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97" r:id="rId3"/>
    <p:sldId id="293" r:id="rId4"/>
    <p:sldId id="294" r:id="rId5"/>
    <p:sldId id="295" r:id="rId6"/>
    <p:sldId id="296" r:id="rId7"/>
    <p:sldId id="298" r:id="rId8"/>
    <p:sldId id="299" r:id="rId9"/>
    <p:sldId id="300" r:id="rId10"/>
    <p:sldId id="301" r:id="rId11"/>
    <p:sldId id="302" r:id="rId12"/>
    <p:sldId id="305" r:id="rId13"/>
    <p:sldId id="306" r:id="rId14"/>
    <p:sldId id="307" r:id="rId15"/>
    <p:sldId id="308" r:id="rId16"/>
    <p:sldId id="309" r:id="rId17"/>
    <p:sldId id="310" r:id="rId18"/>
    <p:sldId id="312" r:id="rId19"/>
    <p:sldId id="314" r:id="rId20"/>
    <p:sldId id="316" r:id="rId21"/>
    <p:sldId id="317" r:id="rId22"/>
    <p:sldId id="318" r:id="rId23"/>
    <p:sldId id="320" r:id="rId24"/>
    <p:sldId id="321" r:id="rId25"/>
    <p:sldId id="322" r:id="rId26"/>
    <p:sldId id="323" r:id="rId27"/>
    <p:sldId id="324" r:id="rId28"/>
    <p:sldId id="325" r:id="rId29"/>
    <p:sldId id="327" r:id="rId30"/>
    <p:sldId id="331" r:id="rId31"/>
    <p:sldId id="332" r:id="rId32"/>
    <p:sldId id="338" r:id="rId33"/>
    <p:sldId id="339" r:id="rId34"/>
    <p:sldId id="342" r:id="rId35"/>
    <p:sldId id="343" r:id="rId36"/>
  </p:sldIdLst>
  <p:sldSz cx="9906000" cy="6858000" type="A4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9" d="100"/>
          <a:sy n="79" d="100"/>
        </p:scale>
        <p:origin x="-930" y="120"/>
      </p:cViewPr>
      <p:guideLst>
        <p:guide orient="horz" pos="2880"/>
        <p:guide pos="17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1EB52-5E8B-43A8-AC2E-D653C3EF9A3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B9A60-444A-4CB9-8444-62B92F6E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4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26597-7226-4211-A990-14005ADD57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26597-7226-4211-A990-14005ADD57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25" y="514350"/>
            <a:ext cx="371475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B6B1-3981-476F-A3AB-3E135E6E69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5013" y="609676"/>
            <a:ext cx="841597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013" y="609676"/>
            <a:ext cx="841597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013" y="1819401"/>
            <a:ext cx="84159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6.jpeg"/><Relationship Id="rId5" Type="http://schemas.microsoft.com/office/2007/relationships/hdphoto" Target="../media/hdphoto2.wdp"/><Relationship Id="rId10" Type="http://schemas.openxmlformats.org/officeDocument/2006/relationships/image" Target="../media/image3.jpg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6.png"/><Relationship Id="rId7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8.wdp"/><Relationship Id="rId9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9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20.png"/><Relationship Id="rId4" Type="http://schemas.microsoft.com/office/2007/relationships/hdphoto" Target="../media/hdphoto10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2.png"/><Relationship Id="rId7" Type="http://schemas.openxmlformats.org/officeDocument/2006/relationships/image" Target="../media/image3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7" Type="http://schemas.openxmlformats.org/officeDocument/2006/relationships/image" Target="../media/image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microsoft.com/office/2007/relationships/hdphoto" Target="../media/hdphoto14.wdp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9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6.wdp"/><Relationship Id="rId5" Type="http://schemas.openxmlformats.org/officeDocument/2006/relationships/image" Target="../media/image30.png"/><Relationship Id="rId4" Type="http://schemas.microsoft.com/office/2007/relationships/hdphoto" Target="../media/hdphoto15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9225" y="5807964"/>
            <a:ext cx="667417" cy="821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-88776"/>
            <a:ext cx="9905999" cy="45933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562" y="1982784"/>
            <a:ext cx="6376988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600" b="1" spc="-5" dirty="0" smtClean="0">
                <a:solidFill>
                  <a:schemeClr val="bg1"/>
                </a:solidFill>
              </a:rPr>
              <a:t>Python Programming Language</a:t>
            </a:r>
            <a:r>
              <a:rPr lang="en-US" sz="3600" b="1" dirty="0" smtClean="0">
                <a:solidFill>
                  <a:schemeClr val="bg1"/>
                </a:solidFill>
              </a:rPr>
              <a:t/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/>
            </a:r>
            <a:br>
              <a:rPr lang="en-US" sz="3600" b="1" dirty="0" smtClean="0">
                <a:solidFill>
                  <a:schemeClr val="bg1"/>
                </a:solidFill>
              </a:rPr>
            </a:br>
            <a:endParaRPr sz="36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52399"/>
            <a:ext cx="9906000" cy="135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53" y="49022"/>
            <a:ext cx="771635" cy="9497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4052998" y="36493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021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316" y="1447800"/>
            <a:ext cx="5391547" cy="4664739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14325" indent="-301625">
              <a:spcBef>
                <a:spcPts val="795"/>
              </a:spcBef>
              <a:buClr>
                <a:srgbClr val="808080"/>
              </a:buClr>
              <a:buSzPct val="59090"/>
              <a:buFont typeface="Arial MT"/>
              <a:buChar char="•"/>
              <a:tabLst>
                <a:tab pos="314325" algn="l"/>
              </a:tabLst>
            </a:pPr>
            <a:r>
              <a:rPr sz="2800" b="1" dirty="0">
                <a:latin typeface="Calibri"/>
                <a:cs typeface="Calibri"/>
              </a:rPr>
              <a:t>Remove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elements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from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list.</a:t>
            </a:r>
            <a:endParaRPr sz="2800" b="1" dirty="0">
              <a:latin typeface="Calibri"/>
              <a:cs typeface="Calibri"/>
            </a:endParaRPr>
          </a:p>
          <a:p>
            <a:pPr marL="12700">
              <a:spcBef>
                <a:spcPts val="695"/>
              </a:spcBef>
            </a:pPr>
            <a:r>
              <a:rPr dirty="0">
                <a:latin typeface="Calibri"/>
                <a:cs typeface="Calibri"/>
              </a:rPr>
              <a:t>&gt;&gt;&gt; a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[0,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3]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695"/>
              </a:spcBef>
            </a:pPr>
            <a:r>
              <a:rPr dirty="0">
                <a:latin typeface="Calibri"/>
                <a:cs typeface="Calibri"/>
              </a:rPr>
              <a:t>&gt;&gt;&gt;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a.remove(2)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695"/>
              </a:spcBef>
            </a:pPr>
            <a:r>
              <a:rPr dirty="0" smtClean="0">
                <a:latin typeface="Calibri"/>
                <a:cs typeface="Calibri"/>
              </a:rPr>
              <a:t>#</a:t>
            </a:r>
            <a:r>
              <a:rPr spc="-35" dirty="0" smtClean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ValueError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returned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if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removed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element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not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within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list.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705"/>
              </a:spcBef>
            </a:pPr>
            <a:r>
              <a:rPr dirty="0">
                <a:latin typeface="Calibri"/>
                <a:cs typeface="Calibri"/>
              </a:rPr>
              <a:t>&gt;&gt;&gt;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a.remove(7)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700"/>
              </a:spcBef>
            </a:pPr>
            <a:r>
              <a:rPr dirty="0">
                <a:latin typeface="Calibri"/>
                <a:cs typeface="Calibri"/>
              </a:rPr>
              <a:t>Traceback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(most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recent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call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last):</a:t>
            </a:r>
            <a:endParaRPr dirty="0">
              <a:latin typeface="Calibri"/>
              <a:cs typeface="Calibri"/>
            </a:endParaRPr>
          </a:p>
          <a:p>
            <a:pPr marL="139065">
              <a:spcBef>
                <a:spcPts val="695"/>
              </a:spcBef>
            </a:pPr>
            <a:r>
              <a:rPr dirty="0">
                <a:latin typeface="Calibri"/>
                <a:cs typeface="Calibri"/>
              </a:rPr>
              <a:t>File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"&lt;stdin&gt;",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line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&lt;module&gt;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710"/>
              </a:spcBef>
            </a:pPr>
            <a:r>
              <a:rPr dirty="0">
                <a:latin typeface="Calibri"/>
                <a:cs typeface="Calibri"/>
              </a:rPr>
              <a:t>ValueError: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list.remove(x):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not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list·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695"/>
              </a:spcBef>
            </a:pPr>
            <a:r>
              <a:rPr dirty="0">
                <a:latin typeface="Calibri"/>
                <a:cs typeface="Calibri"/>
              </a:rPr>
              <a:t>"del"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removes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certain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element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specified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position.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700"/>
              </a:spcBef>
            </a:pPr>
            <a:r>
              <a:rPr dirty="0">
                <a:latin typeface="Calibri"/>
                <a:cs typeface="Calibri"/>
              </a:rPr>
              <a:t>"pop"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similar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"del",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but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"pop"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return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removed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element.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7312" y="5884164"/>
            <a:ext cx="667417" cy="821436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6067424" y="2382520"/>
            <a:ext cx="3686175" cy="257929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14325" indent="-301625">
              <a:spcBef>
                <a:spcPts val="800"/>
              </a:spcBef>
              <a:buClr>
                <a:srgbClr val="808080"/>
              </a:buClr>
              <a:buSzPct val="59090"/>
              <a:buFont typeface="Arial MT"/>
              <a:buChar char="•"/>
              <a:tabLst>
                <a:tab pos="314325" algn="l"/>
              </a:tabLst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Connect</a:t>
            </a:r>
            <a:r>
              <a:rPr sz="22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lists.</a:t>
            </a:r>
            <a:endParaRPr sz="2200" dirty="0">
              <a:latin typeface="Calibri"/>
              <a:cs typeface="Calibri"/>
            </a:endParaRPr>
          </a:p>
          <a:p>
            <a:pPr marL="12700">
              <a:spcBef>
                <a:spcPts val="700"/>
              </a:spcBef>
            </a:pPr>
            <a:r>
              <a:rPr sz="2200" dirty="0">
                <a:latin typeface="Calibri"/>
                <a:cs typeface="Calibri"/>
              </a:rPr>
              <a:t>&gt;&gt;&gt;listone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[1,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3]</a:t>
            </a:r>
            <a:endParaRPr sz="2200" dirty="0">
              <a:latin typeface="Calibri"/>
              <a:cs typeface="Calibri"/>
            </a:endParaRPr>
          </a:p>
          <a:p>
            <a:pPr marL="12700">
              <a:spcBef>
                <a:spcPts val="695"/>
              </a:spcBef>
            </a:pPr>
            <a:r>
              <a:rPr sz="2200" dirty="0">
                <a:latin typeface="Calibri"/>
                <a:cs typeface="Calibri"/>
              </a:rPr>
              <a:t>&gt;&gt;&gt;listtwo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[4,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5,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6]</a:t>
            </a:r>
            <a:endParaRPr sz="2200" dirty="0">
              <a:latin typeface="Calibri"/>
              <a:cs typeface="Calibri"/>
            </a:endParaRPr>
          </a:p>
          <a:p>
            <a:pPr marL="12700">
              <a:spcBef>
                <a:spcPts val="710"/>
              </a:spcBef>
            </a:pPr>
            <a:r>
              <a:rPr sz="2200" dirty="0">
                <a:latin typeface="Calibri"/>
                <a:cs typeface="Calibri"/>
              </a:rPr>
              <a:t>&gt;&gt;&gt;mergedlist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listone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listtwo</a:t>
            </a:r>
            <a:endParaRPr sz="2200" dirty="0">
              <a:latin typeface="Calibri"/>
              <a:cs typeface="Calibri"/>
            </a:endParaRPr>
          </a:p>
          <a:p>
            <a:pPr marL="12700" marR="1508760">
              <a:lnSpc>
                <a:spcPct val="126400"/>
              </a:lnSpc>
            </a:pPr>
            <a:r>
              <a:rPr sz="2200" spc="-10" dirty="0">
                <a:latin typeface="Calibri"/>
                <a:cs typeface="Calibri"/>
              </a:rPr>
              <a:t>&gt;&gt;&gt;print(mergelist) </a:t>
            </a:r>
            <a:r>
              <a:rPr sz="2200" dirty="0">
                <a:latin typeface="Calibri"/>
                <a:cs typeface="Calibri"/>
              </a:rPr>
              <a:t>[1,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3,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5,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6]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36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1" y="828810"/>
            <a:ext cx="9519136" cy="923791"/>
          </a:xfrm>
          <a:prstGeom prst="rect">
            <a:avLst/>
          </a:prstGeom>
        </p:spPr>
        <p:txBody>
          <a:bodyPr vert="horz" wrap="square" lIns="0" tIns="427177" rIns="0" bIns="0" rtlCol="0">
            <a:spAutoFit/>
          </a:bodyPr>
          <a:lstStyle/>
          <a:p>
            <a:pPr marL="106680" algn="ctr">
              <a:spcBef>
                <a:spcPts val="105"/>
              </a:spcBef>
            </a:pPr>
            <a:r>
              <a:rPr lang="en-US" sz="3200" b="1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200" b="1" spc="-10" dirty="0" smtClean="0">
                <a:solidFill>
                  <a:schemeClr val="tx1"/>
                </a:solidFill>
                <a:latin typeface="Arial MT"/>
                <a:cs typeface="Arial MT"/>
              </a:rPr>
              <a:t>Tuples</a:t>
            </a:r>
            <a:endParaRPr sz="3200" b="1" spc="-1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6695" y="1828800"/>
            <a:ext cx="5807393" cy="32143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r"/>
            <a:r>
              <a:rPr lang="en-US" sz="1600" b="1" dirty="0" smtClean="0"/>
              <a:t>Tuples</a:t>
            </a:r>
            <a:r>
              <a:rPr lang="en-US" sz="1600" dirty="0" smtClean="0"/>
              <a:t> </a:t>
            </a:r>
            <a:r>
              <a:rPr lang="ar-EG" sz="1600" dirty="0" smtClean="0"/>
              <a:t>هي نوع من أنواع البيانات في لغة </a:t>
            </a:r>
            <a:r>
              <a:rPr lang="ar-EG" sz="1600" b="1" dirty="0" smtClean="0"/>
              <a:t>بايثون</a:t>
            </a:r>
            <a:r>
              <a:rPr lang="ar-EG" sz="1600" dirty="0" smtClean="0"/>
              <a:t> تُستخدم لتخزين مجموعة من العناصر (قيم متعددة) في كائن واحد. تشبه القوائم (</a:t>
            </a:r>
            <a:r>
              <a:rPr lang="en-US" sz="1600" b="1" dirty="0" smtClean="0"/>
              <a:t>Lists</a:t>
            </a:r>
            <a:r>
              <a:rPr lang="en-US" sz="1600" dirty="0" smtClean="0"/>
              <a:t>) </a:t>
            </a:r>
            <a:r>
              <a:rPr lang="ar-EG" sz="1600" dirty="0" smtClean="0"/>
              <a:t>إلى حد كبير، ولكنها تختلف عنها في كونها </a:t>
            </a:r>
            <a:r>
              <a:rPr lang="ar-EG" sz="1600" b="1" dirty="0" smtClean="0"/>
              <a:t>غير قابلة للتغيير (</a:t>
            </a:r>
            <a:r>
              <a:rPr lang="en-US" sz="1600" b="1" dirty="0" smtClean="0"/>
              <a:t>Immutable)</a:t>
            </a:r>
            <a:r>
              <a:rPr lang="en-US" sz="1600" dirty="0" smtClean="0"/>
              <a:t>، </a:t>
            </a:r>
            <a:r>
              <a:rPr lang="ar-EG" sz="1600" dirty="0" smtClean="0"/>
              <a:t>أي لا يمكن تعديل محتوياتها بعد إنشائها.</a:t>
            </a:r>
            <a:endParaRPr lang="en-US" sz="1600" dirty="0" smtClean="0"/>
          </a:p>
          <a:p>
            <a:pPr algn="r"/>
            <a:endParaRPr lang="en-US" sz="1600" dirty="0"/>
          </a:p>
          <a:p>
            <a:pPr algn="r"/>
            <a:r>
              <a:rPr lang="ar-EG" sz="1600" b="1" dirty="0"/>
              <a:t>خصائص</a:t>
            </a:r>
            <a:r>
              <a:rPr lang="ar-EG" sz="1600" dirty="0"/>
              <a:t> </a:t>
            </a:r>
            <a:r>
              <a:rPr lang="ar-EG" sz="1600" dirty="0" smtClean="0"/>
              <a:t>الـ</a:t>
            </a:r>
            <a:endParaRPr lang="en-US" sz="1600" dirty="0" smtClean="0"/>
          </a:p>
          <a:p>
            <a:pPr algn="r"/>
            <a:r>
              <a:rPr lang="en-US" sz="1600" dirty="0"/>
              <a:t>Tuples</a:t>
            </a:r>
            <a:r>
              <a:rPr lang="en-US" sz="1600" dirty="0" smtClean="0"/>
              <a:t>  </a:t>
            </a:r>
            <a:endParaRPr lang="en-US" sz="1600" dirty="0"/>
          </a:p>
          <a:p>
            <a:pPr algn="r"/>
            <a:r>
              <a:rPr lang="ar-EG" sz="1600" dirty="0" smtClean="0"/>
              <a:t>غير </a:t>
            </a:r>
            <a:r>
              <a:rPr lang="ar-EG" sz="1600" dirty="0"/>
              <a:t>قابلة </a:t>
            </a:r>
            <a:r>
              <a:rPr lang="ar-EG" sz="1600" dirty="0" smtClean="0"/>
              <a:t>للتغيير</a:t>
            </a:r>
            <a:endParaRPr lang="ar-EG" sz="1600" dirty="0"/>
          </a:p>
          <a:p>
            <a:pPr algn="r"/>
            <a:r>
              <a:rPr lang="ar-EG" sz="1600" dirty="0"/>
              <a:t>لا يمكنك إضافة أو حذف عناصر بعد إنشاء الـ </a:t>
            </a:r>
            <a:r>
              <a:rPr lang="en-US" sz="1600" dirty="0"/>
              <a:t>Tuple.</a:t>
            </a:r>
          </a:p>
          <a:p>
            <a:pPr algn="r"/>
            <a:r>
              <a:rPr lang="ar-EG" sz="1600" dirty="0"/>
              <a:t>تسمح بتكرار العناصر:</a:t>
            </a:r>
          </a:p>
          <a:p>
            <a:pPr algn="r"/>
            <a:r>
              <a:rPr lang="ar-EG" sz="1600" dirty="0"/>
              <a:t>يمكن أن تحتوي على عناصر مكررة.</a:t>
            </a:r>
          </a:p>
          <a:p>
            <a:pPr algn="r"/>
            <a:r>
              <a:rPr lang="ar-EG" sz="1600" dirty="0"/>
              <a:t>تدعم الأنواع المختلفة:</a:t>
            </a:r>
          </a:p>
          <a:p>
            <a:pPr algn="r"/>
            <a:r>
              <a:rPr lang="ar-EG" sz="1600" dirty="0"/>
              <a:t>يمكن أن تحتوي على بيانات من أنواع مختلفة (مثل أرقام، نصوص، قوائم، وغيرها).</a:t>
            </a:r>
          </a:p>
          <a:p>
            <a:pPr algn="r"/>
            <a:r>
              <a:rPr lang="ar-EG" sz="1600" dirty="0"/>
              <a:t>ترتيب العناصر </a:t>
            </a:r>
            <a:r>
              <a:rPr lang="ar-EG" sz="1600" dirty="0" smtClean="0"/>
              <a:t>داخله يظل </a:t>
            </a:r>
            <a:r>
              <a:rPr lang="ar-EG" sz="1600" dirty="0"/>
              <a:t>كما هو.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073866" y="5049295"/>
            <a:ext cx="1832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EG" b="1" dirty="0" smtClean="0"/>
              <a:t>كيفية إنشاء</a:t>
            </a:r>
          </a:p>
          <a:p>
            <a:pPr algn="r"/>
            <a:r>
              <a:rPr lang="en-US" b="1" dirty="0"/>
              <a:t>Tuple</a:t>
            </a:r>
          </a:p>
          <a:p>
            <a:pPr algn="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724400" y="5257800"/>
            <a:ext cx="33494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إنشاء</a:t>
            </a:r>
            <a:r>
              <a:rPr lang="en-US" dirty="0"/>
              <a:t> Tuple</a:t>
            </a:r>
          </a:p>
          <a:p>
            <a:r>
              <a:rPr lang="en-US" dirty="0" err="1"/>
              <a:t>my_tuple</a:t>
            </a:r>
            <a:r>
              <a:rPr lang="en-US" dirty="0"/>
              <a:t> = (1, 2, 3, "Hello", True)</a:t>
            </a:r>
          </a:p>
          <a:p>
            <a:r>
              <a:rPr lang="en-US" dirty="0"/>
              <a:t>print(</a:t>
            </a:r>
            <a:r>
              <a:rPr lang="en-US" dirty="0" err="1"/>
              <a:t>my_tuple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1913" y="1743670"/>
            <a:ext cx="3764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EG" b="1" dirty="0"/>
              <a:t>الوصول إلى العناصر</a:t>
            </a:r>
          </a:p>
          <a:p>
            <a:pPr algn="r"/>
            <a:r>
              <a:rPr lang="ar-EG" dirty="0" smtClean="0"/>
              <a:t>يمكنك </a:t>
            </a:r>
            <a:r>
              <a:rPr lang="ar-EG" dirty="0"/>
              <a:t>الوصول إلى العناصر باستخدام </a:t>
            </a:r>
            <a:r>
              <a:rPr lang="ar-EG" b="1" dirty="0"/>
              <a:t>الفهارس </a:t>
            </a:r>
            <a:endParaRPr lang="ar-EG" b="1" dirty="0" smtClean="0"/>
          </a:p>
          <a:p>
            <a:pPr algn="r"/>
            <a:r>
              <a:rPr lang="ar-EG" b="1" dirty="0"/>
              <a:t>)</a:t>
            </a:r>
            <a:r>
              <a:rPr lang="en-US" b="1" dirty="0" smtClean="0"/>
              <a:t>Indexes</a:t>
            </a:r>
            <a:r>
              <a:rPr lang="en-US" b="1" dirty="0"/>
              <a:t>)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295" y="2679918"/>
            <a:ext cx="3764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my_tuple</a:t>
            </a:r>
            <a:r>
              <a:rPr lang="en-US" sz="1600" dirty="0"/>
              <a:t> = (10, 20, 30, 40)</a:t>
            </a:r>
          </a:p>
          <a:p>
            <a:endParaRPr lang="en-US" sz="1600" dirty="0"/>
          </a:p>
          <a:p>
            <a:r>
              <a:rPr lang="en-US" sz="1600" dirty="0"/>
              <a:t># </a:t>
            </a:r>
            <a:r>
              <a:rPr lang="en-US" sz="1600" dirty="0" err="1"/>
              <a:t>الوصول</a:t>
            </a:r>
            <a:r>
              <a:rPr lang="en-US" sz="1600" dirty="0"/>
              <a:t> </a:t>
            </a:r>
            <a:r>
              <a:rPr lang="en-US" sz="1600" dirty="0" err="1"/>
              <a:t>إلى</a:t>
            </a:r>
            <a:r>
              <a:rPr lang="en-US" sz="1600" dirty="0"/>
              <a:t> </a:t>
            </a:r>
            <a:r>
              <a:rPr lang="en-US" sz="1600" dirty="0" err="1"/>
              <a:t>العنصر</a:t>
            </a:r>
            <a:r>
              <a:rPr lang="en-US" sz="1600" dirty="0"/>
              <a:t> </a:t>
            </a:r>
            <a:r>
              <a:rPr lang="en-US" sz="1600" dirty="0" err="1"/>
              <a:t>الأول</a:t>
            </a:r>
            <a:endParaRPr lang="en-US" sz="1600" dirty="0"/>
          </a:p>
          <a:p>
            <a:r>
              <a:rPr lang="en-US" sz="1600" dirty="0"/>
              <a:t>print(</a:t>
            </a:r>
            <a:r>
              <a:rPr lang="en-US" sz="1600" dirty="0" err="1"/>
              <a:t>my_tuple</a:t>
            </a:r>
            <a:r>
              <a:rPr lang="en-US" sz="1600" dirty="0"/>
              <a:t>[0])  # </a:t>
            </a:r>
            <a:r>
              <a:rPr lang="en-US" sz="1600" dirty="0" err="1"/>
              <a:t>الناتج</a:t>
            </a:r>
            <a:r>
              <a:rPr lang="en-US" sz="1600" dirty="0"/>
              <a:t>: 10</a:t>
            </a:r>
          </a:p>
          <a:p>
            <a:endParaRPr lang="en-US" sz="1600" dirty="0"/>
          </a:p>
          <a:p>
            <a:r>
              <a:rPr lang="en-US" sz="1600" dirty="0"/>
              <a:t># </a:t>
            </a:r>
            <a:r>
              <a:rPr lang="en-US" sz="1600" dirty="0" err="1"/>
              <a:t>الوصول</a:t>
            </a:r>
            <a:r>
              <a:rPr lang="en-US" sz="1600" dirty="0"/>
              <a:t> </a:t>
            </a:r>
            <a:r>
              <a:rPr lang="en-US" sz="1600" dirty="0" err="1"/>
              <a:t>إلى</a:t>
            </a:r>
            <a:r>
              <a:rPr lang="en-US" sz="1600" dirty="0"/>
              <a:t> </a:t>
            </a:r>
            <a:r>
              <a:rPr lang="en-US" sz="1600" dirty="0" err="1"/>
              <a:t>العنصر</a:t>
            </a:r>
            <a:r>
              <a:rPr lang="en-US" sz="1600" dirty="0"/>
              <a:t> </a:t>
            </a:r>
            <a:r>
              <a:rPr lang="en-US" sz="1600" dirty="0" err="1"/>
              <a:t>الأخير</a:t>
            </a:r>
            <a:endParaRPr lang="en-US" sz="1600" dirty="0"/>
          </a:p>
          <a:p>
            <a:r>
              <a:rPr lang="en-US" sz="1600" dirty="0"/>
              <a:t>print(</a:t>
            </a:r>
            <a:r>
              <a:rPr lang="en-US" sz="1600" dirty="0" err="1"/>
              <a:t>my_tuple</a:t>
            </a:r>
            <a:r>
              <a:rPr lang="en-US" sz="1600" dirty="0"/>
              <a:t>[-1])  # </a:t>
            </a:r>
            <a:r>
              <a:rPr lang="en-US" sz="1600" dirty="0" err="1"/>
              <a:t>الناتج</a:t>
            </a:r>
            <a:r>
              <a:rPr lang="en-US" sz="1600" dirty="0"/>
              <a:t>: 40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295" y="4114800"/>
            <a:ext cx="38261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 err="1" smtClean="0"/>
              <a:t>لماذا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نستخدم</a:t>
            </a:r>
            <a:r>
              <a:rPr lang="ar-EG" sz="1600" b="1" dirty="0" smtClean="0"/>
              <a:t>ه</a:t>
            </a:r>
            <a:r>
              <a:rPr lang="en-US" sz="1600" b="1" dirty="0" smtClean="0"/>
              <a:t>؟</a:t>
            </a:r>
            <a:endParaRPr lang="en-US" sz="1600" b="1" dirty="0"/>
          </a:p>
          <a:p>
            <a:pPr algn="r"/>
            <a:r>
              <a:rPr lang="en-US" sz="1600" dirty="0" err="1" smtClean="0"/>
              <a:t>الأداء</a:t>
            </a:r>
            <a:r>
              <a:rPr lang="en-US" sz="1600" dirty="0" smtClean="0"/>
              <a:t> (Performance)</a:t>
            </a:r>
          </a:p>
          <a:p>
            <a:pPr algn="r"/>
            <a:r>
              <a:rPr lang="en-US" sz="1600" dirty="0" err="1" smtClean="0"/>
              <a:t>اأسرع</a:t>
            </a:r>
            <a:r>
              <a:rPr lang="en-US" sz="1600" dirty="0" smtClean="0"/>
              <a:t> </a:t>
            </a:r>
            <a:r>
              <a:rPr lang="en-US" sz="1600" dirty="0" err="1" smtClean="0"/>
              <a:t>من</a:t>
            </a:r>
            <a:r>
              <a:rPr lang="en-US" sz="1600" dirty="0" smtClean="0"/>
              <a:t> </a:t>
            </a:r>
            <a:r>
              <a:rPr lang="en-US" sz="1600" dirty="0" err="1" smtClean="0"/>
              <a:t>القوائم</a:t>
            </a:r>
            <a:r>
              <a:rPr lang="en-US" sz="1600" dirty="0" smtClean="0"/>
              <a:t> </a:t>
            </a:r>
            <a:r>
              <a:rPr lang="en-US" sz="1600" dirty="0" err="1" smtClean="0"/>
              <a:t>لأنها</a:t>
            </a:r>
            <a:r>
              <a:rPr lang="en-US" sz="1600" dirty="0" smtClean="0"/>
              <a:t> </a:t>
            </a:r>
            <a:r>
              <a:rPr lang="en-US" sz="1600" dirty="0" err="1" smtClean="0"/>
              <a:t>غير</a:t>
            </a:r>
            <a:r>
              <a:rPr lang="en-US" sz="1600" dirty="0" smtClean="0"/>
              <a:t> </a:t>
            </a:r>
            <a:r>
              <a:rPr lang="en-US" sz="1600" dirty="0" err="1" smtClean="0"/>
              <a:t>قابلة</a:t>
            </a:r>
            <a:r>
              <a:rPr lang="en-US" sz="1600" dirty="0" smtClean="0"/>
              <a:t> </a:t>
            </a:r>
            <a:r>
              <a:rPr lang="en-US" sz="1600" dirty="0" err="1" smtClean="0"/>
              <a:t>للتغيير</a:t>
            </a:r>
            <a:r>
              <a:rPr lang="en-US" sz="1600" dirty="0" smtClean="0"/>
              <a:t>.</a:t>
            </a:r>
          </a:p>
          <a:p>
            <a:pPr algn="r"/>
            <a:r>
              <a:rPr lang="en-US" sz="1600" dirty="0" err="1" smtClean="0"/>
              <a:t>الحماية</a:t>
            </a:r>
            <a:r>
              <a:rPr lang="en-US" sz="1600" dirty="0"/>
              <a:t>:</a:t>
            </a:r>
          </a:p>
          <a:p>
            <a:pPr algn="r"/>
            <a:r>
              <a:rPr lang="en-US" sz="1600" dirty="0" err="1"/>
              <a:t>إذا</a:t>
            </a:r>
            <a:r>
              <a:rPr lang="en-US" sz="1600" dirty="0"/>
              <a:t> </a:t>
            </a:r>
            <a:r>
              <a:rPr lang="en-US" sz="1600" dirty="0" err="1"/>
              <a:t>كنت</a:t>
            </a:r>
            <a:r>
              <a:rPr lang="en-US" sz="1600" dirty="0"/>
              <a:t> </a:t>
            </a:r>
            <a:r>
              <a:rPr lang="en-US" sz="1600" dirty="0" err="1"/>
              <a:t>لا</a:t>
            </a:r>
            <a:r>
              <a:rPr lang="en-US" sz="1600" dirty="0"/>
              <a:t> </a:t>
            </a:r>
            <a:r>
              <a:rPr lang="en-US" sz="1600" dirty="0" err="1"/>
              <a:t>تريد</a:t>
            </a:r>
            <a:r>
              <a:rPr lang="en-US" sz="1600" dirty="0"/>
              <a:t> </a:t>
            </a:r>
            <a:r>
              <a:rPr lang="en-US" sz="1600" dirty="0" err="1"/>
              <a:t>تغيير</a:t>
            </a:r>
            <a:r>
              <a:rPr lang="en-US" sz="1600" dirty="0"/>
              <a:t> </a:t>
            </a:r>
            <a:r>
              <a:rPr lang="en-US" sz="1600" dirty="0" err="1"/>
              <a:t>البيانات</a:t>
            </a:r>
            <a:r>
              <a:rPr lang="en-US" sz="1600" dirty="0"/>
              <a:t>، </a:t>
            </a:r>
            <a:r>
              <a:rPr lang="en-US" sz="1600" dirty="0" err="1"/>
              <a:t>يمكنك</a:t>
            </a:r>
            <a:r>
              <a:rPr lang="en-US" sz="1600" dirty="0"/>
              <a:t> </a:t>
            </a:r>
            <a:r>
              <a:rPr lang="en-US" sz="1600" dirty="0" err="1"/>
              <a:t>استخدام</a:t>
            </a:r>
            <a:r>
              <a:rPr lang="en-US" sz="1600" dirty="0"/>
              <a:t> Tuples </a:t>
            </a:r>
            <a:r>
              <a:rPr lang="en-US" sz="1600" dirty="0" err="1"/>
              <a:t>لضمان</a:t>
            </a:r>
            <a:r>
              <a:rPr lang="en-US" sz="1600" dirty="0"/>
              <a:t> </a:t>
            </a:r>
            <a:r>
              <a:rPr lang="en-US" sz="1600" dirty="0" err="1" smtClean="0"/>
              <a:t>الثبات</a:t>
            </a:r>
            <a:endParaRPr lang="en-US" sz="1600" dirty="0" smtClean="0"/>
          </a:p>
          <a:p>
            <a:pPr algn="r"/>
            <a:r>
              <a:rPr lang="ar-EG" sz="1600" b="1" dirty="0"/>
              <a:t>متى تستخدم </a:t>
            </a:r>
            <a:r>
              <a:rPr lang="en-US" sz="1600" b="1" dirty="0"/>
              <a:t>Tuples؟</a:t>
            </a:r>
          </a:p>
          <a:p>
            <a:pPr algn="r"/>
            <a:r>
              <a:rPr lang="ar-EG" sz="1600" dirty="0"/>
              <a:t>عند التعامل مع بيانات ثابتة لا تحتاج إلى تعديل.</a:t>
            </a:r>
          </a:p>
          <a:p>
            <a:pPr algn="r"/>
            <a:r>
              <a:rPr lang="ar-EG" sz="1600" dirty="0"/>
              <a:t>عند الحاجة إلى الأداء السريع مقارنة بالقوائم</a:t>
            </a:r>
            <a:r>
              <a:rPr lang="ar-EG" sz="1600" dirty="0" smtClean="0"/>
              <a:t>.</a:t>
            </a:r>
            <a:endParaRPr lang="ar-EG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7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6775" y="1935848"/>
            <a:ext cx="4772025" cy="195630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14325" indent="-302260">
              <a:spcBef>
                <a:spcPts val="105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dirty="0">
                <a:latin typeface="Arial MT"/>
                <a:cs typeface="Arial MT"/>
              </a:rPr>
              <a:t>Python </a:t>
            </a:r>
            <a:r>
              <a:rPr lang="ar-EG" sz="2000" dirty="0">
                <a:latin typeface="Arial MT"/>
                <a:cs typeface="Arial MT"/>
              </a:rPr>
              <a:t>يدعم ثلاثة هياكل التحكم </a:t>
            </a:r>
            <a:r>
              <a:rPr sz="2000" dirty="0" smtClean="0">
                <a:latin typeface="Arial MT"/>
                <a:cs typeface="Arial MT"/>
              </a:rPr>
              <a:t>:</a:t>
            </a:r>
            <a:r>
              <a:rPr sz="2000" spc="-40" dirty="0" smtClean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if,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 smtClean="0">
                <a:latin typeface="Arial MT"/>
                <a:cs typeface="Arial MT"/>
              </a:rPr>
              <a:t>while</a:t>
            </a:r>
            <a:r>
              <a:rPr lang="en-US" sz="2000" spc="-5" dirty="0" smtClean="0">
                <a:latin typeface="Arial MT"/>
                <a:cs typeface="Arial MT"/>
              </a:rPr>
              <a:t>.</a:t>
            </a:r>
          </a:p>
          <a:p>
            <a:pPr marL="314325" indent="-302260">
              <a:spcBef>
                <a:spcPts val="105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dirty="0" smtClean="0">
                <a:latin typeface="Arial MT"/>
                <a:cs typeface="Arial MT"/>
              </a:rPr>
              <a:t>In</a:t>
            </a:r>
            <a:r>
              <a:rPr sz="2000" spc="-20" dirty="0" smtClean="0">
                <a:latin typeface="Arial MT"/>
                <a:cs typeface="Arial MT"/>
              </a:rPr>
              <a:t> </a:t>
            </a:r>
            <a:r>
              <a:rPr sz="2000" dirty="0" smtClean="0">
                <a:latin typeface="Arial MT"/>
                <a:cs typeface="Arial MT"/>
              </a:rPr>
              <a:t>Python</a:t>
            </a:r>
            <a:r>
              <a:rPr sz="2000" spc="-5" dirty="0" smtClean="0">
                <a:latin typeface="Arial MT"/>
                <a:cs typeface="Arial MT"/>
              </a:rPr>
              <a:t>,</a:t>
            </a:r>
            <a:r>
              <a:rPr sz="2000" spc="-45" dirty="0" smtClean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statements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lang="ar-EG" sz="2000" spc="-50" dirty="0">
                <a:latin typeface="Arial MT"/>
                <a:cs typeface="Arial MT"/>
              </a:rPr>
              <a:t>تستخدم للتحكم في تنفيذ برامج </a:t>
            </a:r>
            <a:r>
              <a:rPr lang="ar-EG" sz="2000" spc="-50" dirty="0" smtClean="0">
                <a:latin typeface="Arial MT"/>
                <a:cs typeface="Arial MT"/>
              </a:rPr>
              <a:t>التحكم،</a:t>
            </a:r>
          </a:p>
          <a:p>
            <a:pPr marL="12065" algn="r">
              <a:spcBef>
                <a:spcPts val="1055"/>
              </a:spcBef>
              <a:buClr>
                <a:srgbClr val="FF0000"/>
              </a:buClr>
              <a:buSzPct val="60000"/>
              <a:tabLst>
                <a:tab pos="314325" algn="l"/>
                <a:tab pos="314960" algn="l"/>
              </a:tabLst>
            </a:pPr>
            <a:r>
              <a:rPr lang="ar-EG" sz="2000" spc="-50" dirty="0" smtClean="0">
                <a:latin typeface="Arial MT"/>
                <a:cs typeface="Arial MT"/>
              </a:rPr>
              <a:t>والشكل الأساسي هو: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3275" y="1447801"/>
            <a:ext cx="513873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5" dirty="0">
                <a:solidFill>
                  <a:schemeClr val="tx1"/>
                </a:solidFill>
              </a:rPr>
              <a:t>if</a:t>
            </a:r>
            <a:r>
              <a:rPr sz="3200" b="1" spc="-50" dirty="0">
                <a:solidFill>
                  <a:schemeClr val="tx1"/>
                </a:solidFill>
              </a:rPr>
              <a:t> </a:t>
            </a:r>
            <a:r>
              <a:rPr sz="3200" b="1" spc="-5" dirty="0" smtClean="0">
                <a:solidFill>
                  <a:schemeClr val="tx1"/>
                </a:solidFill>
              </a:rPr>
              <a:t>Statements</a:t>
            </a:r>
            <a:r>
              <a:rPr lang="en-US" sz="3200" b="1" spc="-5" dirty="0" smtClean="0">
                <a:solidFill>
                  <a:schemeClr val="tx1"/>
                </a:solidFill>
              </a:rPr>
              <a:t> (</a:t>
            </a:r>
            <a:r>
              <a:rPr lang="ar-EG" sz="3200" b="1" spc="-5" dirty="0" smtClean="0">
                <a:solidFill>
                  <a:schemeClr val="tx1"/>
                </a:solidFill>
              </a:rPr>
              <a:t>شروط</a:t>
            </a:r>
            <a:r>
              <a:rPr lang="en-US" sz="3200" b="1" spc="-5" dirty="0" smtClean="0">
                <a:solidFill>
                  <a:schemeClr val="tx1"/>
                </a:solidFill>
              </a:rPr>
              <a:t>)</a:t>
            </a:r>
            <a:endParaRPr sz="3200" b="1" spc="-5" dirty="0">
              <a:solidFill>
                <a:schemeClr val="tx1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657600"/>
            <a:ext cx="2772122" cy="27957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97634" y="3868064"/>
            <a:ext cx="2083766" cy="20928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ar-EG" sz="1200" spc="-5" dirty="0" smtClean="0">
                <a:latin typeface="Arial MT"/>
                <a:cs typeface="Arial MT"/>
              </a:rPr>
              <a:t>الشرط الاول</a:t>
            </a:r>
            <a:r>
              <a:rPr sz="1200" spc="-5" dirty="0" smtClean="0">
                <a:latin typeface="Arial MT"/>
                <a:cs typeface="Arial MT"/>
              </a:rPr>
              <a:t>:</a:t>
            </a:r>
            <a:endParaRPr sz="1200" dirty="0">
              <a:latin typeface="Arial MT"/>
              <a:cs typeface="Arial MT"/>
            </a:endParaRPr>
          </a:p>
          <a:p>
            <a:pPr marL="188595" marR="5080">
              <a:lnSpc>
                <a:spcPct val="163600"/>
              </a:lnSpc>
              <a:spcBef>
                <a:spcPts val="185"/>
              </a:spcBef>
            </a:pPr>
            <a:r>
              <a:rPr lang="ar-EG" sz="1200" spc="-5" dirty="0" smtClean="0">
                <a:latin typeface="Arial MT"/>
                <a:cs typeface="Arial MT"/>
              </a:rPr>
              <a:t>الحاله الاولى</a:t>
            </a:r>
            <a:r>
              <a:rPr sz="1200" spc="-5" dirty="0" smtClean="0">
                <a:latin typeface="Arial MT"/>
                <a:cs typeface="Arial MT"/>
              </a:rPr>
              <a:t>… </a:t>
            </a:r>
            <a:r>
              <a:rPr sz="1200" dirty="0" smtClean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Judging condition 2: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Statement 2…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Judging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condition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3:</a:t>
            </a:r>
            <a:endParaRPr sz="1200" dirty="0">
              <a:latin typeface="Arial MT"/>
              <a:cs typeface="Arial MT"/>
            </a:endParaRPr>
          </a:p>
          <a:p>
            <a:pPr>
              <a:spcBef>
                <a:spcPts val="40"/>
              </a:spcBef>
            </a:pPr>
            <a:endParaRPr sz="1050" dirty="0">
              <a:latin typeface="Arial MT"/>
              <a:cs typeface="Arial MT"/>
            </a:endParaRPr>
          </a:p>
          <a:p>
            <a:pPr marL="188595"/>
            <a:r>
              <a:rPr sz="1200" spc="-5" dirty="0">
                <a:latin typeface="Arial MT"/>
                <a:cs typeface="Arial MT"/>
              </a:rPr>
              <a:t>Statement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3…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208279"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Statement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4…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675D13-1C67-31FC-A9EB-2FA9FC0F7189}"/>
              </a:ext>
            </a:extLst>
          </p:cNvPr>
          <p:cNvSpPr txBox="1"/>
          <p:nvPr/>
        </p:nvSpPr>
        <p:spPr>
          <a:xfrm>
            <a:off x="4191000" y="4414897"/>
            <a:ext cx="55911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print("</a:t>
            </a:r>
            <a:r>
              <a:rPr lang="en-US" sz="1600" b="1" dirty="0" err="1"/>
              <a:t>أمامك</a:t>
            </a:r>
            <a:r>
              <a:rPr lang="en-US" sz="1600" b="1" dirty="0"/>
              <a:t> </a:t>
            </a:r>
            <a:r>
              <a:rPr lang="en-US" sz="1600" b="1" dirty="0" err="1"/>
              <a:t>كهفان</a:t>
            </a:r>
            <a:r>
              <a:rPr lang="en-US" sz="1600" b="1" dirty="0"/>
              <a:t>. </a:t>
            </a:r>
            <a:r>
              <a:rPr lang="en-US" sz="1600" b="1" dirty="0" err="1"/>
              <a:t>أحدهما</a:t>
            </a:r>
            <a:r>
              <a:rPr lang="en-US" sz="1600" b="1" dirty="0"/>
              <a:t> </a:t>
            </a:r>
            <a:r>
              <a:rPr lang="en-US" sz="1600" b="1" dirty="0" err="1"/>
              <a:t>يحتوي</a:t>
            </a:r>
            <a:r>
              <a:rPr lang="en-US" sz="1600" b="1" dirty="0"/>
              <a:t> </a:t>
            </a:r>
            <a:r>
              <a:rPr lang="en-US" sz="1600" b="1" dirty="0" err="1"/>
              <a:t>على</a:t>
            </a:r>
            <a:r>
              <a:rPr lang="en-US" sz="1600" b="1" dirty="0"/>
              <a:t> </a:t>
            </a:r>
            <a:r>
              <a:rPr lang="en-US" sz="1600" b="1" dirty="0" err="1"/>
              <a:t>تنين</a:t>
            </a:r>
            <a:r>
              <a:rPr lang="en-US" sz="1600" b="1" dirty="0"/>
              <a:t> </a:t>
            </a:r>
            <a:r>
              <a:rPr lang="en-US" sz="1600" b="1" dirty="0" err="1"/>
              <a:t>ودود</a:t>
            </a:r>
            <a:r>
              <a:rPr lang="en-US" sz="1600" b="1" dirty="0"/>
              <a:t> </a:t>
            </a:r>
            <a:r>
              <a:rPr lang="en-US" sz="1600" b="1" dirty="0" err="1"/>
              <a:t>والآخر</a:t>
            </a:r>
            <a:r>
              <a:rPr lang="en-US" sz="1600" b="1" dirty="0"/>
              <a:t> </a:t>
            </a:r>
            <a:r>
              <a:rPr lang="en-US" sz="1600" b="1" dirty="0" err="1"/>
              <a:t>به</a:t>
            </a:r>
            <a:r>
              <a:rPr lang="en-US" sz="1600" b="1" dirty="0"/>
              <a:t> </a:t>
            </a:r>
            <a:r>
              <a:rPr lang="en-US" sz="1600" b="1" dirty="0" err="1"/>
              <a:t>تنين</a:t>
            </a:r>
            <a:r>
              <a:rPr lang="en-US" sz="1600" b="1" dirty="0"/>
              <a:t> </a:t>
            </a:r>
            <a:r>
              <a:rPr lang="en-US" sz="1600" b="1" dirty="0" err="1"/>
              <a:t>جائع</a:t>
            </a:r>
            <a:r>
              <a:rPr lang="en-US" sz="1600" b="1" dirty="0"/>
              <a:t>!")</a:t>
            </a:r>
          </a:p>
          <a:p>
            <a:r>
              <a:rPr lang="en-US" sz="1600" b="1" dirty="0"/>
              <a:t>choice = input("</a:t>
            </a:r>
            <a:r>
              <a:rPr lang="en-US" sz="1600" b="1" dirty="0" err="1"/>
              <a:t>اختر</a:t>
            </a:r>
            <a:r>
              <a:rPr lang="en-US" sz="1600" b="1" dirty="0"/>
              <a:t> </a:t>
            </a:r>
            <a:r>
              <a:rPr lang="en-US" sz="1600" b="1" dirty="0" err="1"/>
              <a:t>الكهف</a:t>
            </a:r>
            <a:r>
              <a:rPr lang="en-US" sz="1600" b="1" dirty="0"/>
              <a:t> (1 أو2): ")</a:t>
            </a:r>
          </a:p>
          <a:p>
            <a:endParaRPr lang="en-US" sz="1600" b="1" dirty="0"/>
          </a:p>
          <a:p>
            <a:r>
              <a:rPr lang="en-US" sz="1600" b="1" dirty="0"/>
              <a:t># </a:t>
            </a:r>
            <a:r>
              <a:rPr lang="en-US" sz="1600" b="1" dirty="0" err="1"/>
              <a:t>التحقق</a:t>
            </a:r>
            <a:r>
              <a:rPr lang="en-US" sz="1600" b="1" dirty="0"/>
              <a:t> </a:t>
            </a:r>
            <a:r>
              <a:rPr lang="en-US" sz="1600" b="1" dirty="0" err="1"/>
              <a:t>من</a:t>
            </a:r>
            <a:r>
              <a:rPr lang="en-US" sz="1600" b="1" dirty="0"/>
              <a:t> </a:t>
            </a:r>
            <a:r>
              <a:rPr lang="en-US" sz="1600" b="1" dirty="0" err="1"/>
              <a:t>الكهف</a:t>
            </a:r>
            <a:r>
              <a:rPr lang="en-US" sz="1600" b="1" dirty="0"/>
              <a:t> </a:t>
            </a:r>
            <a:r>
              <a:rPr lang="en-US" sz="1600" b="1" dirty="0" err="1"/>
              <a:t>الذي</a:t>
            </a:r>
            <a:r>
              <a:rPr lang="en-US" sz="1600" b="1" dirty="0"/>
              <a:t> </a:t>
            </a:r>
            <a:r>
              <a:rPr lang="en-US" sz="1600" b="1" dirty="0" err="1"/>
              <a:t>اختاره</a:t>
            </a:r>
            <a:r>
              <a:rPr lang="en-US" sz="1600" b="1" dirty="0"/>
              <a:t> </a:t>
            </a:r>
            <a:r>
              <a:rPr lang="en-US" sz="1600" b="1" dirty="0" err="1"/>
              <a:t>اللاعب</a:t>
            </a:r>
            <a:endParaRPr lang="en-US" sz="1600" b="1" dirty="0"/>
          </a:p>
          <a:p>
            <a:r>
              <a:rPr lang="en-US" sz="1600" b="1" dirty="0"/>
              <a:t>if choice == "1":</a:t>
            </a:r>
          </a:p>
          <a:p>
            <a:r>
              <a:rPr lang="en-US" sz="1600" b="1" dirty="0"/>
              <a:t>    print("</a:t>
            </a:r>
            <a:r>
              <a:rPr lang="en-US" sz="1600" b="1" dirty="0" err="1"/>
              <a:t>تلتقي</a:t>
            </a:r>
            <a:r>
              <a:rPr lang="en-US" sz="1600" b="1" dirty="0"/>
              <a:t> </a:t>
            </a:r>
            <a:r>
              <a:rPr lang="en-US" sz="1600" b="1" dirty="0" err="1"/>
              <a:t>بتنين</a:t>
            </a:r>
            <a:r>
              <a:rPr lang="en-US" sz="1600" b="1" dirty="0"/>
              <a:t> </a:t>
            </a:r>
            <a:r>
              <a:rPr lang="en-US" sz="1600" b="1" dirty="0" err="1"/>
              <a:t>ودود</a:t>
            </a:r>
            <a:r>
              <a:rPr lang="en-US" sz="1600" b="1" dirty="0"/>
              <a:t> </a:t>
            </a:r>
            <a:r>
              <a:rPr lang="en-US" sz="1600" b="1" dirty="0" err="1"/>
              <a:t>يشاركك</a:t>
            </a:r>
            <a:r>
              <a:rPr lang="en-US" sz="1600" b="1" dirty="0"/>
              <a:t> </a:t>
            </a:r>
            <a:r>
              <a:rPr lang="en-US" sz="1600" b="1" dirty="0" err="1"/>
              <a:t>كنزه</a:t>
            </a:r>
            <a:r>
              <a:rPr lang="en-US" sz="1600" b="1" dirty="0"/>
              <a:t>!")</a:t>
            </a:r>
          </a:p>
          <a:p>
            <a:r>
              <a:rPr lang="en-US" sz="1600" b="1" dirty="0"/>
              <a:t>else:</a:t>
            </a:r>
          </a:p>
          <a:p>
            <a:r>
              <a:rPr lang="en-US" sz="1600" b="1" dirty="0"/>
              <a:t>    print("</a:t>
            </a:r>
            <a:r>
              <a:rPr lang="en-US" sz="1600" b="1" dirty="0" err="1"/>
              <a:t>التنين</a:t>
            </a:r>
            <a:r>
              <a:rPr lang="en-US" sz="1600" b="1" dirty="0"/>
              <a:t> </a:t>
            </a:r>
            <a:r>
              <a:rPr lang="en-US" sz="1600" b="1" dirty="0" err="1"/>
              <a:t>الجائع</a:t>
            </a:r>
            <a:r>
              <a:rPr lang="en-US" sz="1600" b="1" dirty="0"/>
              <a:t> </a:t>
            </a:r>
            <a:r>
              <a:rPr lang="en-US" sz="1600" b="1" dirty="0" err="1"/>
              <a:t>يلتهمك</a:t>
            </a:r>
            <a:r>
              <a:rPr lang="en-US" sz="1600" b="1" dirty="0"/>
              <a:t>! </a:t>
            </a:r>
            <a:r>
              <a:rPr lang="en-US" sz="1600" b="1" dirty="0" err="1"/>
              <a:t>انتهت</a:t>
            </a:r>
            <a:r>
              <a:rPr lang="en-US" sz="1600" b="1" dirty="0"/>
              <a:t> </a:t>
            </a:r>
            <a:r>
              <a:rPr lang="en-US" sz="1600" b="1" dirty="0" err="1"/>
              <a:t>اللعبة</a:t>
            </a:r>
            <a:r>
              <a:rPr lang="en-US" sz="1600" b="1" dirty="0"/>
              <a:t>.")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3974068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ar-EG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مثال :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لعبة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التنين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539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13" y="2133601"/>
            <a:ext cx="9043987" cy="205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29845" indent="-302260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58333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while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statement 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10" dirty="0">
                <a:latin typeface="Arial MT"/>
                <a:cs typeface="Arial MT"/>
              </a:rPr>
              <a:t>Python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 smtClean="0">
                <a:latin typeface="Arial MT"/>
                <a:cs typeface="Arial MT"/>
              </a:rPr>
              <a:t>language</a:t>
            </a:r>
            <a:endParaRPr lang="ar-EG" sz="1600" spc="-10" dirty="0" smtClean="0">
              <a:latin typeface="Arial MT"/>
              <a:cs typeface="Arial MT"/>
            </a:endParaRPr>
          </a:p>
          <a:p>
            <a:pPr marL="12065" marR="29845" algn="r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58333"/>
              <a:tabLst>
                <a:tab pos="314325" algn="l"/>
                <a:tab pos="314960" algn="l"/>
              </a:tabLst>
            </a:pPr>
            <a:r>
              <a:rPr lang="ar-EG" sz="1600" spc="-10" dirty="0" smtClean="0">
                <a:latin typeface="Arial MT"/>
                <a:cs typeface="Arial MT"/>
              </a:rPr>
              <a:t> </a:t>
            </a:r>
            <a:r>
              <a:rPr lang="ar-EG" sz="1600" spc="-10" dirty="0">
                <a:latin typeface="Arial MT"/>
                <a:cs typeface="Arial MT"/>
              </a:rPr>
              <a:t>يُستخدم لتنفيذ برنامج تكراري، </a:t>
            </a:r>
            <a:r>
              <a:rPr lang="ar-EG" sz="1600" spc="-10" dirty="0" smtClean="0">
                <a:latin typeface="Arial MT"/>
                <a:cs typeface="Arial MT"/>
              </a:rPr>
              <a:t>والذي،في ظل ظروف معينة، يتكرر عبر برنامج للتعامل مع نفس المهام التي تحتاج إلى التكرار.</a:t>
            </a:r>
            <a:r>
              <a:rPr sz="1600" spc="-5" dirty="0" smtClean="0">
                <a:latin typeface="Arial MT"/>
                <a:cs typeface="Arial MT"/>
              </a:rPr>
              <a:t>.</a:t>
            </a:r>
            <a:endParaRPr sz="1600" dirty="0" smtClean="0">
              <a:latin typeface="Arial MT"/>
              <a:cs typeface="Arial MT"/>
            </a:endParaRPr>
          </a:p>
          <a:p>
            <a:pPr marL="314325" indent="-302260" algn="r">
              <a:lnSpc>
                <a:spcPct val="150000"/>
              </a:lnSpc>
              <a:spcBef>
                <a:spcPts val="1355"/>
              </a:spcBef>
              <a:buClr>
                <a:srgbClr val="FF0000"/>
              </a:buClr>
              <a:buSzPct val="58333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lang="ar-EG" sz="1600" spc="-5" dirty="0">
                <a:latin typeface="Arial MT"/>
                <a:cs typeface="Arial MT"/>
              </a:rPr>
              <a:t>عندما يكون الشرط  حقيقي، لن تنتهي الحلقة أبدًا، وتشكل حلقة لا نهائية، تُعرف أيضًا باسم الحلقة الميتة. يمكنك استخدام عبارة </a:t>
            </a:r>
            <a:r>
              <a:rPr lang="en-US" sz="1600" spc="-5" dirty="0" smtClean="0">
                <a:latin typeface="Arial MT"/>
                <a:cs typeface="Arial MT"/>
              </a:rPr>
              <a:t>(Break) </a:t>
            </a:r>
            <a:r>
              <a:rPr lang="ar-EG" sz="1600" spc="-5" dirty="0">
                <a:latin typeface="Arial MT"/>
                <a:cs typeface="Arial MT"/>
              </a:rPr>
              <a:t>في حلقة لإجبار حلقة ميتة على الانتهاء.</a:t>
            </a:r>
            <a:endParaRPr lang="ar-EG" sz="1600" spc="-5" dirty="0" smtClean="0">
              <a:latin typeface="Arial MT"/>
              <a:cs typeface="Arial MT"/>
            </a:endParaRPr>
          </a:p>
          <a:p>
            <a:pPr marL="314325" indent="-302260">
              <a:spcBef>
                <a:spcPts val="1355"/>
              </a:spcBef>
              <a:buClr>
                <a:srgbClr val="FF0000"/>
              </a:buClr>
              <a:buSzPct val="58333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600" spc="-5" dirty="0" smtClean="0">
                <a:latin typeface="Arial MT"/>
                <a:cs typeface="Arial MT"/>
              </a:rPr>
              <a:t>How</a:t>
            </a:r>
            <a:r>
              <a:rPr sz="1600" dirty="0" smtClean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5" dirty="0">
                <a:latin typeface="Arial MT"/>
                <a:cs typeface="Arial MT"/>
              </a:rPr>
              <a:t> while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statement: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327" y="4419600"/>
            <a:ext cx="5781873" cy="1780616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1275" rIns="0" bIns="0" rtlCol="0">
            <a:spAutoFit/>
          </a:bodyPr>
          <a:lstStyle/>
          <a:p>
            <a:pPr marL="45720">
              <a:spcBef>
                <a:spcPts val="325"/>
              </a:spcBef>
            </a:pPr>
            <a:r>
              <a:rPr sz="1600" spc="-5" dirty="0">
                <a:latin typeface="Arial MT"/>
                <a:cs typeface="Arial MT"/>
              </a:rPr>
              <a:t>count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0</a:t>
            </a:r>
            <a:endParaRPr sz="1600" dirty="0">
              <a:latin typeface="Arial MT"/>
              <a:cs typeface="Arial MT"/>
            </a:endParaRPr>
          </a:p>
          <a:p>
            <a:pPr>
              <a:spcBef>
                <a:spcPts val="25"/>
              </a:spcBef>
            </a:pPr>
            <a:endParaRPr sz="1650" dirty="0">
              <a:latin typeface="Arial MT"/>
              <a:cs typeface="Arial MT"/>
            </a:endParaRPr>
          </a:p>
          <a:p>
            <a:pPr marL="45720"/>
            <a:r>
              <a:rPr sz="1600" spc="-5" dirty="0">
                <a:latin typeface="Arial MT"/>
                <a:cs typeface="Arial MT"/>
              </a:rPr>
              <a:t>while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(count &lt;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9):</a:t>
            </a:r>
            <a:endParaRPr sz="1600" dirty="0">
              <a:latin typeface="Arial MT"/>
              <a:cs typeface="Arial MT"/>
            </a:endParaRPr>
          </a:p>
          <a:p>
            <a:pPr marL="274320" marR="1807210"/>
            <a:r>
              <a:rPr sz="1600" spc="-10" dirty="0">
                <a:latin typeface="Arial MT"/>
                <a:cs typeface="Arial MT"/>
              </a:rPr>
              <a:t>print("The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count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is:", </a:t>
            </a:r>
            <a:r>
              <a:rPr sz="1600" spc="-10" dirty="0">
                <a:latin typeface="Arial MT"/>
                <a:cs typeface="Arial MT"/>
              </a:rPr>
              <a:t>count)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count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count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+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</a:t>
            </a:r>
            <a:endParaRPr sz="1600" dirty="0">
              <a:latin typeface="Arial MT"/>
              <a:cs typeface="Arial MT"/>
            </a:endParaRPr>
          </a:p>
          <a:p>
            <a:pPr>
              <a:spcBef>
                <a:spcPts val="25"/>
              </a:spcBef>
            </a:pPr>
            <a:endParaRPr sz="1650" dirty="0">
              <a:latin typeface="Arial MT"/>
              <a:cs typeface="Arial MT"/>
            </a:endParaRPr>
          </a:p>
          <a:p>
            <a:pPr marL="45720"/>
            <a:r>
              <a:rPr sz="1600" spc="-5" dirty="0">
                <a:latin typeface="Arial MT"/>
                <a:cs typeface="Arial MT"/>
              </a:rPr>
              <a:t>print("Good </a:t>
            </a:r>
            <a:r>
              <a:rPr sz="1600" spc="-15" dirty="0">
                <a:latin typeface="Arial MT"/>
                <a:cs typeface="Arial MT"/>
              </a:rPr>
              <a:t>bye!")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9674" y="1524001"/>
            <a:ext cx="41067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5" dirty="0">
                <a:solidFill>
                  <a:schemeClr val="tx1"/>
                </a:solidFill>
              </a:rPr>
              <a:t>while</a:t>
            </a:r>
            <a:r>
              <a:rPr sz="3200" b="1" spc="-45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Statements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51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6773" y="1565393"/>
            <a:ext cx="372125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solidFill>
                  <a:schemeClr val="tx1"/>
                </a:solidFill>
              </a:rPr>
              <a:t>for</a:t>
            </a:r>
            <a:r>
              <a:rPr sz="3200" b="1" spc="-55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286001"/>
            <a:ext cx="9220200" cy="1455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5080" indent="-302260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58333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Python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language,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 smtClean="0">
                <a:latin typeface="Arial MT"/>
                <a:cs typeface="Arial MT"/>
              </a:rPr>
              <a:t>the</a:t>
            </a:r>
            <a:r>
              <a:rPr sz="1600" spc="-5" dirty="0" smtClean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loop</a:t>
            </a:r>
            <a:r>
              <a:rPr sz="1600" spc="5" dirty="0" smtClean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traverse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items of</a:t>
            </a:r>
            <a:r>
              <a:rPr sz="1600" dirty="0">
                <a:latin typeface="Arial MT"/>
                <a:cs typeface="Arial MT"/>
              </a:rPr>
              <a:t> 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sequence</a:t>
            </a:r>
            <a:r>
              <a:rPr lang="en-US" sz="1600" spc="-5" dirty="0" smtClean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,</a:t>
            </a:r>
            <a:r>
              <a:rPr lang="en-US" sz="1600" spc="-5" dirty="0" smtClean="0">
                <a:latin typeface="Arial MT"/>
                <a:cs typeface="Arial MT"/>
              </a:rPr>
              <a:t> </a:t>
            </a:r>
            <a:r>
              <a:rPr sz="1600" dirty="0" smtClean="0">
                <a:latin typeface="Arial MT"/>
                <a:cs typeface="Arial MT"/>
              </a:rPr>
              <a:t>such</a:t>
            </a:r>
            <a:r>
              <a:rPr sz="1600" spc="-15" dirty="0" smtClean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as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 list,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dictionary,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string.</a:t>
            </a:r>
            <a:endParaRPr sz="1600" dirty="0">
              <a:latin typeface="Arial MT"/>
              <a:cs typeface="Arial MT"/>
            </a:endParaRPr>
          </a:p>
          <a:p>
            <a:pPr marL="314325" marR="227965" indent="-302260">
              <a:lnSpc>
                <a:spcPct val="140000"/>
              </a:lnSpc>
              <a:spcBef>
                <a:spcPts val="505"/>
              </a:spcBef>
              <a:buClr>
                <a:srgbClr val="FF0000"/>
              </a:buClr>
              <a:buSzPct val="58333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600" dirty="0">
                <a:latin typeface="Arial MT"/>
                <a:cs typeface="Arial MT"/>
              </a:rPr>
              <a:t>The for </a:t>
            </a:r>
            <a:r>
              <a:rPr sz="1600" spc="-5" dirty="0">
                <a:latin typeface="Arial MT"/>
                <a:cs typeface="Arial MT"/>
              </a:rPr>
              <a:t>statement is different </a:t>
            </a:r>
            <a:r>
              <a:rPr sz="1600" dirty="0">
                <a:latin typeface="Arial MT"/>
                <a:cs typeface="Arial MT"/>
              </a:rPr>
              <a:t>from a </a:t>
            </a:r>
            <a:r>
              <a:rPr sz="1600" spc="-5" dirty="0">
                <a:latin typeface="Arial MT"/>
                <a:cs typeface="Arial MT"/>
              </a:rPr>
              <a:t>traditional </a:t>
            </a:r>
            <a:r>
              <a:rPr sz="1600" dirty="0">
                <a:latin typeface="Arial MT"/>
                <a:cs typeface="Arial MT"/>
              </a:rPr>
              <a:t>for </a:t>
            </a:r>
            <a:r>
              <a:rPr sz="1600" spc="-5" dirty="0">
                <a:latin typeface="Arial MT"/>
                <a:cs typeface="Arial MT"/>
              </a:rPr>
              <a:t>statement. </a:t>
            </a:r>
            <a:r>
              <a:rPr sz="1600" dirty="0">
                <a:latin typeface="Arial MT"/>
                <a:cs typeface="Arial MT"/>
              </a:rPr>
              <a:t>The former </a:t>
            </a:r>
            <a:r>
              <a:rPr sz="1600" spc="-4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accepts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iterative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object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(such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sequence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 iterator)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 its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argument,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one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element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iterated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each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time.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4114800"/>
            <a:ext cx="8382000" cy="168122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9050" rIns="0" bIns="0" rtlCol="0">
            <a:spAutoFit/>
          </a:bodyPr>
          <a:lstStyle/>
          <a:p>
            <a:pPr marL="593090" marR="3856354" indent="-547370">
              <a:spcBef>
                <a:spcPts val="150"/>
              </a:spcBef>
            </a:pPr>
            <a:r>
              <a:rPr spc="-5" dirty="0">
                <a:latin typeface="Courier New"/>
                <a:cs typeface="Courier New"/>
              </a:rPr>
              <a:t>for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num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in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nums: </a:t>
            </a:r>
            <a:r>
              <a:rPr spc="-10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if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num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==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1:</a:t>
            </a:r>
            <a:endParaRPr dirty="0">
              <a:latin typeface="Courier New"/>
              <a:cs typeface="Courier New"/>
            </a:endParaRPr>
          </a:p>
          <a:p>
            <a:pPr marL="1138555"/>
            <a:r>
              <a:rPr spc="-10" dirty="0">
                <a:latin typeface="Courier New"/>
                <a:cs typeface="Courier New"/>
              </a:rPr>
              <a:t>print(num+”---”)</a:t>
            </a:r>
            <a:endParaRPr dirty="0">
              <a:latin typeface="Courier New"/>
              <a:cs typeface="Courier New"/>
            </a:endParaRPr>
          </a:p>
          <a:p>
            <a:pPr marL="593090"/>
            <a:r>
              <a:rPr lang="en-US" dirty="0" err="1"/>
              <a:t>elif</a:t>
            </a:r>
            <a:r>
              <a:rPr spc="-30" dirty="0" smtClean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num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==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2:</a:t>
            </a:r>
            <a:endParaRPr dirty="0">
              <a:latin typeface="Courier New"/>
              <a:cs typeface="Courier New"/>
            </a:endParaRPr>
          </a:p>
          <a:p>
            <a:pPr marL="1138555"/>
            <a:r>
              <a:rPr spc="-10" dirty="0">
                <a:latin typeface="Courier New"/>
                <a:cs typeface="Courier New"/>
              </a:rPr>
              <a:t>print(num+”///”)</a:t>
            </a:r>
            <a:endParaRPr dirty="0">
              <a:latin typeface="Courier New"/>
              <a:cs typeface="Courier New"/>
            </a:endParaRPr>
          </a:p>
          <a:p>
            <a:pPr marL="593090">
              <a:spcBef>
                <a:spcPts val="5"/>
              </a:spcBef>
            </a:pPr>
            <a:r>
              <a:rPr spc="-10" dirty="0">
                <a:latin typeface="Courier New"/>
                <a:cs typeface="Courier New"/>
              </a:rPr>
              <a:t>else:</a:t>
            </a:r>
            <a:endParaRPr dirty="0">
              <a:latin typeface="Courier New"/>
              <a:cs typeface="Courier New"/>
            </a:endParaRPr>
          </a:p>
          <a:p>
            <a:pPr marL="1138555"/>
            <a:r>
              <a:rPr spc="-10" dirty="0">
                <a:latin typeface="Courier New"/>
                <a:cs typeface="Courier New"/>
              </a:rPr>
              <a:t>print('break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not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triggered')</a:t>
            </a:r>
            <a:endParaRPr dirty="0">
              <a:latin typeface="Courier New"/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5265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299" y="2057550"/>
            <a:ext cx="1866901" cy="1390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spc="-5" dirty="0">
                <a:latin typeface="Arial MT"/>
                <a:cs typeface="Arial MT"/>
              </a:rPr>
              <a:t>Example: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"/>
            </a:pPr>
            <a:endParaRPr sz="2200" dirty="0">
              <a:latin typeface="Arial MT"/>
              <a:cs typeface="Arial MT"/>
            </a:endParaRPr>
          </a:p>
          <a:p>
            <a:pPr>
              <a:spcBef>
                <a:spcPts val="30"/>
              </a:spcBef>
              <a:buClr>
                <a:srgbClr val="FF0000"/>
              </a:buClr>
              <a:buFont typeface="Wingdings"/>
              <a:buChar char=""/>
            </a:pPr>
            <a:endParaRPr sz="2750" dirty="0">
              <a:latin typeface="Arial MT"/>
              <a:cs typeface="Arial MT"/>
            </a:endParaRPr>
          </a:p>
          <a:p>
            <a:pPr marL="314325" indent="-302260"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dirty="0">
                <a:latin typeface="Arial MT"/>
                <a:cs typeface="Arial MT"/>
              </a:rPr>
              <a:t>Output: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3395" y="1325226"/>
            <a:ext cx="46469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chemeClr val="tx1"/>
                </a:solidFill>
              </a:rPr>
              <a:t>for</a:t>
            </a:r>
            <a:r>
              <a:rPr sz="3600" b="1" spc="-25" dirty="0">
                <a:solidFill>
                  <a:schemeClr val="tx1"/>
                </a:solidFill>
              </a:rPr>
              <a:t> </a:t>
            </a:r>
            <a:r>
              <a:rPr sz="3600" b="1" spc="-5" dirty="0">
                <a:solidFill>
                  <a:schemeClr val="tx1"/>
                </a:solidFill>
              </a:rPr>
              <a:t>Statements</a:t>
            </a:r>
            <a:r>
              <a:rPr sz="3600" b="1" spc="-15" dirty="0">
                <a:solidFill>
                  <a:schemeClr val="tx1"/>
                </a:solidFill>
              </a:rPr>
              <a:t> </a:t>
            </a:r>
            <a:r>
              <a:rPr sz="3600" b="1" spc="-5" dirty="0">
                <a:solidFill>
                  <a:schemeClr val="tx1"/>
                </a:solidFill>
              </a:rPr>
              <a:t>Con…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834" y="2438400"/>
            <a:ext cx="4616030" cy="7132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400" y="3657600"/>
            <a:ext cx="4457135" cy="2816352"/>
          </a:xfrm>
          <a:prstGeom prst="rect">
            <a:avLst/>
          </a:prstGeom>
        </p:spPr>
      </p:pic>
      <p:sp>
        <p:nvSpPr>
          <p:cNvPr id="8" name="object 2"/>
          <p:cNvSpPr txBox="1"/>
          <p:nvPr/>
        </p:nvSpPr>
        <p:spPr>
          <a:xfrm>
            <a:off x="5960770" y="1905000"/>
            <a:ext cx="153064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spc="-5" dirty="0">
                <a:latin typeface="Arial MT"/>
                <a:cs typeface="Arial MT"/>
              </a:rPr>
              <a:t>Example: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6022684" y="3452263"/>
            <a:ext cx="146872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dirty="0">
                <a:latin typeface="Arial MT"/>
                <a:cs typeface="Arial MT"/>
              </a:rPr>
              <a:t>Outpu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:</a:t>
            </a:r>
          </a:p>
        </p:txBody>
      </p:sp>
      <p:pic>
        <p:nvPicPr>
          <p:cNvPr id="10" name="object 5"/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7741" y="2296689"/>
            <a:ext cx="3360610" cy="1074420"/>
          </a:xfrm>
          <a:prstGeom prst="rect">
            <a:avLst/>
          </a:prstGeom>
        </p:spPr>
      </p:pic>
      <p:pic>
        <p:nvPicPr>
          <p:cNvPr id="11" name="object 6"/>
          <p:cNvPicPr/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7741" y="3904510"/>
            <a:ext cx="3360610" cy="13929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311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04DA995-82B8-6525-1CC0-1679D4F3F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1C57A9E0-B08D-CE49-9C0B-DE838112DD98}"/>
              </a:ext>
            </a:extLst>
          </p:cNvPr>
          <p:cNvSpPr txBox="1"/>
          <p:nvPr/>
        </p:nvSpPr>
        <p:spPr>
          <a:xfrm>
            <a:off x="3033712" y="2360404"/>
            <a:ext cx="4395788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algn="r">
              <a:spcBef>
                <a:spcPts val="105"/>
              </a:spcBef>
              <a:buClr>
                <a:srgbClr val="FF0000"/>
              </a:buClr>
              <a:buSzPct val="60000"/>
              <a:tabLst>
                <a:tab pos="314325" algn="l"/>
                <a:tab pos="314960" algn="l"/>
              </a:tabLst>
            </a:pPr>
            <a:r>
              <a:rPr lang="ar-EG" sz="2400" b="1" dirty="0" smtClean="0">
                <a:latin typeface="Arial MT"/>
                <a:cs typeface="+mj-cs"/>
              </a:rPr>
              <a:t>لعبة </a:t>
            </a:r>
            <a:r>
              <a:rPr lang="ar-EG" sz="2400" b="1" dirty="0">
                <a:latin typeface="Arial MT"/>
                <a:cs typeface="+mj-cs"/>
              </a:rPr>
              <a:t>تخمين الرقم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xmlns="" id="{2639E854-E85D-1C60-F484-AAB08E571E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6380" y="1323534"/>
            <a:ext cx="46469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dirty="0">
                <a:solidFill>
                  <a:schemeClr val="tx1"/>
                </a:solidFill>
              </a:rPr>
              <a:t>for</a:t>
            </a:r>
            <a:r>
              <a:rPr sz="3200" b="1" spc="-25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Statements</a:t>
            </a:r>
            <a:r>
              <a:rPr sz="3200" b="1" spc="-15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Con…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3ACAFA4-8C2F-310F-A63E-CE183BCFEFE1}"/>
              </a:ext>
            </a:extLst>
          </p:cNvPr>
          <p:cNvSpPr txBox="1"/>
          <p:nvPr/>
        </p:nvSpPr>
        <p:spPr>
          <a:xfrm>
            <a:off x="914400" y="1800286"/>
            <a:ext cx="72580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import random</a:t>
            </a:r>
          </a:p>
          <a:p>
            <a:endParaRPr lang="en-US" sz="1600" b="1" dirty="0"/>
          </a:p>
          <a:p>
            <a:r>
              <a:rPr lang="en-US" sz="1600" b="1" dirty="0"/>
              <a:t># </a:t>
            </a:r>
            <a:r>
              <a:rPr lang="en-US" sz="1600" b="1" dirty="0" err="1"/>
              <a:t>إنشاء</a:t>
            </a:r>
            <a:r>
              <a:rPr lang="en-US" sz="1600" b="1" dirty="0"/>
              <a:t> </a:t>
            </a:r>
            <a:r>
              <a:rPr lang="en-US" sz="1600" b="1" dirty="0" err="1"/>
              <a:t>رقم</a:t>
            </a:r>
            <a:r>
              <a:rPr lang="en-US" sz="1600" b="1" dirty="0"/>
              <a:t> </a:t>
            </a:r>
            <a:r>
              <a:rPr lang="en-US" sz="1600" b="1" dirty="0" err="1"/>
              <a:t>عشوائي</a:t>
            </a:r>
            <a:r>
              <a:rPr lang="en-US" sz="1600" b="1" dirty="0"/>
              <a:t> </a:t>
            </a:r>
            <a:r>
              <a:rPr lang="en-US" sz="1600" b="1" dirty="0" err="1"/>
              <a:t>بين</a:t>
            </a:r>
            <a:r>
              <a:rPr lang="en-US" sz="1600" b="1" dirty="0"/>
              <a:t> 1 و 100</a:t>
            </a:r>
          </a:p>
          <a:p>
            <a:r>
              <a:rPr lang="en-US" sz="1600" b="1" dirty="0" err="1"/>
              <a:t>secret_number</a:t>
            </a:r>
            <a:r>
              <a:rPr lang="en-US" sz="1600" b="1" dirty="0"/>
              <a:t> = </a:t>
            </a:r>
            <a:r>
              <a:rPr lang="en-US" sz="1600" b="1" dirty="0" err="1"/>
              <a:t>random.randint</a:t>
            </a:r>
            <a:r>
              <a:rPr lang="en-US" sz="1600" b="1" dirty="0"/>
              <a:t>(1, 100)</a:t>
            </a:r>
          </a:p>
          <a:p>
            <a:endParaRPr lang="en-US" sz="1600" b="1" dirty="0"/>
          </a:p>
          <a:p>
            <a:r>
              <a:rPr lang="en-US" sz="1600" b="1" dirty="0"/>
              <a:t>print("</a:t>
            </a:r>
            <a:r>
              <a:rPr lang="en-US" sz="1600" b="1" dirty="0" err="1"/>
              <a:t>مرحبًا</a:t>
            </a:r>
            <a:r>
              <a:rPr lang="en-US" sz="1600" b="1" dirty="0"/>
              <a:t> </a:t>
            </a:r>
            <a:r>
              <a:rPr lang="en-US" sz="1600" b="1" dirty="0" err="1"/>
              <a:t>بك</a:t>
            </a:r>
            <a:r>
              <a:rPr lang="en-US" sz="1600" b="1" dirty="0"/>
              <a:t> </a:t>
            </a:r>
            <a:r>
              <a:rPr lang="en-US" sz="1600" b="1" dirty="0" err="1"/>
              <a:t>في</a:t>
            </a:r>
            <a:r>
              <a:rPr lang="en-US" sz="1600" b="1" dirty="0"/>
              <a:t> </a:t>
            </a:r>
            <a:r>
              <a:rPr lang="en-US" sz="1600" b="1" dirty="0" err="1"/>
              <a:t>لعبة</a:t>
            </a:r>
            <a:r>
              <a:rPr lang="en-US" sz="1600" b="1" dirty="0"/>
              <a:t> </a:t>
            </a:r>
            <a:r>
              <a:rPr lang="en-US" sz="1600" b="1" dirty="0" err="1"/>
              <a:t>تخمين</a:t>
            </a:r>
            <a:r>
              <a:rPr lang="en-US" sz="1600" b="1" dirty="0"/>
              <a:t> </a:t>
            </a:r>
            <a:r>
              <a:rPr lang="en-US" sz="1600" b="1" dirty="0" err="1"/>
              <a:t>الرقم</a:t>
            </a:r>
            <a:r>
              <a:rPr lang="en-US" sz="1600" b="1" dirty="0"/>
              <a:t>!")</a:t>
            </a:r>
          </a:p>
          <a:p>
            <a:r>
              <a:rPr lang="en-US" sz="1600" b="1" dirty="0"/>
              <a:t>print("</a:t>
            </a:r>
            <a:r>
              <a:rPr lang="en-US" sz="1600" b="1" dirty="0" err="1"/>
              <a:t>حاول</a:t>
            </a:r>
            <a:r>
              <a:rPr lang="en-US" sz="1600" b="1" dirty="0"/>
              <a:t> </a:t>
            </a:r>
            <a:r>
              <a:rPr lang="en-US" sz="1600" b="1" dirty="0" err="1"/>
              <a:t>تخمين</a:t>
            </a:r>
            <a:r>
              <a:rPr lang="en-US" sz="1600" b="1" dirty="0"/>
              <a:t> </a:t>
            </a:r>
            <a:r>
              <a:rPr lang="en-US" sz="1600" b="1" dirty="0" err="1"/>
              <a:t>رقم</a:t>
            </a:r>
            <a:r>
              <a:rPr lang="en-US" sz="1600" b="1" dirty="0"/>
              <a:t> </a:t>
            </a:r>
            <a:r>
              <a:rPr lang="en-US" sz="1600" b="1" dirty="0" err="1"/>
              <a:t>بين</a:t>
            </a:r>
            <a:r>
              <a:rPr lang="en-US" sz="1600" b="1" dirty="0"/>
              <a:t> 1 و 100.")</a:t>
            </a:r>
          </a:p>
          <a:p>
            <a:endParaRPr lang="en-US" sz="1600" b="1" dirty="0"/>
          </a:p>
          <a:p>
            <a:r>
              <a:rPr lang="en-US" sz="1600" b="1" dirty="0"/>
              <a:t># </a:t>
            </a:r>
            <a:r>
              <a:rPr lang="en-US" sz="1600" b="1" dirty="0" err="1"/>
              <a:t>حلقة</a:t>
            </a:r>
            <a:r>
              <a:rPr lang="en-US" sz="1600" b="1" dirty="0"/>
              <a:t> </a:t>
            </a:r>
            <a:r>
              <a:rPr lang="en-US" sz="1600" b="1" dirty="0" err="1"/>
              <a:t>تستمر</a:t>
            </a:r>
            <a:r>
              <a:rPr lang="en-US" sz="1600" b="1" dirty="0"/>
              <a:t> </a:t>
            </a:r>
            <a:r>
              <a:rPr lang="en-US" sz="1600" b="1" dirty="0" err="1"/>
              <a:t>حتى</a:t>
            </a:r>
            <a:r>
              <a:rPr lang="en-US" sz="1600" b="1" dirty="0"/>
              <a:t> </a:t>
            </a:r>
            <a:r>
              <a:rPr lang="en-US" sz="1600" b="1" dirty="0" err="1"/>
              <a:t>يخمن</a:t>
            </a:r>
            <a:r>
              <a:rPr lang="en-US" sz="1600" b="1" dirty="0"/>
              <a:t> </a:t>
            </a:r>
            <a:r>
              <a:rPr lang="en-US" sz="1600" b="1" dirty="0" err="1"/>
              <a:t>اللاعب</a:t>
            </a:r>
            <a:r>
              <a:rPr lang="en-US" sz="1600" b="1" dirty="0"/>
              <a:t> </a:t>
            </a:r>
            <a:r>
              <a:rPr lang="en-US" sz="1600" b="1" dirty="0" err="1"/>
              <a:t>الرقم</a:t>
            </a:r>
            <a:r>
              <a:rPr lang="en-US" sz="1600" b="1" dirty="0"/>
              <a:t> </a:t>
            </a:r>
            <a:r>
              <a:rPr lang="en-US" sz="1600" b="1" dirty="0" err="1"/>
              <a:t>الصحيح</a:t>
            </a:r>
            <a:endParaRPr lang="en-US" sz="1600" b="1" dirty="0"/>
          </a:p>
          <a:p>
            <a:r>
              <a:rPr lang="en-US" sz="1600" b="1" dirty="0"/>
              <a:t>while True:</a:t>
            </a:r>
          </a:p>
          <a:p>
            <a:r>
              <a:rPr lang="en-US" sz="1600" b="1" dirty="0"/>
              <a:t>    guess = int(input("</a:t>
            </a:r>
            <a:r>
              <a:rPr lang="en-US" sz="1600" b="1" dirty="0" err="1"/>
              <a:t>أدخل</a:t>
            </a:r>
            <a:r>
              <a:rPr lang="en-US" sz="1600" b="1" dirty="0"/>
              <a:t> </a:t>
            </a:r>
            <a:r>
              <a:rPr lang="en-US" sz="1600" b="1" dirty="0" err="1"/>
              <a:t>تخمينك</a:t>
            </a:r>
            <a:r>
              <a:rPr lang="en-US" sz="1600" b="1" dirty="0"/>
              <a:t>: "))</a:t>
            </a:r>
          </a:p>
          <a:p>
            <a:r>
              <a:rPr lang="en-US" sz="1600" b="1" dirty="0"/>
              <a:t>    if guess &lt; </a:t>
            </a:r>
            <a:r>
              <a:rPr lang="en-US" sz="1600" b="1" dirty="0" err="1"/>
              <a:t>secret_number</a:t>
            </a:r>
            <a:r>
              <a:rPr lang="en-US" sz="1600" b="1" dirty="0"/>
              <a:t>:</a:t>
            </a:r>
          </a:p>
          <a:p>
            <a:r>
              <a:rPr lang="en-US" sz="1600" b="1" dirty="0"/>
              <a:t>        print("</a:t>
            </a:r>
            <a:r>
              <a:rPr lang="en-US" sz="1600" b="1" dirty="0" err="1"/>
              <a:t>الرقم</a:t>
            </a:r>
            <a:r>
              <a:rPr lang="en-US" sz="1600" b="1" dirty="0"/>
              <a:t> </a:t>
            </a:r>
            <a:r>
              <a:rPr lang="en-US" sz="1600" b="1" dirty="0" err="1"/>
              <a:t>أقل</a:t>
            </a:r>
            <a:r>
              <a:rPr lang="en-US" sz="1600" b="1" dirty="0"/>
              <a:t>! </a:t>
            </a:r>
            <a:r>
              <a:rPr lang="en-US" sz="1600" b="1" dirty="0" err="1"/>
              <a:t>حاول</a:t>
            </a:r>
            <a:r>
              <a:rPr lang="en-US" sz="1600" b="1" dirty="0"/>
              <a:t> </a:t>
            </a:r>
            <a:r>
              <a:rPr lang="en-US" sz="1600" b="1" dirty="0" err="1"/>
              <a:t>مرة</a:t>
            </a:r>
            <a:r>
              <a:rPr lang="en-US" sz="1600" b="1" dirty="0"/>
              <a:t> </a:t>
            </a:r>
            <a:r>
              <a:rPr lang="en-US" sz="1600" b="1" dirty="0" err="1"/>
              <a:t>أخرى</a:t>
            </a:r>
            <a:r>
              <a:rPr lang="en-US" sz="1600" b="1" dirty="0"/>
              <a:t>.")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elif</a:t>
            </a:r>
            <a:r>
              <a:rPr lang="en-US" sz="1600" b="1" dirty="0"/>
              <a:t> guess &gt; </a:t>
            </a:r>
            <a:r>
              <a:rPr lang="en-US" sz="1600" b="1" dirty="0" err="1"/>
              <a:t>secret_number</a:t>
            </a:r>
            <a:r>
              <a:rPr lang="en-US" sz="1600" b="1" dirty="0"/>
              <a:t>:</a:t>
            </a:r>
          </a:p>
          <a:p>
            <a:r>
              <a:rPr lang="en-US" sz="1600" b="1" dirty="0"/>
              <a:t>        print("</a:t>
            </a:r>
            <a:r>
              <a:rPr lang="en-US" sz="1600" b="1" dirty="0" err="1"/>
              <a:t>الرقم</a:t>
            </a:r>
            <a:r>
              <a:rPr lang="en-US" sz="1600" b="1" dirty="0"/>
              <a:t> </a:t>
            </a:r>
            <a:r>
              <a:rPr lang="en-US" sz="1600" b="1" dirty="0" err="1"/>
              <a:t>أكبر</a:t>
            </a:r>
            <a:r>
              <a:rPr lang="en-US" sz="1600" b="1" dirty="0"/>
              <a:t>! </a:t>
            </a:r>
            <a:r>
              <a:rPr lang="en-US" sz="1600" b="1" dirty="0" err="1"/>
              <a:t>حاول</a:t>
            </a:r>
            <a:r>
              <a:rPr lang="en-US" sz="1600" b="1" dirty="0"/>
              <a:t> </a:t>
            </a:r>
            <a:r>
              <a:rPr lang="en-US" sz="1600" b="1" dirty="0" err="1"/>
              <a:t>مرة</a:t>
            </a:r>
            <a:r>
              <a:rPr lang="en-US" sz="1600" b="1" dirty="0"/>
              <a:t> </a:t>
            </a:r>
            <a:r>
              <a:rPr lang="en-US" sz="1600" b="1" dirty="0" err="1"/>
              <a:t>أخرى</a:t>
            </a:r>
            <a:r>
              <a:rPr lang="en-US" sz="1600" b="1" dirty="0"/>
              <a:t>.")</a:t>
            </a:r>
          </a:p>
          <a:p>
            <a:r>
              <a:rPr lang="en-US" sz="1600" b="1" dirty="0"/>
              <a:t>    else:</a:t>
            </a:r>
          </a:p>
          <a:p>
            <a:r>
              <a:rPr lang="en-US" sz="1600" b="1" dirty="0"/>
              <a:t>        print(</a:t>
            </a:r>
            <a:r>
              <a:rPr lang="en-US" sz="1600" b="1" dirty="0" err="1"/>
              <a:t>f"مبروك</a:t>
            </a:r>
            <a:r>
              <a:rPr lang="en-US" sz="1600" b="1" dirty="0"/>
              <a:t>! </a:t>
            </a:r>
            <a:r>
              <a:rPr lang="en-US" sz="1600" b="1" dirty="0" err="1"/>
              <a:t>لقد</a:t>
            </a:r>
            <a:r>
              <a:rPr lang="en-US" sz="1600" b="1" dirty="0"/>
              <a:t> </a:t>
            </a:r>
            <a:r>
              <a:rPr lang="en-US" sz="1600" b="1" dirty="0" err="1"/>
              <a:t>خمنت</a:t>
            </a:r>
            <a:r>
              <a:rPr lang="en-US" sz="1600" b="1" dirty="0"/>
              <a:t> </a:t>
            </a:r>
            <a:r>
              <a:rPr lang="en-US" sz="1600" b="1" dirty="0" err="1"/>
              <a:t>الرقم</a:t>
            </a:r>
            <a:r>
              <a:rPr lang="en-US" sz="1600" b="1" dirty="0"/>
              <a:t> </a:t>
            </a:r>
            <a:r>
              <a:rPr lang="en-US" sz="1600" b="1" dirty="0" err="1"/>
              <a:t>الصحيح</a:t>
            </a:r>
            <a:r>
              <a:rPr lang="en-US" sz="1600" b="1" dirty="0"/>
              <a:t>: {</a:t>
            </a:r>
            <a:r>
              <a:rPr lang="en-US" sz="1600" b="1" dirty="0" err="1"/>
              <a:t>secret_number</a:t>
            </a:r>
            <a:r>
              <a:rPr lang="en-US" sz="1600" b="1" dirty="0"/>
              <a:t>}.")</a:t>
            </a:r>
          </a:p>
          <a:p>
            <a:r>
              <a:rPr lang="en-US" sz="1600" b="1" dirty="0"/>
              <a:t>        break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378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6125" y="1385692"/>
            <a:ext cx="337763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solidFill>
                  <a:schemeClr val="tx1"/>
                </a:solidFill>
              </a:rPr>
              <a:t>Loop</a:t>
            </a:r>
            <a:r>
              <a:rPr sz="3200" b="1" spc="-60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Nesting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3906" y="2141714"/>
            <a:ext cx="6674294" cy="8470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dirty="0">
                <a:latin typeface="Arial MT"/>
                <a:cs typeface="Arial MT"/>
              </a:rPr>
              <a:t>Python </a:t>
            </a:r>
            <a:r>
              <a:rPr sz="2000" spc="-5" dirty="0">
                <a:latin typeface="Arial MT"/>
                <a:cs typeface="Arial MT"/>
              </a:rPr>
              <a:t>allows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loop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nested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another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loop.</a:t>
            </a:r>
            <a:endParaRPr sz="2000" dirty="0">
              <a:latin typeface="Arial MT"/>
              <a:cs typeface="Arial MT"/>
            </a:endParaRPr>
          </a:p>
          <a:p>
            <a:pPr marL="314325" indent="-302260">
              <a:spcBef>
                <a:spcPts val="165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spc="-5" dirty="0">
                <a:latin typeface="Arial MT"/>
                <a:cs typeface="Arial MT"/>
              </a:rPr>
              <a:t>Syntax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loop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nesting: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3906" y="4343400"/>
            <a:ext cx="545509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indent="-302260">
              <a:spcBef>
                <a:spcPts val="10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spc="-5" dirty="0">
                <a:latin typeface="Arial MT"/>
                <a:cs typeface="Arial MT"/>
              </a:rPr>
              <a:t>Syntax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while loop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nesting: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38308" y="3261218"/>
            <a:ext cx="5538892" cy="1025922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0640" rIns="0" bIns="0" rtlCol="0">
            <a:spAutoFit/>
          </a:bodyPr>
          <a:lstStyle/>
          <a:p>
            <a:pPr marL="45720">
              <a:spcBef>
                <a:spcPts val="320"/>
              </a:spcBef>
            </a:pP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iterating_var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sequence:</a:t>
            </a:r>
            <a:endParaRPr sz="1600" dirty="0">
              <a:latin typeface="Arial MT"/>
              <a:cs typeface="Arial MT"/>
            </a:endParaRPr>
          </a:p>
          <a:p>
            <a:pPr marL="502920" marR="2029460" indent="-228600"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iterating_var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sequence: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statement(s)</a:t>
            </a:r>
            <a:endParaRPr sz="1600" dirty="0">
              <a:latin typeface="Arial MT"/>
              <a:cs typeface="Arial MT"/>
            </a:endParaRPr>
          </a:p>
          <a:p>
            <a:pPr marL="274320"/>
            <a:r>
              <a:rPr sz="1600" spc="-5" dirty="0">
                <a:latin typeface="Arial MT"/>
                <a:cs typeface="Arial MT"/>
              </a:rPr>
              <a:t>statement(s)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4508" y="4840196"/>
            <a:ext cx="5081692" cy="1027204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1910" rIns="0" bIns="0" rtlCol="0">
            <a:spAutoFit/>
          </a:bodyPr>
          <a:lstStyle/>
          <a:p>
            <a:pPr marL="274320" marR="3095625" indent="-228600">
              <a:spcBef>
                <a:spcPts val="330"/>
              </a:spcBef>
            </a:pPr>
            <a:r>
              <a:rPr sz="1600" spc="-10" dirty="0">
                <a:latin typeface="Arial MT"/>
                <a:cs typeface="Arial MT"/>
              </a:rPr>
              <a:t>while expression: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while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expression:</a:t>
            </a:r>
            <a:endParaRPr sz="1600" dirty="0">
              <a:latin typeface="Arial MT"/>
              <a:cs typeface="Arial MT"/>
            </a:endParaRPr>
          </a:p>
          <a:p>
            <a:pPr marL="274320" marR="3293745" indent="228600"/>
            <a:r>
              <a:rPr sz="1600" spc="-5" dirty="0">
                <a:latin typeface="Arial MT"/>
                <a:cs typeface="Arial MT"/>
              </a:rPr>
              <a:t>stateme</a:t>
            </a:r>
            <a:r>
              <a:rPr sz="1600" spc="-10" dirty="0">
                <a:latin typeface="Arial MT"/>
                <a:cs typeface="Arial MT"/>
              </a:rPr>
              <a:t>nt(s)  </a:t>
            </a:r>
            <a:r>
              <a:rPr sz="1600" spc="-5" dirty="0">
                <a:latin typeface="Arial MT"/>
                <a:cs typeface="Arial MT"/>
              </a:rPr>
              <a:t>statement(s)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5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213" y="1524000"/>
            <a:ext cx="432153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solidFill>
                  <a:schemeClr val="tx1"/>
                </a:solidFill>
              </a:rPr>
              <a:t>break</a:t>
            </a:r>
            <a:r>
              <a:rPr sz="3200" b="1" spc="-30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and</a:t>
            </a:r>
            <a:r>
              <a:rPr sz="3200" b="1" spc="-20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3907" y="2178053"/>
            <a:ext cx="7283893" cy="39650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14325" indent="-302260">
              <a:spcBef>
                <a:spcPts val="105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400" b="1" dirty="0">
                <a:latin typeface="Arial MT"/>
                <a:cs typeface="Arial MT"/>
              </a:rPr>
              <a:t>A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break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statement</a:t>
            </a:r>
            <a:r>
              <a:rPr sz="1400" b="1" spc="-4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ends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the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entire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loop,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and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if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</a:t>
            </a:r>
            <a:r>
              <a:rPr sz="1400" b="1" spc="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break</a:t>
            </a:r>
            <a:r>
              <a:rPr sz="1400" b="1" spc="-3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statement</a:t>
            </a:r>
            <a:r>
              <a:rPr sz="1400" b="1" spc="-40" dirty="0">
                <a:latin typeface="Arial MT"/>
                <a:cs typeface="Arial MT"/>
              </a:rPr>
              <a:t> </a:t>
            </a:r>
            <a:r>
              <a:rPr sz="1400" b="1" spc="-5" dirty="0" smtClean="0">
                <a:latin typeface="Arial MT"/>
                <a:cs typeface="Arial MT"/>
              </a:rPr>
              <a:t>is</a:t>
            </a:r>
            <a:r>
              <a:rPr lang="ar-EG" sz="1400" b="1" dirty="0">
                <a:latin typeface="Arial MT"/>
                <a:cs typeface="Arial MT"/>
              </a:rPr>
              <a:t> </a:t>
            </a:r>
            <a:r>
              <a:rPr sz="1400" b="1" dirty="0" smtClean="0">
                <a:latin typeface="Arial MT"/>
                <a:cs typeface="Arial MT"/>
              </a:rPr>
              <a:t>triggered</a:t>
            </a:r>
            <a:r>
              <a:rPr sz="1400" b="1" dirty="0">
                <a:latin typeface="Arial MT"/>
                <a:cs typeface="Arial MT"/>
              </a:rPr>
              <a:t>,</a:t>
            </a:r>
            <a:r>
              <a:rPr sz="1400" b="1" spc="-4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the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loop</a:t>
            </a:r>
            <a:r>
              <a:rPr sz="1400" b="1" spc="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else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is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not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spc="-5" dirty="0" smtClean="0">
                <a:latin typeface="Arial MT"/>
                <a:cs typeface="Arial MT"/>
              </a:rPr>
              <a:t>executed</a:t>
            </a:r>
            <a:r>
              <a:rPr lang="ar-EG" sz="1400" b="1" dirty="0" smtClean="0"/>
              <a:t> </a:t>
            </a:r>
            <a:r>
              <a:rPr lang="ar-EG" sz="1400" b="1" dirty="0"/>
              <a:t/>
            </a:r>
            <a:br>
              <a:rPr lang="ar-EG" sz="1400" b="1" dirty="0"/>
            </a:br>
            <a:r>
              <a:rPr lang="ar-EG" sz="1400" b="1" dirty="0" smtClean="0"/>
              <a:t>(ينهي </a:t>
            </a:r>
            <a:r>
              <a:rPr lang="ar-EG" sz="1400" b="1" dirty="0"/>
              <a:t>الحلقة </a:t>
            </a:r>
            <a:r>
              <a:rPr lang="ar-EG" sz="1400" b="1" dirty="0" smtClean="0"/>
              <a:t>بأكملها)</a:t>
            </a:r>
            <a:endParaRPr sz="1400" b="1" dirty="0">
              <a:latin typeface="Arial MT"/>
              <a:cs typeface="Arial MT"/>
            </a:endParaRPr>
          </a:p>
          <a:p>
            <a:pPr marL="314325" marR="274955" indent="-302260">
              <a:lnSpc>
                <a:spcPct val="140000"/>
              </a:lnSpc>
              <a:spcBef>
                <a:spcPts val="60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400" b="1" dirty="0">
                <a:latin typeface="Arial MT"/>
                <a:cs typeface="Arial MT"/>
              </a:rPr>
              <a:t>A </a:t>
            </a:r>
            <a:r>
              <a:rPr sz="1400" b="1" spc="-5" dirty="0">
                <a:latin typeface="Arial MT"/>
                <a:cs typeface="Arial MT"/>
              </a:rPr>
              <a:t>continue </a:t>
            </a:r>
            <a:r>
              <a:rPr sz="1400" b="1" dirty="0">
                <a:latin typeface="Arial MT"/>
                <a:cs typeface="Arial MT"/>
              </a:rPr>
              <a:t>statement </a:t>
            </a:r>
            <a:r>
              <a:rPr sz="1400" b="1" spc="-5" dirty="0">
                <a:latin typeface="Arial MT"/>
                <a:cs typeface="Arial MT"/>
              </a:rPr>
              <a:t>ends </a:t>
            </a:r>
            <a:r>
              <a:rPr sz="1400" b="1" dirty="0">
                <a:latin typeface="Arial MT"/>
                <a:cs typeface="Arial MT"/>
              </a:rPr>
              <a:t>the </a:t>
            </a:r>
            <a:r>
              <a:rPr sz="1400" b="1" spc="-5" dirty="0">
                <a:latin typeface="Arial MT"/>
                <a:cs typeface="Arial MT"/>
              </a:rPr>
              <a:t>ongoing iteration of </a:t>
            </a:r>
            <a:r>
              <a:rPr sz="1400" b="1" dirty="0">
                <a:latin typeface="Arial MT"/>
                <a:cs typeface="Arial MT"/>
              </a:rPr>
              <a:t>the </a:t>
            </a:r>
            <a:r>
              <a:rPr sz="1400" b="1" spc="-5" dirty="0">
                <a:latin typeface="Arial MT"/>
                <a:cs typeface="Arial MT"/>
              </a:rPr>
              <a:t>loop, </a:t>
            </a:r>
            <a:r>
              <a:rPr sz="1400" b="1" dirty="0">
                <a:latin typeface="Arial MT"/>
                <a:cs typeface="Arial MT"/>
              </a:rPr>
              <a:t>and </a:t>
            </a:r>
            <a:r>
              <a:rPr sz="1400" b="1" spc="-54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begins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the</a:t>
            </a:r>
            <a:r>
              <a:rPr sz="1400" b="1" spc="-5" dirty="0">
                <a:latin typeface="Arial MT"/>
                <a:cs typeface="Arial MT"/>
              </a:rPr>
              <a:t> next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iteration</a:t>
            </a:r>
            <a:r>
              <a:rPr sz="1400" b="1" spc="-5" dirty="0" smtClean="0">
                <a:latin typeface="Arial MT"/>
                <a:cs typeface="Arial MT"/>
              </a:rPr>
              <a:t>.</a:t>
            </a:r>
            <a:endParaRPr lang="ar-EG" sz="1400" b="1" spc="-5" dirty="0">
              <a:latin typeface="Arial MT"/>
              <a:cs typeface="Arial MT"/>
            </a:endParaRPr>
          </a:p>
          <a:p>
            <a:pPr marL="12065" marR="274955" algn="r">
              <a:lnSpc>
                <a:spcPct val="140000"/>
              </a:lnSpc>
              <a:spcBef>
                <a:spcPts val="600"/>
              </a:spcBef>
              <a:buClr>
                <a:srgbClr val="FF0000"/>
              </a:buClr>
              <a:buSzPct val="60000"/>
              <a:tabLst>
                <a:tab pos="314325" algn="l"/>
                <a:tab pos="314960" algn="l"/>
              </a:tabLst>
            </a:pPr>
            <a:r>
              <a:rPr lang="ar-EG" sz="1400" b="1" dirty="0" smtClean="0">
                <a:latin typeface="Arial MT"/>
                <a:cs typeface="Arial MT"/>
              </a:rPr>
              <a:t>(ينهي </a:t>
            </a:r>
            <a:r>
              <a:rPr lang="ar-EG" sz="1400" b="1" dirty="0">
                <a:latin typeface="Arial MT"/>
                <a:cs typeface="Arial MT"/>
              </a:rPr>
              <a:t>التكرار المستمر للحلقة، ويبدأ التكرار </a:t>
            </a:r>
            <a:r>
              <a:rPr lang="ar-EG" sz="1400" b="1" dirty="0" smtClean="0">
                <a:latin typeface="Arial MT"/>
                <a:cs typeface="Arial MT"/>
              </a:rPr>
              <a:t>التالي)</a:t>
            </a:r>
            <a:endParaRPr sz="1400" b="1" dirty="0">
              <a:latin typeface="Arial MT"/>
              <a:cs typeface="Arial MT"/>
            </a:endParaRPr>
          </a:p>
          <a:p>
            <a:pPr marL="314325" marR="143510" indent="-302260">
              <a:lnSpc>
                <a:spcPct val="140000"/>
              </a:lnSpc>
              <a:spcBef>
                <a:spcPts val="6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400" b="1" dirty="0">
                <a:latin typeface="Arial MT"/>
                <a:cs typeface="Arial MT"/>
              </a:rPr>
              <a:t>If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you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use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nested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loop,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the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break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statement</a:t>
            </a:r>
            <a:r>
              <a:rPr sz="1400" b="1" spc="-4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stops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executing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the </a:t>
            </a:r>
            <a:r>
              <a:rPr sz="1400" b="1" spc="-54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deepest</a:t>
            </a:r>
            <a:r>
              <a:rPr sz="1400" b="1" spc="-3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loop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and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starts</a:t>
            </a:r>
            <a:r>
              <a:rPr sz="1400" b="1" spc="-4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executing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the</a:t>
            </a:r>
            <a:r>
              <a:rPr sz="1400" b="1" spc="-5" dirty="0">
                <a:latin typeface="Arial MT"/>
                <a:cs typeface="Arial MT"/>
              </a:rPr>
              <a:t> next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line</a:t>
            </a:r>
            <a:r>
              <a:rPr sz="1400" b="1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of </a:t>
            </a:r>
            <a:r>
              <a:rPr sz="1400" b="1" dirty="0">
                <a:latin typeface="Arial MT"/>
                <a:cs typeface="Arial MT"/>
              </a:rPr>
              <a:t>code.</a:t>
            </a:r>
          </a:p>
          <a:p>
            <a:pPr marL="314325" marR="596265" indent="-302260">
              <a:lnSpc>
                <a:spcPct val="140000"/>
              </a:lnSpc>
              <a:spcBef>
                <a:spcPts val="60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400" b="1" dirty="0">
                <a:latin typeface="Arial MT"/>
                <a:cs typeface="Arial MT"/>
              </a:rPr>
              <a:t>The </a:t>
            </a:r>
            <a:r>
              <a:rPr sz="1400" b="1" spc="-5" dirty="0">
                <a:latin typeface="Arial MT"/>
                <a:cs typeface="Arial MT"/>
              </a:rPr>
              <a:t>continue </a:t>
            </a:r>
            <a:r>
              <a:rPr sz="1400" b="1" dirty="0">
                <a:latin typeface="Arial MT"/>
                <a:cs typeface="Arial MT"/>
              </a:rPr>
              <a:t>statement tells </a:t>
            </a:r>
            <a:r>
              <a:rPr sz="1400" b="1" spc="-5" dirty="0">
                <a:latin typeface="Arial MT"/>
                <a:cs typeface="Arial MT"/>
              </a:rPr>
              <a:t>Python </a:t>
            </a:r>
            <a:r>
              <a:rPr sz="1400" b="1" dirty="0">
                <a:latin typeface="Arial MT"/>
                <a:cs typeface="Arial MT"/>
              </a:rPr>
              <a:t>to skip the remaining </a:t>
            </a:r>
            <a:r>
              <a:rPr sz="1400" b="1" spc="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statements</a:t>
            </a:r>
            <a:r>
              <a:rPr sz="1400" b="1" spc="-5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of</a:t>
            </a:r>
            <a:r>
              <a:rPr sz="1400" b="1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the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current</a:t>
            </a:r>
            <a:r>
              <a:rPr sz="1400" b="1" spc="-5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loop</a:t>
            </a:r>
            <a:r>
              <a:rPr sz="1400" b="1" spc="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to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proceed</a:t>
            </a:r>
            <a:r>
              <a:rPr sz="1400" b="1" spc="-4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to</a:t>
            </a:r>
            <a:r>
              <a:rPr sz="1400" b="1" spc="-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the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next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round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of </a:t>
            </a:r>
            <a:r>
              <a:rPr sz="1400" b="1" spc="-54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loops.</a:t>
            </a:r>
            <a:endParaRPr sz="1400" b="1" dirty="0">
              <a:latin typeface="Arial MT"/>
              <a:cs typeface="Arial MT"/>
            </a:endParaRPr>
          </a:p>
          <a:p>
            <a:pPr marL="314325" indent="-302260">
              <a:spcBef>
                <a:spcPts val="156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400" b="1" spc="-5" dirty="0">
                <a:latin typeface="Arial MT"/>
                <a:cs typeface="Arial MT"/>
              </a:rPr>
              <a:t>Both </a:t>
            </a:r>
            <a:r>
              <a:rPr sz="1400" b="1" dirty="0">
                <a:latin typeface="Arial MT"/>
                <a:cs typeface="Arial MT"/>
              </a:rPr>
              <a:t>the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break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and</a:t>
            </a:r>
            <a:r>
              <a:rPr sz="1400" b="1" spc="-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continue</a:t>
            </a:r>
            <a:r>
              <a:rPr sz="1400" b="1" spc="-2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statements</a:t>
            </a:r>
            <a:r>
              <a:rPr sz="1400" b="1" spc="-3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are</a:t>
            </a:r>
            <a:r>
              <a:rPr sz="1400" b="1" spc="-2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available</a:t>
            </a:r>
            <a:r>
              <a:rPr sz="1400" b="1" dirty="0">
                <a:latin typeface="Arial MT"/>
                <a:cs typeface="Arial MT"/>
              </a:rPr>
              <a:t> in the</a:t>
            </a:r>
            <a:r>
              <a:rPr sz="1400" b="1" spc="-1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while</a:t>
            </a:r>
            <a:endParaRPr sz="1400" b="1" dirty="0">
              <a:latin typeface="Arial MT"/>
              <a:cs typeface="Arial MT"/>
            </a:endParaRPr>
          </a:p>
          <a:p>
            <a:pPr marL="314325">
              <a:spcBef>
                <a:spcPts val="960"/>
              </a:spcBef>
            </a:pPr>
            <a:r>
              <a:rPr sz="1400" b="1" spc="-5" dirty="0">
                <a:latin typeface="Arial MT"/>
                <a:cs typeface="Arial MT"/>
              </a:rPr>
              <a:t>and</a:t>
            </a:r>
            <a:r>
              <a:rPr sz="1400" b="1" spc="-3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for</a:t>
            </a:r>
            <a:r>
              <a:rPr sz="1400" b="1" spc="-3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loops.</a:t>
            </a:r>
            <a:endParaRPr sz="1400" b="1" dirty="0">
              <a:latin typeface="Arial MT"/>
              <a:cs typeface="Arial M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037" y="1747440"/>
            <a:ext cx="8947594" cy="1071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r">
              <a:lnSpc>
                <a:spcPct val="140100"/>
              </a:lnSpc>
              <a:spcBef>
                <a:spcPts val="95"/>
              </a:spcBef>
              <a:buClr>
                <a:srgbClr val="FF0000"/>
              </a:buClr>
              <a:buSzPct val="60000"/>
              <a:tabLst>
                <a:tab pos="314325" algn="l"/>
                <a:tab pos="314960" algn="l"/>
              </a:tabLst>
            </a:pPr>
            <a:r>
              <a:rPr lang="ar-EG" sz="1600" b="1" dirty="0">
                <a:latin typeface="Arial MT"/>
                <a:cs typeface="Arial MT"/>
              </a:rPr>
              <a:t>الدالة هي جزء من الكود يتم تنظيمه وإعادة استخدامه، ويستخدم لتنفيذ وظيفة واحدة أو وظائف مرتبطة.  </a:t>
            </a:r>
          </a:p>
          <a:p>
            <a:pPr marL="12065" marR="5080" algn="r">
              <a:lnSpc>
                <a:spcPct val="140100"/>
              </a:lnSpc>
              <a:spcBef>
                <a:spcPts val="95"/>
              </a:spcBef>
              <a:buClr>
                <a:srgbClr val="FF0000"/>
              </a:buClr>
              <a:buSzPct val="60000"/>
              <a:tabLst>
                <a:tab pos="314325" algn="l"/>
                <a:tab pos="314960" algn="l"/>
              </a:tabLst>
            </a:pPr>
            <a:r>
              <a:rPr lang="ar-EG" sz="1600" b="1" dirty="0">
                <a:latin typeface="Arial MT"/>
                <a:cs typeface="Arial MT"/>
              </a:rPr>
              <a:t>يمكن أن تحسن الدوال من هيكلية التطبيقات وقابلية إعادة استخدام الكود.  </a:t>
            </a:r>
          </a:p>
          <a:p>
            <a:pPr marL="12065" marR="5080" algn="r">
              <a:lnSpc>
                <a:spcPct val="140100"/>
              </a:lnSpc>
              <a:spcBef>
                <a:spcPts val="95"/>
              </a:spcBef>
              <a:buClr>
                <a:srgbClr val="FF0000"/>
              </a:buClr>
              <a:buSzPct val="60000"/>
              <a:tabLst>
                <a:tab pos="314325" algn="l"/>
                <a:tab pos="314960" algn="l"/>
              </a:tabLst>
            </a:pPr>
            <a:r>
              <a:rPr lang="ar-EG" sz="1600" b="1" dirty="0" smtClean="0">
                <a:latin typeface="Arial MT"/>
                <a:cs typeface="Arial MT"/>
              </a:rPr>
              <a:t>يمكنك </a:t>
            </a:r>
            <a:r>
              <a:rPr lang="ar-EG" sz="1600" b="1" dirty="0">
                <a:latin typeface="Arial MT"/>
                <a:cs typeface="Arial MT"/>
              </a:rPr>
              <a:t>أيضًا إنشاء دوال خاصة بك، والتي تسمى الدوال التي يُعرفها المستخدم</a:t>
            </a:r>
            <a:r>
              <a:rPr lang="ar-EG" sz="1600" b="1" dirty="0" smtClean="0">
                <a:latin typeface="Arial MT"/>
                <a:cs typeface="Arial MT"/>
              </a:rPr>
              <a:t>.</a:t>
            </a:r>
            <a:endParaRPr lang="ar-EG" sz="1600" b="1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0788" y="1219200"/>
            <a:ext cx="490061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solidFill>
                  <a:schemeClr val="tx1"/>
                </a:solidFill>
              </a:rPr>
              <a:t>Python</a:t>
            </a:r>
            <a:r>
              <a:rPr sz="3200" b="1" spc="-75" dirty="0">
                <a:solidFill>
                  <a:schemeClr val="tx1"/>
                </a:solidFill>
              </a:rPr>
              <a:t> </a:t>
            </a:r>
            <a:r>
              <a:rPr sz="3200" b="1" dirty="0" smtClean="0">
                <a:solidFill>
                  <a:schemeClr val="tx1"/>
                </a:solidFill>
              </a:rPr>
              <a:t>Functions</a:t>
            </a:r>
            <a:r>
              <a:rPr lang="ar-EG" sz="3200" b="1" dirty="0" smtClean="0">
                <a:solidFill>
                  <a:schemeClr val="tx1"/>
                </a:solidFill>
              </a:rPr>
              <a:t>(الدوال)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742950" y="2923092"/>
            <a:ext cx="83248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kern="0" spc="-5" dirty="0" smtClean="0">
                <a:latin typeface="Calibri"/>
                <a:cs typeface="Calibri"/>
              </a:rPr>
              <a:t>Common</a:t>
            </a:r>
            <a:r>
              <a:rPr lang="en-US" sz="3200" kern="0" spc="-25" dirty="0" smtClean="0">
                <a:latin typeface="Calibri"/>
                <a:cs typeface="Calibri"/>
              </a:rPr>
              <a:t> </a:t>
            </a:r>
            <a:r>
              <a:rPr lang="en-US" sz="3200" kern="0" spc="-5" dirty="0" smtClean="0">
                <a:latin typeface="Calibri"/>
                <a:cs typeface="Calibri"/>
              </a:rPr>
              <a:t>built-in</a:t>
            </a:r>
            <a:r>
              <a:rPr lang="en-US" sz="3200" kern="0" spc="-30" dirty="0" smtClean="0">
                <a:latin typeface="Calibri"/>
                <a:cs typeface="Calibri"/>
              </a:rPr>
              <a:t> </a:t>
            </a:r>
            <a:r>
              <a:rPr lang="en-US" sz="3200" kern="0" spc="-5" dirty="0" smtClean="0">
                <a:latin typeface="Calibri"/>
                <a:cs typeface="Calibri"/>
              </a:rPr>
              <a:t>functions(</a:t>
            </a:r>
            <a:r>
              <a:rPr lang="ar-EG" sz="3200" kern="0" spc="-5" dirty="0" smtClean="0">
                <a:latin typeface="Calibri"/>
                <a:cs typeface="Calibri"/>
              </a:rPr>
              <a:t>مدعمه من اللغه نفسها</a:t>
            </a:r>
            <a:r>
              <a:rPr lang="en-US" sz="3200" kern="0" spc="-5" dirty="0" smtClean="0">
                <a:latin typeface="Calibri"/>
                <a:cs typeface="Calibri"/>
              </a:rPr>
              <a:t>)</a:t>
            </a:r>
            <a:endParaRPr lang="en-US" sz="3200" kern="0" spc="-5" dirty="0">
              <a:latin typeface="Calibri"/>
              <a:cs typeface="Calibri"/>
            </a:endParaRPr>
          </a:p>
        </p:txBody>
      </p:sp>
      <p:grpSp>
        <p:nvGrpSpPr>
          <p:cNvPr id="7" name="object 3"/>
          <p:cNvGrpSpPr/>
          <p:nvPr/>
        </p:nvGrpSpPr>
        <p:grpSpPr>
          <a:xfrm>
            <a:off x="742950" y="3530144"/>
            <a:ext cx="6267450" cy="2718256"/>
            <a:chOff x="701040" y="1376172"/>
            <a:chExt cx="7543800" cy="4397375"/>
          </a:xfrm>
        </p:grpSpPr>
        <p:pic>
          <p:nvPicPr>
            <p:cNvPr id="8" name="object 4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4706" y="1376172"/>
              <a:ext cx="7520133" cy="2225040"/>
            </a:xfrm>
            <a:prstGeom prst="rect">
              <a:avLst/>
            </a:prstGeom>
          </p:spPr>
        </p:pic>
        <p:pic>
          <p:nvPicPr>
            <p:cNvPr id="9" name="object 5"/>
            <p:cNvPicPr/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2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1040" y="3601211"/>
              <a:ext cx="7537704" cy="2171951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98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232" y="1397466"/>
            <a:ext cx="435249" cy="537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040" y="914401"/>
            <a:ext cx="7734935" cy="1153135"/>
          </a:xfrm>
          <a:prstGeom prst="rect">
            <a:avLst/>
          </a:prstGeom>
        </p:spPr>
        <p:txBody>
          <a:bodyPr vert="horz" wrap="square" lIns="0" tIns="471423" rIns="0" bIns="0" rtlCol="0">
            <a:spAutoFit/>
          </a:bodyPr>
          <a:lstStyle/>
          <a:p>
            <a:pPr marL="804545">
              <a:spcBef>
                <a:spcPts val="105"/>
              </a:spcBef>
            </a:pPr>
            <a:r>
              <a:rPr spc="-10" dirty="0">
                <a:latin typeface="Arial MT"/>
                <a:cs typeface="Arial MT"/>
              </a:rPr>
              <a:t>Contents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99427" y="2209680"/>
            <a:ext cx="8415973" cy="3886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spcBef>
                <a:spcPts val="105"/>
              </a:spcBef>
              <a:buAutoNum type="arabicPeriod"/>
              <a:tabLst>
                <a:tab pos="469265" algn="l"/>
              </a:tabLst>
            </a:pPr>
            <a:r>
              <a:rPr sz="1600" b="1" dirty="0"/>
              <a:t>Introduction</a:t>
            </a:r>
            <a:r>
              <a:rPr sz="1600" b="1" spc="-50" dirty="0"/>
              <a:t> </a:t>
            </a:r>
            <a:r>
              <a:rPr sz="1600" b="1" dirty="0"/>
              <a:t>to</a:t>
            </a:r>
            <a:r>
              <a:rPr sz="1600" b="1" spc="-50" dirty="0"/>
              <a:t> </a:t>
            </a:r>
            <a:r>
              <a:rPr sz="1600" b="1" spc="-10" dirty="0" smtClean="0"/>
              <a:t>Python</a:t>
            </a:r>
            <a:endParaRPr lang="en-US" sz="1600" b="1" spc="-10" dirty="0" smtClean="0"/>
          </a:p>
          <a:p>
            <a:pPr marL="469265" indent="-456565">
              <a:lnSpc>
                <a:spcPct val="200000"/>
              </a:lnSpc>
              <a:spcBef>
                <a:spcPts val="105"/>
              </a:spcBef>
              <a:buAutoNum type="arabicPeriod"/>
              <a:tabLst>
                <a:tab pos="469265" algn="l"/>
              </a:tabLst>
            </a:pPr>
            <a:r>
              <a:rPr sz="1600" b="1" dirty="0" smtClean="0"/>
              <a:t>Lists </a:t>
            </a:r>
            <a:r>
              <a:rPr sz="1600" b="1" dirty="0"/>
              <a:t>and Tuples</a:t>
            </a:r>
          </a:p>
          <a:p>
            <a:pPr marL="469265" indent="-456565">
              <a:spcBef>
                <a:spcPts val="1320"/>
              </a:spcBef>
              <a:buAutoNum type="arabicPeriod"/>
              <a:tabLst>
                <a:tab pos="469265" algn="l"/>
              </a:tabLst>
            </a:pPr>
            <a:r>
              <a:rPr sz="1600" b="1" spc="-10" dirty="0"/>
              <a:t>Strings</a:t>
            </a:r>
          </a:p>
          <a:p>
            <a:pPr marL="469265" indent="-456565">
              <a:spcBef>
                <a:spcPts val="1620"/>
              </a:spcBef>
              <a:buAutoNum type="arabicPeriod"/>
              <a:tabLst>
                <a:tab pos="469265" algn="l"/>
              </a:tabLst>
            </a:pPr>
            <a:r>
              <a:rPr sz="1600" b="1" spc="-10" dirty="0" smtClean="0"/>
              <a:t>Conditional</a:t>
            </a:r>
            <a:r>
              <a:rPr sz="1600" b="1" spc="-55" dirty="0" smtClean="0"/>
              <a:t> </a:t>
            </a:r>
            <a:r>
              <a:rPr sz="1600" b="1" dirty="0"/>
              <a:t>and</a:t>
            </a:r>
            <a:r>
              <a:rPr sz="1600" b="1" spc="-35" dirty="0"/>
              <a:t> </a:t>
            </a:r>
            <a:r>
              <a:rPr sz="1600" b="1" dirty="0"/>
              <a:t>Looping</a:t>
            </a:r>
            <a:r>
              <a:rPr sz="1600" b="1" spc="-30" dirty="0"/>
              <a:t> </a:t>
            </a:r>
            <a:r>
              <a:rPr sz="1600" b="1" spc="-10" dirty="0"/>
              <a:t>Statements</a:t>
            </a:r>
          </a:p>
          <a:p>
            <a:pPr marL="469265" indent="-456565">
              <a:spcBef>
                <a:spcPts val="1620"/>
              </a:spcBef>
              <a:buAutoNum type="arabicPeriod"/>
              <a:tabLst>
                <a:tab pos="469265" algn="l"/>
              </a:tabLst>
            </a:pPr>
            <a:r>
              <a:rPr sz="1600" b="1" spc="-10" dirty="0"/>
              <a:t>Functions</a:t>
            </a:r>
          </a:p>
          <a:p>
            <a:pPr marL="469265" indent="-456565">
              <a:spcBef>
                <a:spcPts val="1625"/>
              </a:spcBef>
              <a:buAutoNum type="arabicPeriod"/>
              <a:tabLst>
                <a:tab pos="469265" algn="l"/>
              </a:tabLst>
            </a:pPr>
            <a:r>
              <a:rPr sz="1600" b="1" spc="-10" dirty="0"/>
              <a:t>Object-</a:t>
            </a:r>
            <a:r>
              <a:rPr sz="1600" b="1" dirty="0"/>
              <a:t>Oriented</a:t>
            </a:r>
            <a:r>
              <a:rPr sz="1600" b="1" spc="-50" dirty="0"/>
              <a:t> </a:t>
            </a:r>
            <a:r>
              <a:rPr sz="1600" b="1" spc="-10" dirty="0"/>
              <a:t>Programming</a:t>
            </a:r>
          </a:p>
          <a:p>
            <a:pPr marL="469265" indent="-456565">
              <a:spcBef>
                <a:spcPts val="1620"/>
              </a:spcBef>
              <a:buAutoNum type="arabicPeriod"/>
              <a:tabLst>
                <a:tab pos="469265" algn="l"/>
              </a:tabLst>
            </a:pPr>
            <a:r>
              <a:rPr sz="1600" b="1" dirty="0"/>
              <a:t>Date</a:t>
            </a:r>
            <a:r>
              <a:rPr sz="1600" b="1" spc="-30" dirty="0"/>
              <a:t> </a:t>
            </a:r>
            <a:r>
              <a:rPr sz="1600" b="1" dirty="0"/>
              <a:t>and</a:t>
            </a:r>
            <a:r>
              <a:rPr sz="1600" b="1" spc="-30" dirty="0"/>
              <a:t> </a:t>
            </a:r>
            <a:r>
              <a:rPr sz="1600" b="1" spc="-20" dirty="0" smtClean="0"/>
              <a:t>Time</a:t>
            </a:r>
            <a:endParaRPr lang="en-US" sz="1600" b="1" spc="-20" dirty="0" smtClean="0"/>
          </a:p>
          <a:p>
            <a:pPr marL="469265" indent="-456565">
              <a:spcBef>
                <a:spcPts val="1620"/>
              </a:spcBef>
              <a:buAutoNum type="arabicPeriod"/>
              <a:tabLst>
                <a:tab pos="469265" algn="l"/>
              </a:tabLst>
            </a:pPr>
            <a:r>
              <a:rPr lang="en-US" sz="1600" b="1" spc="-20" dirty="0" smtClean="0"/>
              <a:t>Dictionary</a:t>
            </a:r>
            <a:endParaRPr sz="1600" b="1" spc="-20" dirty="0"/>
          </a:p>
          <a:p>
            <a:pPr marL="469265" indent="-456565">
              <a:spcBef>
                <a:spcPts val="1620"/>
              </a:spcBef>
              <a:buAutoNum type="arabicPeriod"/>
              <a:tabLst>
                <a:tab pos="469265" algn="l"/>
              </a:tabLst>
            </a:pPr>
            <a:r>
              <a:rPr sz="1600" b="1" dirty="0" smtClean="0"/>
              <a:t>File</a:t>
            </a:r>
            <a:r>
              <a:rPr sz="1600" b="1" spc="-30" dirty="0" smtClean="0"/>
              <a:t> </a:t>
            </a:r>
            <a:r>
              <a:rPr sz="1600" b="1" spc="-10" dirty="0"/>
              <a:t>Manipulation</a:t>
            </a:r>
          </a:p>
        </p:txBody>
      </p:sp>
      <p:pic>
        <p:nvPicPr>
          <p:cNvPr id="7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7312" y="5884164"/>
            <a:ext cx="667417" cy="821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28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215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413" y="1322892"/>
            <a:ext cx="573598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solidFill>
                  <a:schemeClr val="tx1"/>
                </a:solidFill>
              </a:rPr>
              <a:t>Defining</a:t>
            </a:r>
            <a:r>
              <a:rPr sz="3200" b="1" spc="-40" dirty="0">
                <a:solidFill>
                  <a:schemeClr val="tx1"/>
                </a:solidFill>
              </a:rPr>
              <a:t> </a:t>
            </a:r>
            <a:r>
              <a:rPr sz="3200" b="1" dirty="0">
                <a:solidFill>
                  <a:schemeClr val="tx1"/>
                </a:solidFill>
              </a:rPr>
              <a:t>a</a:t>
            </a:r>
            <a:r>
              <a:rPr sz="3200" b="1" spc="-10" dirty="0">
                <a:solidFill>
                  <a:schemeClr val="tx1"/>
                </a:solidFill>
              </a:rPr>
              <a:t> </a:t>
            </a:r>
            <a:r>
              <a:rPr sz="3200" b="1" dirty="0">
                <a:solidFill>
                  <a:schemeClr val="tx1"/>
                </a:solidFill>
              </a:rPr>
              <a:t>Function</a:t>
            </a:r>
            <a:r>
              <a:rPr sz="3200" b="1" spc="5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Con…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386" y="1574165"/>
            <a:ext cx="154781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spc="-5" dirty="0">
                <a:latin typeface="Arial MT"/>
                <a:cs typeface="Arial MT"/>
              </a:rPr>
              <a:t>Example: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9175" y="1953386"/>
            <a:ext cx="6905625" cy="1628014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17507" y="3685092"/>
            <a:ext cx="585469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kern="0" spc="-5" dirty="0" smtClean="0"/>
              <a:t>Calling</a:t>
            </a:r>
            <a:r>
              <a:rPr lang="en-US" sz="3200" kern="0" spc="-35" dirty="0" smtClean="0"/>
              <a:t> </a:t>
            </a:r>
            <a:r>
              <a:rPr lang="en-US" sz="3200" kern="0" dirty="0" smtClean="0"/>
              <a:t>a</a:t>
            </a:r>
            <a:r>
              <a:rPr lang="en-US" sz="3200" kern="0" spc="-40" dirty="0" smtClean="0"/>
              <a:t> </a:t>
            </a:r>
            <a:r>
              <a:rPr lang="en-US" sz="3200" kern="0" dirty="0" smtClean="0"/>
              <a:t>Function(</a:t>
            </a:r>
            <a:r>
              <a:rPr lang="ar-EG" sz="3200" kern="0" dirty="0" smtClean="0"/>
              <a:t>الاستدعاء</a:t>
            </a:r>
            <a:r>
              <a:rPr lang="en-US" sz="3200" kern="0" dirty="0" smtClean="0"/>
              <a:t>)</a:t>
            </a:r>
            <a:endParaRPr lang="en-US" sz="3200" kern="0" dirty="0"/>
          </a:p>
        </p:txBody>
      </p:sp>
      <p:sp>
        <p:nvSpPr>
          <p:cNvPr id="8" name="object 3"/>
          <p:cNvSpPr txBox="1"/>
          <p:nvPr/>
        </p:nvSpPr>
        <p:spPr>
          <a:xfrm>
            <a:off x="731393" y="4184200"/>
            <a:ext cx="8926957" cy="76880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065" algn="r">
              <a:spcBef>
                <a:spcPts val="1055"/>
              </a:spcBef>
              <a:buClr>
                <a:srgbClr val="FF0000"/>
              </a:buClr>
              <a:buSzPct val="60000"/>
              <a:tabLst>
                <a:tab pos="314960" algn="l"/>
              </a:tabLst>
            </a:pPr>
            <a:r>
              <a:rPr lang="ar-EG" sz="1600" b="1" dirty="0">
                <a:latin typeface="Arial MT"/>
                <a:cs typeface="Arial MT"/>
              </a:rPr>
              <a:t>تعريف الدالة يعطي الدالة اسمًا فقط، ويحدد </a:t>
            </a:r>
            <a:r>
              <a:rPr lang="ar-EG" sz="1600" b="1" dirty="0" smtClean="0">
                <a:latin typeface="Arial MT"/>
                <a:cs typeface="Arial MT"/>
              </a:rPr>
              <a:t>المعاملات                     الموجودة </a:t>
            </a:r>
            <a:r>
              <a:rPr lang="ar-EG" sz="1600" b="1" dirty="0">
                <a:latin typeface="Arial MT"/>
                <a:cs typeface="Arial MT"/>
              </a:rPr>
              <a:t>في الدالة، وبنية كتلة الكود</a:t>
            </a:r>
            <a:r>
              <a:rPr lang="ar-EG" sz="1600" b="1" dirty="0" smtClean="0">
                <a:latin typeface="Arial MT"/>
                <a:cs typeface="Arial MT"/>
              </a:rPr>
              <a:t>.</a:t>
            </a:r>
            <a:endParaRPr lang="ar-EG" sz="1600" b="1" dirty="0">
              <a:latin typeface="Arial MT"/>
              <a:cs typeface="Arial MT"/>
            </a:endParaRPr>
          </a:p>
          <a:p>
            <a:pPr marL="12065" algn="r">
              <a:spcBef>
                <a:spcPts val="1055"/>
              </a:spcBef>
              <a:buClr>
                <a:srgbClr val="FF0000"/>
              </a:buClr>
              <a:buSzPct val="60000"/>
              <a:tabLst>
                <a:tab pos="314960" algn="l"/>
              </a:tabLst>
            </a:pPr>
            <a:r>
              <a:rPr lang="ar-EG" sz="1600" b="1" dirty="0">
                <a:latin typeface="Arial MT"/>
                <a:cs typeface="Arial MT"/>
              </a:rPr>
              <a:t>بعد إتمام الهيكل الأساسي لهذه الدالة، يمكنك تنفيذها من خلال استدعاء دالة أخرى، أو يمكنك تنفيذها مباشرة من موجه بايثون</a:t>
            </a:r>
            <a:r>
              <a:rPr lang="ar-EG" sz="1600" b="1" dirty="0" smtClean="0">
                <a:latin typeface="Arial MT"/>
                <a:cs typeface="Arial MT"/>
              </a:rPr>
              <a:t>.</a:t>
            </a:r>
            <a:endParaRPr lang="ar-EG" sz="1600" b="1" dirty="0">
              <a:latin typeface="Arial MT"/>
              <a:cs typeface="Arial MT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33387" y="5002570"/>
            <a:ext cx="6512370" cy="170303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0640" rIns="0" bIns="0" rtlCol="0">
            <a:spAutoFit/>
          </a:bodyPr>
          <a:lstStyle/>
          <a:p>
            <a:pPr marL="45720" marR="2713990">
              <a:spcBef>
                <a:spcPts val="320"/>
              </a:spcBef>
            </a:pPr>
            <a:r>
              <a:rPr dirty="0">
                <a:latin typeface="Arial MT"/>
                <a:cs typeface="Arial MT"/>
              </a:rPr>
              <a:t>#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Define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function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def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test(str):</a:t>
            </a:r>
            <a:endParaRPr dirty="0">
              <a:latin typeface="Arial MT"/>
              <a:cs typeface="Arial MT"/>
            </a:endParaRPr>
          </a:p>
          <a:p>
            <a:pPr marL="300355" marR="3453765"/>
            <a:r>
              <a:rPr spc="-10" dirty="0">
                <a:latin typeface="Arial MT"/>
                <a:cs typeface="Arial MT"/>
              </a:rPr>
              <a:t>print(str) </a:t>
            </a:r>
            <a:endParaRPr lang="en-US" spc="-10" dirty="0" smtClean="0">
              <a:latin typeface="Arial MT"/>
              <a:cs typeface="Arial MT"/>
            </a:endParaRPr>
          </a:p>
          <a:p>
            <a:pPr marL="300355" marR="3453765"/>
            <a:r>
              <a:rPr spc="-5" dirty="0" smtClean="0">
                <a:latin typeface="Arial MT"/>
                <a:cs typeface="Arial MT"/>
              </a:rPr>
              <a:t>return</a:t>
            </a:r>
            <a:r>
              <a:rPr lang="en-US" spc="-5" dirty="0" smtClean="0">
                <a:latin typeface="Arial MT"/>
                <a:cs typeface="Arial MT"/>
              </a:rPr>
              <a:t> </a:t>
            </a:r>
            <a:r>
              <a:rPr dirty="0" err="1" smtClean="0">
                <a:latin typeface="Arial MT"/>
                <a:cs typeface="Arial MT"/>
              </a:rPr>
              <a:t>str</a:t>
            </a:r>
            <a:endParaRPr sz="1850" dirty="0">
              <a:latin typeface="Arial MT"/>
              <a:cs typeface="Arial MT"/>
            </a:endParaRPr>
          </a:p>
          <a:p>
            <a:pPr marL="45720"/>
            <a:r>
              <a:rPr dirty="0">
                <a:latin typeface="Arial MT"/>
                <a:cs typeface="Arial MT"/>
              </a:rPr>
              <a:t>#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Call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function</a:t>
            </a:r>
            <a:endParaRPr dirty="0">
              <a:latin typeface="Arial MT"/>
              <a:cs typeface="Arial MT"/>
            </a:endParaRPr>
          </a:p>
          <a:p>
            <a:pPr marL="45720"/>
            <a:r>
              <a:rPr spc="-5" dirty="0">
                <a:latin typeface="Arial MT"/>
                <a:cs typeface="Arial MT"/>
              </a:rPr>
              <a:t>test("I </a:t>
            </a:r>
            <a:r>
              <a:rPr spc="-15" dirty="0">
                <a:latin typeface="Arial MT"/>
                <a:cs typeface="Arial MT"/>
              </a:rPr>
              <a:t>want</a:t>
            </a:r>
            <a:r>
              <a:rPr spc="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call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user-defined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function!")</a:t>
            </a:r>
            <a:endParaRPr dirty="0">
              <a:latin typeface="Arial MT"/>
              <a:cs typeface="Arial MT"/>
            </a:endParaRPr>
          </a:p>
          <a:p>
            <a:pPr marL="45720"/>
            <a:endParaRPr dirty="0">
              <a:latin typeface="Arial MT"/>
              <a:cs typeface="Arial MT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4724400" y="4172864"/>
            <a:ext cx="1371600" cy="38151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065" algn="r">
              <a:spcBef>
                <a:spcPts val="1055"/>
              </a:spcBef>
              <a:buClr>
                <a:srgbClr val="FF0000"/>
              </a:buClr>
              <a:buSzPct val="60000"/>
              <a:tabLst>
                <a:tab pos="314960" algn="l"/>
              </a:tabLst>
            </a:pPr>
            <a:r>
              <a:rPr lang="ar-EG" sz="1600" dirty="0" smtClean="0">
                <a:latin typeface="Arial MT"/>
                <a:cs typeface="Arial MT"/>
              </a:rPr>
              <a:t>)</a:t>
            </a:r>
            <a:r>
              <a:rPr lang="en-US" sz="1600" dirty="0" err="1" smtClean="0">
                <a:latin typeface="Arial MT"/>
                <a:cs typeface="Arial MT"/>
              </a:rPr>
              <a:t>Arquments</a:t>
            </a:r>
            <a:r>
              <a:rPr lang="ar-EG" sz="1600" dirty="0" smtClean="0">
                <a:latin typeface="Arial MT"/>
                <a:cs typeface="Arial MT"/>
              </a:rPr>
              <a:t>(</a:t>
            </a:r>
            <a:endParaRPr lang="ar-EG" sz="1600" dirty="0">
              <a:latin typeface="Arial MT"/>
              <a:cs typeface="Arial MT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499577" y="1828286"/>
            <a:ext cx="878332" cy="627736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065" algn="r">
              <a:spcBef>
                <a:spcPts val="1055"/>
              </a:spcBef>
              <a:buClr>
                <a:srgbClr val="FF0000"/>
              </a:buClr>
              <a:buSzPct val="60000"/>
              <a:tabLst>
                <a:tab pos="314960" algn="l"/>
              </a:tabLst>
            </a:pPr>
            <a:r>
              <a:rPr lang="en-US" sz="1600" dirty="0" err="1" smtClean="0">
                <a:latin typeface="Arial MT"/>
                <a:cs typeface="Arial MT"/>
              </a:rPr>
              <a:t>Arquments</a:t>
            </a:r>
            <a:endParaRPr lang="ar-EG" sz="1600" dirty="0">
              <a:latin typeface="Arial MT"/>
              <a:cs typeface="Arial M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5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 animBg="1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295400"/>
            <a:ext cx="535161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solidFill>
                  <a:schemeClr val="tx1"/>
                </a:solidFill>
              </a:rPr>
              <a:t>Transferring</a:t>
            </a:r>
            <a:r>
              <a:rPr sz="3200" b="1" spc="-15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Arguments</a:t>
            </a: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6600825" y="1905000"/>
            <a:ext cx="300037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800" kern="0" spc="-5" dirty="0" smtClean="0">
                <a:solidFill>
                  <a:srgbClr val="FF0000"/>
                </a:solidFill>
              </a:rPr>
              <a:t>Argument</a:t>
            </a:r>
            <a:r>
              <a:rPr lang="en-US" sz="2800" kern="0" spc="-30" dirty="0" smtClean="0">
                <a:solidFill>
                  <a:srgbClr val="FF0000"/>
                </a:solidFill>
              </a:rPr>
              <a:t> </a:t>
            </a:r>
            <a:r>
              <a:rPr lang="en-US" sz="2800" kern="0" spc="-5" dirty="0" smtClean="0">
                <a:solidFill>
                  <a:srgbClr val="FF0000"/>
                </a:solidFill>
              </a:rPr>
              <a:t>Types</a:t>
            </a:r>
            <a:endParaRPr lang="en-US" sz="2800" kern="0" spc="-5" dirty="0">
              <a:solidFill>
                <a:srgbClr val="FF0000"/>
              </a:solidFill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5638800" y="2514600"/>
            <a:ext cx="4343400" cy="4029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52425" algn="r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ar-EG" sz="1600" b="1" dirty="0" smtClean="0">
                <a:latin typeface="Arial MT"/>
                <a:cs typeface="Arial MT"/>
              </a:rPr>
              <a:t>فيما يلي أنواع المعاملات الرسمية التي يمكنك استخدامها عند استدعاء دالة بايثون:</a:t>
            </a:r>
            <a:endParaRPr lang="en-US" sz="1400" b="1" dirty="0" smtClean="0">
              <a:latin typeface="Arial MT"/>
              <a:cs typeface="Arial MT"/>
            </a:endParaRPr>
          </a:p>
          <a:p>
            <a:pPr marL="12065" marR="352425" algn="r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ar-EG" sz="1600" b="1" dirty="0" smtClean="0">
                <a:latin typeface="Arial MT"/>
                <a:cs typeface="Arial MT"/>
              </a:rPr>
              <a:t>المعاملات </a:t>
            </a:r>
            <a:r>
              <a:rPr lang="ar-EG" sz="1600" b="1" dirty="0">
                <a:latin typeface="Arial MT"/>
                <a:cs typeface="Arial MT"/>
              </a:rPr>
              <a:t>الأساسية: </a:t>
            </a:r>
            <a:r>
              <a:rPr lang="ar-EG" sz="1600" dirty="0">
                <a:latin typeface="Arial MT"/>
                <a:cs typeface="Arial MT"/>
              </a:rPr>
              <a:t>يجب تمرير المعاملات الأساسية </a:t>
            </a:r>
            <a:r>
              <a:rPr lang="ar-EG" sz="1600" dirty="0" smtClean="0">
                <a:latin typeface="Arial MT"/>
                <a:cs typeface="Arial MT"/>
              </a:rPr>
              <a:t>إلى</a:t>
            </a:r>
            <a:endParaRPr lang="en-US" sz="1600" dirty="0" smtClean="0">
              <a:latin typeface="Arial MT"/>
              <a:cs typeface="Arial MT"/>
            </a:endParaRPr>
          </a:p>
          <a:p>
            <a:pPr marL="12065" marR="352425" algn="r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ar-EG" sz="1600" dirty="0" smtClean="0">
                <a:latin typeface="Arial MT"/>
                <a:cs typeface="Arial MT"/>
              </a:rPr>
              <a:t> الدالة </a:t>
            </a:r>
            <a:r>
              <a:rPr lang="ar-EG" sz="1600" dirty="0">
                <a:latin typeface="Arial MT"/>
                <a:cs typeface="Arial MT"/>
              </a:rPr>
              <a:t>بالترتيب </a:t>
            </a:r>
            <a:r>
              <a:rPr lang="ar-EG" sz="1600" dirty="0" smtClean="0">
                <a:latin typeface="Arial MT"/>
                <a:cs typeface="Arial MT"/>
              </a:rPr>
              <a:t>الصحيح،ويجب </a:t>
            </a:r>
            <a:r>
              <a:rPr lang="ar-EG" sz="1600" dirty="0">
                <a:latin typeface="Arial MT"/>
                <a:cs typeface="Arial MT"/>
              </a:rPr>
              <a:t>أن يكون عدد المعاملات عند الاستدعاء هو نفسه كما تم </a:t>
            </a:r>
            <a:r>
              <a:rPr lang="ar-EG" sz="1600" dirty="0" smtClean="0">
                <a:latin typeface="Arial MT"/>
                <a:cs typeface="Arial MT"/>
              </a:rPr>
              <a:t>تعريف</a:t>
            </a:r>
            <a:endParaRPr lang="ar-EG" sz="1400" dirty="0">
              <a:latin typeface="Arial MT"/>
              <a:cs typeface="Arial MT"/>
            </a:endParaRPr>
          </a:p>
          <a:p>
            <a:pPr marL="12065" marR="352425" algn="r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ar-EG" sz="1600" b="1" dirty="0">
                <a:latin typeface="Arial MT"/>
                <a:cs typeface="Arial MT"/>
              </a:rPr>
              <a:t>المعاملات بالاسم: </a:t>
            </a:r>
            <a:r>
              <a:rPr lang="ar-EG" sz="1600" dirty="0">
                <a:latin typeface="Arial MT"/>
                <a:cs typeface="Arial MT"/>
              </a:rPr>
              <a:t>المعاملات بالاسم والدوال يتم استدعاؤها معًا عن كثب، ويستخدم استدعاء الدالة المعاملات بالاسم لتحديد قيم المعاملات </a:t>
            </a:r>
            <a:r>
              <a:rPr lang="ar-EG" sz="1600" dirty="0" smtClean="0">
                <a:latin typeface="Arial MT"/>
                <a:cs typeface="Arial MT"/>
              </a:rPr>
              <a:t>الوار</a:t>
            </a:r>
            <a:endParaRPr lang="ar-EG" sz="1400" dirty="0">
              <a:latin typeface="Arial MT"/>
              <a:cs typeface="Arial MT"/>
            </a:endParaRPr>
          </a:p>
          <a:p>
            <a:pPr marL="12065" marR="352425" algn="r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ar-EG" sz="1600" b="1" dirty="0">
                <a:latin typeface="Arial MT"/>
                <a:cs typeface="Arial MT"/>
              </a:rPr>
              <a:t>المعاملات الافتراضية: </a:t>
            </a:r>
            <a:r>
              <a:rPr lang="ar-EG" sz="1600" dirty="0">
                <a:latin typeface="Arial MT"/>
                <a:cs typeface="Arial MT"/>
              </a:rPr>
              <a:t>عند استدعاء دالة، إذا لم يتم تمرير قيمة للمعامل الافتراضي، يعتبر أنه تم استخدام القيمة الافتراضية</a:t>
            </a:r>
            <a:r>
              <a:rPr lang="ar-EG" sz="1600" dirty="0" smtClean="0">
                <a:latin typeface="Arial MT"/>
                <a:cs typeface="Arial MT"/>
              </a:rPr>
              <a:t>.</a:t>
            </a:r>
            <a:endParaRPr lang="ar-EG" sz="1600" dirty="0">
              <a:latin typeface="Arial MT"/>
              <a:cs typeface="Arial MT"/>
            </a:endParaRPr>
          </a:p>
          <a:p>
            <a:pPr marL="12065" marR="352425" algn="r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ar-EG" sz="1600" b="1" dirty="0">
                <a:latin typeface="Arial MT"/>
                <a:cs typeface="Arial MT"/>
              </a:rPr>
              <a:t>المعاملات ذات الطول غير المحدود: </a:t>
            </a:r>
            <a:r>
              <a:rPr lang="ar-EG" sz="1600" dirty="0">
                <a:latin typeface="Arial MT"/>
                <a:cs typeface="Arial MT"/>
              </a:rPr>
              <a:t>قد تحتاج الدالة إلى التعامل مع عدد أكبر من المعاملات مقارنة بما تم تحديده أصلاً. تسمى هذه المعاملات بالمعاملات غير المحدودة ولا يتم تسميتها عند تحديدها.</a:t>
            </a:r>
          </a:p>
          <a:p>
            <a:pPr marL="314325" marR="352425" indent="-302260" algn="r">
              <a:spcBef>
                <a:spcPts val="100"/>
              </a:spcBef>
              <a:buClr>
                <a:srgbClr val="FF0000"/>
              </a:buClr>
              <a:buSzPct val="58333"/>
              <a:buFont typeface="Wingdings"/>
              <a:buChar char=""/>
              <a:tabLst>
                <a:tab pos="314960" algn="l"/>
              </a:tabLst>
            </a:pPr>
            <a:endParaRPr sz="1600" dirty="0">
              <a:latin typeface="Arial MT"/>
              <a:cs typeface="Arial MT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123825" y="1752600"/>
            <a:ext cx="6200775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 err="1">
                <a:latin typeface="Arial MT"/>
                <a:cs typeface="Arial MT"/>
              </a:rPr>
              <a:t>def</a:t>
            </a:r>
            <a:r>
              <a:rPr lang="en-US" sz="1600" dirty="0">
                <a:latin typeface="Arial MT"/>
                <a:cs typeface="Arial MT"/>
              </a:rPr>
              <a:t> greet(name, age):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>
                <a:latin typeface="Arial MT"/>
                <a:cs typeface="Arial MT"/>
              </a:rPr>
              <a:t>    print(</a:t>
            </a:r>
            <a:r>
              <a:rPr lang="en-US" sz="1600" dirty="0" err="1">
                <a:latin typeface="Arial MT"/>
                <a:cs typeface="Arial MT"/>
              </a:rPr>
              <a:t>f"Hello</a:t>
            </a:r>
            <a:r>
              <a:rPr lang="en-US" sz="1600" dirty="0">
                <a:latin typeface="Arial MT"/>
                <a:cs typeface="Arial MT"/>
              </a:rPr>
              <a:t>, my name is {name} and I am {age} years old</a:t>
            </a:r>
            <a:r>
              <a:rPr lang="en-US" sz="1600" dirty="0" smtClean="0">
                <a:latin typeface="Arial MT"/>
                <a:cs typeface="Arial MT"/>
              </a:rPr>
              <a:t>.")</a:t>
            </a:r>
            <a:endParaRPr lang="en-US" sz="1600" dirty="0">
              <a:latin typeface="Arial MT"/>
              <a:cs typeface="Arial MT"/>
            </a:endParaRP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b="1" dirty="0">
                <a:latin typeface="Arial MT"/>
                <a:cs typeface="Arial MT"/>
              </a:rPr>
              <a:t># </a:t>
            </a:r>
            <a:r>
              <a:rPr lang="ar-EG" sz="1600" b="1" dirty="0">
                <a:latin typeface="Arial MT"/>
                <a:cs typeface="Arial MT"/>
              </a:rPr>
              <a:t>استدعاء الدالة مع المعاملات الأساسية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>
                <a:latin typeface="Arial MT"/>
                <a:cs typeface="Arial MT"/>
              </a:rPr>
              <a:t>greet("Ali", </a:t>
            </a:r>
            <a:r>
              <a:rPr lang="en-US" sz="1600" dirty="0" smtClean="0">
                <a:latin typeface="Arial MT"/>
                <a:cs typeface="Arial MT"/>
              </a:rPr>
              <a:t>25</a:t>
            </a:r>
            <a:r>
              <a:rPr lang="ar-EG" sz="1600" dirty="0" smtClean="0">
                <a:latin typeface="Arial MT"/>
                <a:cs typeface="Arial MT"/>
              </a:rPr>
              <a:t>(</a:t>
            </a:r>
            <a:endParaRPr lang="en-US" sz="1600" dirty="0" smtClean="0">
              <a:latin typeface="Arial MT"/>
              <a:cs typeface="Arial MT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23825" y="2895600"/>
            <a:ext cx="6200775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 err="1">
                <a:latin typeface="Arial MT"/>
                <a:cs typeface="Arial MT"/>
              </a:rPr>
              <a:t>def</a:t>
            </a:r>
            <a:r>
              <a:rPr lang="en-US" sz="1600" dirty="0">
                <a:latin typeface="Arial MT"/>
                <a:cs typeface="Arial MT"/>
              </a:rPr>
              <a:t> greet(name, age):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>
                <a:latin typeface="Arial MT"/>
                <a:cs typeface="Arial MT"/>
              </a:rPr>
              <a:t>    print(</a:t>
            </a:r>
            <a:r>
              <a:rPr lang="en-US" sz="1600" dirty="0" err="1">
                <a:latin typeface="Arial MT"/>
                <a:cs typeface="Arial MT"/>
              </a:rPr>
              <a:t>f"Hello</a:t>
            </a:r>
            <a:r>
              <a:rPr lang="en-US" sz="1600" dirty="0">
                <a:latin typeface="Arial MT"/>
                <a:cs typeface="Arial MT"/>
              </a:rPr>
              <a:t>, my name is {name} and I am {age} years old</a:t>
            </a:r>
            <a:r>
              <a:rPr lang="en-US" sz="1600" dirty="0" smtClean="0">
                <a:latin typeface="Arial MT"/>
                <a:cs typeface="Arial MT"/>
              </a:rPr>
              <a:t>."</a:t>
            </a:r>
            <a:endParaRPr lang="en-US" sz="1600" dirty="0">
              <a:latin typeface="Arial MT"/>
              <a:cs typeface="Arial MT"/>
            </a:endParaRP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b="1" dirty="0">
                <a:latin typeface="Arial MT"/>
                <a:cs typeface="Arial MT"/>
              </a:rPr>
              <a:t># </a:t>
            </a:r>
            <a:r>
              <a:rPr lang="ar-EG" sz="1600" b="1" dirty="0">
                <a:latin typeface="Arial MT"/>
                <a:cs typeface="Arial MT"/>
              </a:rPr>
              <a:t>استدعاء الدالة باستخدام المعاملات بالاسم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>
                <a:latin typeface="Arial MT"/>
                <a:cs typeface="Arial MT"/>
              </a:rPr>
              <a:t>greet(age=30, name="Ahmed")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123825" y="4069219"/>
            <a:ext cx="6429375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 err="1">
                <a:latin typeface="Arial MT"/>
                <a:cs typeface="Arial MT"/>
              </a:rPr>
              <a:t>def</a:t>
            </a:r>
            <a:r>
              <a:rPr lang="en-US" sz="1600" dirty="0">
                <a:latin typeface="Arial MT"/>
                <a:cs typeface="Arial MT"/>
              </a:rPr>
              <a:t> greet(name, age=18):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>
                <a:latin typeface="Arial MT"/>
                <a:cs typeface="Arial MT"/>
              </a:rPr>
              <a:t>    print(</a:t>
            </a:r>
            <a:r>
              <a:rPr lang="en-US" sz="1600" dirty="0" err="1">
                <a:latin typeface="Arial MT"/>
                <a:cs typeface="Arial MT"/>
              </a:rPr>
              <a:t>f"Hello</a:t>
            </a:r>
            <a:r>
              <a:rPr lang="en-US" sz="1600" dirty="0">
                <a:latin typeface="Arial MT"/>
                <a:cs typeface="Arial MT"/>
              </a:rPr>
              <a:t>, my name is {name} and I am {age} years old</a:t>
            </a:r>
            <a:r>
              <a:rPr lang="en-US" sz="1600" dirty="0" smtClean="0">
                <a:latin typeface="Arial MT"/>
                <a:cs typeface="Arial MT"/>
              </a:rPr>
              <a:t>.")</a:t>
            </a:r>
            <a:endParaRPr lang="en-US" sz="1600" dirty="0">
              <a:latin typeface="Arial MT"/>
              <a:cs typeface="Arial MT"/>
            </a:endParaRP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b="1" dirty="0">
                <a:latin typeface="Arial MT"/>
                <a:cs typeface="Arial MT"/>
              </a:rPr>
              <a:t># </a:t>
            </a:r>
            <a:r>
              <a:rPr lang="ar-EG" sz="1600" b="1" dirty="0">
                <a:latin typeface="Arial MT"/>
                <a:cs typeface="Arial MT"/>
              </a:rPr>
              <a:t>استدعاء الدالة مع المعامل الافتراضي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>
                <a:latin typeface="Arial MT"/>
                <a:cs typeface="Arial MT"/>
              </a:rPr>
              <a:t>greet("Fatima")  # </a:t>
            </a:r>
            <a:r>
              <a:rPr lang="ar-EG" sz="1600" dirty="0">
                <a:latin typeface="Arial MT"/>
                <a:cs typeface="Arial MT"/>
              </a:rPr>
              <a:t>سيتم استخدام العمر الافتراضي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123824" y="5257800"/>
            <a:ext cx="6429375" cy="129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 err="1">
                <a:latin typeface="Arial MT"/>
                <a:cs typeface="Arial MT"/>
              </a:rPr>
              <a:t>def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print_names</a:t>
            </a:r>
            <a:r>
              <a:rPr lang="en-US" sz="1600" dirty="0">
                <a:latin typeface="Arial MT"/>
                <a:cs typeface="Arial MT"/>
              </a:rPr>
              <a:t>(*names):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>
                <a:latin typeface="Arial MT"/>
                <a:cs typeface="Arial MT"/>
              </a:rPr>
              <a:t>    for name in names: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>
                <a:latin typeface="Arial MT"/>
                <a:cs typeface="Arial MT"/>
              </a:rPr>
              <a:t>        print(name</a:t>
            </a:r>
            <a:r>
              <a:rPr lang="en-US" sz="1600" dirty="0" smtClean="0">
                <a:latin typeface="Arial MT"/>
                <a:cs typeface="Arial MT"/>
              </a:rPr>
              <a:t>)</a:t>
            </a:r>
            <a:endParaRPr lang="en-US" sz="1600" dirty="0">
              <a:latin typeface="Arial MT"/>
              <a:cs typeface="Arial MT"/>
            </a:endParaRP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b="1" dirty="0">
                <a:latin typeface="Arial MT"/>
                <a:cs typeface="Arial MT"/>
              </a:rPr>
              <a:t># </a:t>
            </a:r>
            <a:r>
              <a:rPr lang="ar-EG" sz="1600" b="1" dirty="0">
                <a:latin typeface="Arial MT"/>
                <a:cs typeface="Arial MT"/>
              </a:rPr>
              <a:t>استدعاء الدالة مع عدد غير محدد من المعاملات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 err="1">
                <a:latin typeface="Arial MT"/>
                <a:cs typeface="Arial MT"/>
              </a:rPr>
              <a:t>print_names</a:t>
            </a:r>
            <a:r>
              <a:rPr lang="en-US" sz="1600" dirty="0">
                <a:latin typeface="Arial MT"/>
                <a:cs typeface="Arial MT"/>
              </a:rPr>
              <a:t>("Ali", "Sara", "Khalid", "Layla")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7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3275" y="1219200"/>
            <a:ext cx="51323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spc="-5" dirty="0">
                <a:solidFill>
                  <a:schemeClr val="tx1"/>
                </a:solidFill>
              </a:rPr>
              <a:t>Anonymous</a:t>
            </a:r>
            <a:r>
              <a:rPr sz="3600" b="1" spc="-25" dirty="0">
                <a:solidFill>
                  <a:schemeClr val="tx1"/>
                </a:solidFill>
              </a:rPr>
              <a:t> </a:t>
            </a:r>
            <a:r>
              <a:rPr sz="3600" b="1" spc="-5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1" y="1726565"/>
            <a:ext cx="269680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600" spc="-5" dirty="0">
                <a:latin typeface="Arial MT"/>
                <a:cs typeface="Arial MT"/>
              </a:rPr>
              <a:t>Syntax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lambda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function:</a:t>
            </a: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"/>
            </a:pPr>
            <a:endParaRPr sz="1600" dirty="0">
              <a:latin typeface="Arial MT"/>
              <a:cs typeface="Arial MT"/>
            </a:endParaRPr>
          </a:p>
          <a:p>
            <a:pPr>
              <a:spcBef>
                <a:spcPts val="30"/>
              </a:spcBef>
              <a:buClr>
                <a:srgbClr val="FF0000"/>
              </a:buClr>
              <a:buFont typeface="Wingdings"/>
              <a:buChar char=""/>
            </a:pPr>
            <a:endParaRPr sz="1600" dirty="0">
              <a:latin typeface="Arial MT"/>
              <a:cs typeface="Arial MT"/>
            </a:endParaRPr>
          </a:p>
          <a:p>
            <a:pPr marL="314325" indent="-302260"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600" spc="-5" dirty="0">
                <a:latin typeface="Arial MT"/>
                <a:cs typeface="Arial MT"/>
              </a:rPr>
              <a:t>Example: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168" y="4012566"/>
            <a:ext cx="145903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indent="-302260">
              <a:spcBef>
                <a:spcPts val="10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dirty="0">
                <a:latin typeface="Arial MT"/>
                <a:cs typeface="Arial MT"/>
              </a:rPr>
              <a:t>Output: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952" y="2006981"/>
            <a:ext cx="3852195" cy="481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5132" y="2564765"/>
            <a:ext cx="5499068" cy="13731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7031" y="4012566"/>
            <a:ext cx="1578769" cy="330835"/>
          </a:xfrm>
          <a:prstGeom prst="rect">
            <a:avLst/>
          </a:prstGeom>
        </p:spPr>
      </p:pic>
      <p:sp>
        <p:nvSpPr>
          <p:cNvPr id="10" name="object 2"/>
          <p:cNvSpPr txBox="1">
            <a:spLocks/>
          </p:cNvSpPr>
          <p:nvPr/>
        </p:nvSpPr>
        <p:spPr>
          <a:xfrm>
            <a:off x="315445" y="4356248"/>
            <a:ext cx="754744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800" b="1" kern="0" spc="-5" dirty="0" smtClean="0"/>
              <a:t>Global </a:t>
            </a:r>
            <a:r>
              <a:rPr lang="en-US" sz="2800" b="1" kern="0" dirty="0" smtClean="0"/>
              <a:t>Variables and </a:t>
            </a:r>
            <a:r>
              <a:rPr lang="en-US" sz="2800" b="1" kern="0" spc="-5" dirty="0" smtClean="0"/>
              <a:t>Local</a:t>
            </a:r>
            <a:r>
              <a:rPr lang="en-US" sz="2800" b="1" kern="0" dirty="0" smtClean="0"/>
              <a:t> </a:t>
            </a:r>
            <a:r>
              <a:rPr lang="en-US" sz="2800" b="1" kern="0" spc="-5" dirty="0" smtClean="0"/>
              <a:t>Variables</a:t>
            </a:r>
            <a:endParaRPr lang="en-US" sz="2800" b="1" kern="0" spc="-5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07" y="4895915"/>
            <a:ext cx="6433018" cy="1733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1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066" y="1322892"/>
            <a:ext cx="644024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solidFill>
                  <a:schemeClr val="tx1"/>
                </a:solidFill>
              </a:rPr>
              <a:t>Object-Oriented </a:t>
            </a:r>
            <a:r>
              <a:rPr sz="3200" b="1" dirty="0">
                <a:solidFill>
                  <a:schemeClr val="tx1"/>
                </a:solidFill>
              </a:rPr>
              <a:t>Programming</a:t>
            </a:r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185738" y="4038601"/>
            <a:ext cx="61964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400" kern="0" spc="-5" dirty="0" smtClean="0">
                <a:solidFill>
                  <a:schemeClr val="tx1"/>
                </a:solidFill>
              </a:rPr>
              <a:t>Common</a:t>
            </a:r>
            <a:r>
              <a:rPr lang="en-US" sz="2400" kern="0" spc="-20" dirty="0" smtClean="0">
                <a:solidFill>
                  <a:schemeClr val="tx1"/>
                </a:solidFill>
              </a:rPr>
              <a:t> </a:t>
            </a:r>
            <a:r>
              <a:rPr lang="en-US" sz="2400" kern="0" dirty="0" smtClean="0">
                <a:solidFill>
                  <a:schemeClr val="tx1"/>
                </a:solidFill>
              </a:rPr>
              <a:t>Python</a:t>
            </a:r>
            <a:r>
              <a:rPr lang="en-US" sz="2400" kern="0" spc="-5" dirty="0" smtClean="0">
                <a:solidFill>
                  <a:schemeClr val="tx1"/>
                </a:solidFill>
              </a:rPr>
              <a:t> </a:t>
            </a:r>
            <a:r>
              <a:rPr lang="en-US" sz="2400" kern="0" dirty="0" smtClean="0">
                <a:solidFill>
                  <a:schemeClr val="tx1"/>
                </a:solidFill>
              </a:rPr>
              <a:t>OOP</a:t>
            </a:r>
            <a:r>
              <a:rPr lang="en-US" sz="2400" kern="0" spc="-10" dirty="0" smtClean="0">
                <a:solidFill>
                  <a:schemeClr val="tx1"/>
                </a:solidFill>
              </a:rPr>
              <a:t> Terms</a:t>
            </a:r>
            <a:endParaRPr lang="en-US" sz="2400" kern="0" spc="-1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1905000"/>
            <a:ext cx="8853488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8" y="4495800"/>
            <a:ext cx="7367587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0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1143000"/>
            <a:ext cx="586263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spc="-5" dirty="0" smtClean="0">
                <a:solidFill>
                  <a:schemeClr val="tx1"/>
                </a:solidFill>
              </a:rPr>
              <a:t>Class</a:t>
            </a:r>
            <a:r>
              <a:rPr sz="3600" b="1" spc="-10" dirty="0" smtClean="0">
                <a:solidFill>
                  <a:schemeClr val="tx1"/>
                </a:solidFill>
              </a:rPr>
              <a:t>es</a:t>
            </a:r>
            <a:r>
              <a:rPr lang="en-US" sz="3600" b="1" spc="-10" dirty="0" smtClean="0">
                <a:solidFill>
                  <a:schemeClr val="tx1"/>
                </a:solidFill>
              </a:rPr>
              <a:t>(Objects or </a:t>
            </a:r>
            <a:r>
              <a:rPr lang="ar-EG" sz="3600" b="1" spc="-10" dirty="0" smtClean="0">
                <a:solidFill>
                  <a:schemeClr val="tx1"/>
                </a:solidFill>
              </a:rPr>
              <a:t>(كائنات</a:t>
            </a:r>
            <a:endParaRPr sz="3600" b="1" spc="-1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124" y="3058560"/>
            <a:ext cx="8279279" cy="1704313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1910" rIns="0" bIns="0" rtlCol="0">
            <a:spAutoFit/>
          </a:bodyPr>
          <a:lstStyle/>
          <a:p>
            <a:pPr marL="255904" marR="4791710" indent="-210820">
              <a:spcBef>
                <a:spcPts val="330"/>
              </a:spcBef>
            </a:pPr>
            <a:r>
              <a:rPr sz="1500" dirty="0">
                <a:latin typeface="Arial MT"/>
                <a:cs typeface="Arial MT"/>
              </a:rPr>
              <a:t>def</a:t>
            </a:r>
            <a:r>
              <a:rPr sz="1500" spc="4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functionName(args):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dirty="0" smtClean="0">
                <a:latin typeface="Arial MT"/>
                <a:cs typeface="Arial MT"/>
              </a:rPr>
              <a:t>‘</a:t>
            </a:r>
            <a:endParaRPr lang="en-US" sz="1500" dirty="0" smtClean="0">
              <a:latin typeface="Arial MT"/>
              <a:cs typeface="Arial MT"/>
            </a:endParaRPr>
          </a:p>
          <a:p>
            <a:pPr marL="255904" marR="4791710" indent="-210820">
              <a:spcBef>
                <a:spcPts val="330"/>
              </a:spcBef>
            </a:pPr>
            <a:r>
              <a:rPr sz="1500" dirty="0" smtClean="0">
                <a:latin typeface="Arial MT"/>
                <a:cs typeface="Arial MT"/>
              </a:rPr>
              <a:t>function</a:t>
            </a:r>
            <a:r>
              <a:rPr sz="1500" spc="-40" dirty="0" smtClean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documentation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 smtClean="0">
                <a:latin typeface="Arial MT"/>
                <a:cs typeface="Arial MT"/>
              </a:rPr>
              <a:t>string' </a:t>
            </a:r>
            <a:r>
              <a:rPr sz="1500" spc="-400" dirty="0" smtClean="0">
                <a:latin typeface="Arial MT"/>
                <a:cs typeface="Arial MT"/>
              </a:rPr>
              <a:t> </a:t>
            </a:r>
            <a:r>
              <a:rPr sz="1500" dirty="0" err="1" smtClean="0">
                <a:latin typeface="Arial MT"/>
                <a:cs typeface="Arial MT"/>
              </a:rPr>
              <a:t>function_suite</a:t>
            </a:r>
            <a:endParaRPr sz="1500" dirty="0">
              <a:latin typeface="Arial MT"/>
              <a:cs typeface="Arial MT"/>
            </a:endParaRPr>
          </a:p>
          <a:p>
            <a:pPr>
              <a:spcBef>
                <a:spcPts val="20"/>
              </a:spcBef>
            </a:pPr>
            <a:endParaRPr sz="1550" dirty="0">
              <a:latin typeface="Arial MT"/>
              <a:cs typeface="Arial MT"/>
            </a:endParaRPr>
          </a:p>
          <a:p>
            <a:pPr marL="45720"/>
            <a:r>
              <a:rPr sz="1500" dirty="0">
                <a:latin typeface="Arial MT"/>
                <a:cs typeface="Arial MT"/>
              </a:rPr>
              <a:t>class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ClassName(object):</a:t>
            </a:r>
            <a:endParaRPr sz="1500" dirty="0">
              <a:latin typeface="Arial MT"/>
              <a:cs typeface="Arial MT"/>
            </a:endParaRPr>
          </a:p>
          <a:p>
            <a:pPr marL="255904"/>
            <a:r>
              <a:rPr sz="1500" spc="-5" dirty="0">
                <a:latin typeface="Arial MT"/>
                <a:cs typeface="Arial MT"/>
              </a:rPr>
              <a:t>‘Click </a:t>
            </a:r>
            <a:r>
              <a:rPr sz="1500" dirty="0">
                <a:latin typeface="Arial MT"/>
                <a:cs typeface="Arial MT"/>
              </a:rPr>
              <a:t>class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documentation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string’</a:t>
            </a:r>
          </a:p>
          <a:p>
            <a:pPr marL="255904"/>
            <a:r>
              <a:rPr sz="1500" dirty="0">
                <a:latin typeface="Arial MT"/>
                <a:cs typeface="Arial MT"/>
              </a:rPr>
              <a:t>class_suite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5" y="4876800"/>
            <a:ext cx="5934075" cy="1807128"/>
          </a:xfrm>
          <a:prstGeom prst="rect">
            <a:avLst/>
          </a:prstGeom>
        </p:spPr>
      </p:pic>
      <p:grpSp>
        <p:nvGrpSpPr>
          <p:cNvPr id="8" name="object 2"/>
          <p:cNvGrpSpPr/>
          <p:nvPr/>
        </p:nvGrpSpPr>
        <p:grpSpPr>
          <a:xfrm>
            <a:off x="6512791" y="4953000"/>
            <a:ext cx="3088409" cy="1066800"/>
            <a:chOff x="0" y="5570220"/>
            <a:chExt cx="9142730" cy="1287780"/>
          </a:xfrm>
        </p:grpSpPr>
        <p:pic>
          <p:nvPicPr>
            <p:cNvPr id="9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276" y="5570220"/>
              <a:ext cx="2456688" cy="667512"/>
            </a:xfrm>
            <a:prstGeom prst="rect">
              <a:avLst/>
            </a:prstGeom>
          </p:spPr>
        </p:pic>
        <p:pic>
          <p:nvPicPr>
            <p:cNvPr id="10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0559" y="5903976"/>
              <a:ext cx="2581656" cy="332232"/>
            </a:xfrm>
            <a:prstGeom prst="rect">
              <a:avLst/>
            </a:prstGeom>
          </p:spPr>
        </p:pic>
        <p:sp>
          <p:nvSpPr>
            <p:cNvPr id="11" name="object 5"/>
            <p:cNvSpPr/>
            <p:nvPr/>
          </p:nvSpPr>
          <p:spPr>
            <a:xfrm>
              <a:off x="1908048" y="5903976"/>
              <a:ext cx="173990" cy="332740"/>
            </a:xfrm>
            <a:custGeom>
              <a:avLst/>
              <a:gdLst/>
              <a:ahLst/>
              <a:cxnLst/>
              <a:rect l="l" t="t" r="r" b="b"/>
              <a:pathLst>
                <a:path w="173989" h="332739">
                  <a:moveTo>
                    <a:pt x="173736" y="0"/>
                  </a:moveTo>
                  <a:lnTo>
                    <a:pt x="0" y="0"/>
                  </a:lnTo>
                  <a:lnTo>
                    <a:pt x="0" y="332232"/>
                  </a:lnTo>
                  <a:lnTo>
                    <a:pt x="173736" y="33223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752600"/>
            <a:ext cx="84201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38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1447800"/>
            <a:ext cx="382495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solidFill>
                  <a:schemeClr val="tx1"/>
                </a:solidFill>
              </a:rPr>
              <a:t>Classes</a:t>
            </a:r>
            <a:r>
              <a:rPr sz="3200" b="1" spc="-65" dirty="0">
                <a:solidFill>
                  <a:schemeClr val="tx1"/>
                </a:solidFill>
              </a:rPr>
              <a:t> </a:t>
            </a:r>
            <a:r>
              <a:rPr sz="3200" b="1" spc="-5" dirty="0">
                <a:solidFill>
                  <a:schemeClr val="tx1"/>
                </a:solidFill>
              </a:rPr>
              <a:t>con…</a:t>
            </a: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47650" y="3913692"/>
            <a:ext cx="334358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kern="0" spc="-5" dirty="0" smtClean="0"/>
              <a:t>Inheritance</a:t>
            </a:r>
            <a:endParaRPr lang="en-US" sz="3200" kern="0" spc="-5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057400"/>
            <a:ext cx="6996113" cy="16662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4191000"/>
            <a:ext cx="6996113" cy="2329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18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903" y="1322892"/>
            <a:ext cx="414277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solidFill>
                  <a:schemeClr val="tx1"/>
                </a:solidFill>
              </a:rPr>
              <a:t>Inheritance</a:t>
            </a:r>
            <a:r>
              <a:rPr sz="3200" b="1" spc="-45" dirty="0">
                <a:solidFill>
                  <a:schemeClr val="tx1"/>
                </a:solidFill>
              </a:rPr>
              <a:t> </a:t>
            </a:r>
            <a:r>
              <a:rPr sz="3200" b="1" dirty="0">
                <a:solidFill>
                  <a:schemeClr val="tx1"/>
                </a:solidFill>
              </a:rPr>
              <a:t>con…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1214" y="2179996"/>
            <a:ext cx="209604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 indent="-302260">
              <a:spcBef>
                <a:spcPts val="95"/>
              </a:spcBef>
              <a:buClr>
                <a:srgbClr val="FF0000"/>
              </a:buClr>
              <a:buSzPct val="59375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600" spc="-5" dirty="0">
                <a:latin typeface="Arial MT"/>
                <a:cs typeface="Arial MT"/>
              </a:rPr>
              <a:t>Exampl</a:t>
            </a:r>
            <a:r>
              <a:rPr sz="1600" spc="-10" dirty="0">
                <a:latin typeface="Arial MT"/>
                <a:cs typeface="Arial MT"/>
              </a:rPr>
              <a:t>e:</a:t>
            </a:r>
            <a:endParaRPr sz="16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94224" y="1924633"/>
            <a:ext cx="6325394" cy="4414572"/>
            <a:chOff x="684276" y="660971"/>
            <a:chExt cx="7785100" cy="55772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276" y="1629155"/>
              <a:ext cx="6734556" cy="46085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3458" y="746822"/>
              <a:ext cx="2790085" cy="71495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79110" y="665733"/>
              <a:ext cx="2885440" cy="944244"/>
            </a:xfrm>
            <a:custGeom>
              <a:avLst/>
              <a:gdLst/>
              <a:ahLst/>
              <a:cxnLst/>
              <a:rect l="l" t="t" r="r" b="b"/>
              <a:pathLst>
                <a:path w="2885440" h="944244">
                  <a:moveTo>
                    <a:pt x="0" y="943737"/>
                  </a:moveTo>
                  <a:lnTo>
                    <a:pt x="2885313" y="943737"/>
                  </a:lnTo>
                  <a:lnTo>
                    <a:pt x="2885313" y="0"/>
                  </a:lnTo>
                  <a:lnTo>
                    <a:pt x="0" y="0"/>
                  </a:lnTo>
                  <a:lnTo>
                    <a:pt x="0" y="943737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60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6662" y="1347246"/>
            <a:ext cx="334306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 smtClean="0">
                <a:solidFill>
                  <a:schemeClr val="tx1"/>
                </a:solidFill>
              </a:rPr>
              <a:t>Sub</a:t>
            </a:r>
            <a:r>
              <a:rPr lang="en-US" sz="3200" b="1" spc="-5" dirty="0" smtClean="0">
                <a:solidFill>
                  <a:schemeClr val="tx1"/>
                </a:solidFill>
              </a:rPr>
              <a:t> </a:t>
            </a:r>
            <a:r>
              <a:rPr lang="en-US" sz="3200" b="1" spc="-5" dirty="0">
                <a:solidFill>
                  <a:schemeClr val="tx1"/>
                </a:solidFill>
              </a:rPr>
              <a:t>C</a:t>
            </a:r>
            <a:r>
              <a:rPr sz="3200" b="1" spc="-5" dirty="0" smtClean="0">
                <a:solidFill>
                  <a:schemeClr val="tx1"/>
                </a:solidFill>
              </a:rPr>
              <a:t>lasses</a:t>
            </a:r>
            <a:endParaRPr sz="3200" b="1" spc="-5" dirty="0">
              <a:solidFill>
                <a:schemeClr val="tx1"/>
              </a:solidFill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186769" y="3581400"/>
            <a:ext cx="34648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kern="0" dirty="0" smtClean="0"/>
              <a:t>Privatiz</a:t>
            </a:r>
            <a:r>
              <a:rPr lang="en-US" sz="3200" kern="0" spc="-15" dirty="0" smtClean="0"/>
              <a:t>a</a:t>
            </a:r>
            <a:r>
              <a:rPr lang="en-US" sz="3200" kern="0" dirty="0" smtClean="0"/>
              <a:t>tion</a:t>
            </a:r>
            <a:endParaRPr lang="en-US" sz="3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905000"/>
            <a:ext cx="8358187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4114800"/>
            <a:ext cx="8791574" cy="2667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867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9370" y="1219200"/>
            <a:ext cx="352674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>
                <a:solidFill>
                  <a:schemeClr val="tx1"/>
                </a:solidFill>
              </a:rPr>
              <a:t>Privatiz</a:t>
            </a:r>
            <a:r>
              <a:rPr sz="3600" b="1" spc="-15" dirty="0">
                <a:solidFill>
                  <a:schemeClr val="tx1"/>
                </a:solidFill>
              </a:rPr>
              <a:t>a</a:t>
            </a:r>
            <a:r>
              <a:rPr sz="3600" b="1" dirty="0">
                <a:solidFill>
                  <a:schemeClr val="tx1"/>
                </a:solidFill>
              </a:rPr>
              <a:t>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463" y="3124201"/>
            <a:ext cx="6332410" cy="35021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38900" y="3128008"/>
            <a:ext cx="2740247" cy="52578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45720">
              <a:spcBef>
                <a:spcPts val="259"/>
              </a:spcBef>
            </a:pPr>
            <a:r>
              <a:rPr sz="1600" spc="-10" dirty="0">
                <a:latin typeface="Calibri"/>
                <a:cs typeface="Calibri"/>
              </a:rPr>
              <a:t>_name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protected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attribute</a:t>
            </a:r>
            <a:endParaRPr sz="1600" dirty="0">
              <a:latin typeface="Calibri"/>
              <a:cs typeface="Calibri"/>
            </a:endParaRPr>
          </a:p>
          <a:p>
            <a:pPr marL="45720">
              <a:tabLst>
                <a:tab pos="247015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600" spc="-5" dirty="0">
                <a:latin typeface="Calibri"/>
                <a:cs typeface="Calibri"/>
              </a:rPr>
              <a:t>age 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private attribute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2563" y="1828801"/>
            <a:ext cx="3916584" cy="12131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43400" y="2074518"/>
            <a:ext cx="1300163" cy="307777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5085">
              <a:spcBef>
                <a:spcPts val="240"/>
              </a:spcBef>
            </a:pP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177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4750" y="1322892"/>
            <a:ext cx="32956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b="1" dirty="0" smtClean="0">
                <a:solidFill>
                  <a:schemeClr val="tx1"/>
                </a:solidFill>
              </a:rPr>
              <a:t>Abstract Class</a:t>
            </a:r>
            <a:endParaRPr sz="32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74" y="1981200"/>
            <a:ext cx="4969614" cy="40386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Rectangle 6"/>
          <p:cNvSpPr/>
          <p:nvPr/>
        </p:nvSpPr>
        <p:spPr>
          <a:xfrm>
            <a:off x="247650" y="2590800"/>
            <a:ext cx="46268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from </a:t>
            </a:r>
            <a:r>
              <a:rPr lang="en-US" sz="1600" b="1" dirty="0" err="1"/>
              <a:t>abc</a:t>
            </a:r>
            <a:r>
              <a:rPr lang="en-US" sz="1600" b="1" dirty="0"/>
              <a:t> import ABC, </a:t>
            </a:r>
            <a:r>
              <a:rPr lang="en-US" sz="1600" b="1" dirty="0" err="1"/>
              <a:t>abstractmethod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class Animal(ABC):  # </a:t>
            </a:r>
            <a:r>
              <a:rPr lang="en-US" sz="1600" b="1" dirty="0" err="1"/>
              <a:t>صف</a:t>
            </a:r>
            <a:r>
              <a:rPr lang="en-US" sz="1600" b="1" dirty="0"/>
              <a:t> </a:t>
            </a:r>
            <a:r>
              <a:rPr lang="en-US" sz="1600" b="1" dirty="0" err="1"/>
              <a:t>مجرد</a:t>
            </a:r>
            <a:endParaRPr lang="en-US" sz="1600" b="1" dirty="0"/>
          </a:p>
          <a:p>
            <a:r>
              <a:rPr lang="en-US" sz="1600" b="1" dirty="0"/>
              <a:t>    @</a:t>
            </a:r>
            <a:r>
              <a:rPr lang="en-US" sz="1600" b="1" dirty="0" err="1"/>
              <a:t>abstractmethod</a:t>
            </a:r>
            <a:endParaRPr lang="en-US" sz="1600" b="1" dirty="0"/>
          </a:p>
          <a:p>
            <a:r>
              <a:rPr lang="en-US" sz="1600" b="1" dirty="0"/>
              <a:t>    </a:t>
            </a:r>
            <a:r>
              <a:rPr lang="en-US" sz="1600" b="1" dirty="0" err="1"/>
              <a:t>def</a:t>
            </a:r>
            <a:r>
              <a:rPr lang="en-US" sz="1600" b="1" dirty="0"/>
              <a:t> </a:t>
            </a:r>
            <a:r>
              <a:rPr lang="en-US" sz="1600" b="1" dirty="0" err="1"/>
              <a:t>make_sound</a:t>
            </a:r>
            <a:r>
              <a:rPr lang="en-US" sz="1600" b="1" dirty="0"/>
              <a:t>(self):</a:t>
            </a:r>
          </a:p>
          <a:p>
            <a:r>
              <a:rPr lang="en-US" sz="1600" b="1" dirty="0"/>
              <a:t>        pass  # </a:t>
            </a:r>
            <a:r>
              <a:rPr lang="en-US" sz="1600" b="1" dirty="0" err="1"/>
              <a:t>تعريف</a:t>
            </a:r>
            <a:r>
              <a:rPr lang="en-US" sz="1600" b="1" dirty="0"/>
              <a:t> </a:t>
            </a:r>
            <a:r>
              <a:rPr lang="en-US" sz="1600" b="1" dirty="0" err="1"/>
              <a:t>بدون</a:t>
            </a:r>
            <a:r>
              <a:rPr lang="en-US" sz="1600" b="1" dirty="0"/>
              <a:t> </a:t>
            </a:r>
            <a:r>
              <a:rPr lang="en-US" sz="1600" b="1" dirty="0" err="1"/>
              <a:t>تنفيذ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class Dog(Animal):  # </a:t>
            </a:r>
            <a:r>
              <a:rPr lang="en-US" sz="1600" b="1" dirty="0" err="1"/>
              <a:t>صف</a:t>
            </a:r>
            <a:r>
              <a:rPr lang="en-US" sz="1600" b="1" dirty="0"/>
              <a:t> </a:t>
            </a:r>
            <a:r>
              <a:rPr lang="en-US" sz="1600" b="1" dirty="0" err="1"/>
              <a:t>فرعي</a:t>
            </a:r>
            <a:endParaRPr lang="en-US" sz="1600" b="1" dirty="0"/>
          </a:p>
          <a:p>
            <a:r>
              <a:rPr lang="en-US" sz="1600" b="1" dirty="0"/>
              <a:t>    </a:t>
            </a:r>
            <a:r>
              <a:rPr lang="en-US" sz="1600" b="1" dirty="0" err="1"/>
              <a:t>def</a:t>
            </a:r>
            <a:r>
              <a:rPr lang="en-US" sz="1600" b="1" dirty="0"/>
              <a:t> </a:t>
            </a:r>
            <a:r>
              <a:rPr lang="en-US" sz="1600" b="1" dirty="0" err="1"/>
              <a:t>make_sound</a:t>
            </a:r>
            <a:r>
              <a:rPr lang="en-US" sz="1600" b="1" dirty="0"/>
              <a:t>(self):</a:t>
            </a:r>
          </a:p>
          <a:p>
            <a:r>
              <a:rPr lang="en-US" sz="1600" b="1" dirty="0"/>
              <a:t>        return "Woof!"</a:t>
            </a:r>
          </a:p>
          <a:p>
            <a:endParaRPr lang="en-US" sz="1600" b="1" dirty="0"/>
          </a:p>
          <a:p>
            <a:r>
              <a:rPr lang="en-US" sz="1600" b="1" dirty="0"/>
              <a:t># animal = Animal()  # </a:t>
            </a:r>
            <a:r>
              <a:rPr lang="en-US" sz="1600" b="1" dirty="0" err="1"/>
              <a:t>خطأ</a:t>
            </a:r>
            <a:r>
              <a:rPr lang="en-US" sz="1600" b="1" dirty="0"/>
              <a:t>: </a:t>
            </a:r>
            <a:r>
              <a:rPr lang="en-US" sz="1600" b="1" dirty="0" err="1"/>
              <a:t>لا</a:t>
            </a:r>
            <a:r>
              <a:rPr lang="en-US" sz="1600" b="1" dirty="0"/>
              <a:t> </a:t>
            </a:r>
            <a:r>
              <a:rPr lang="en-US" sz="1600" b="1" dirty="0" err="1"/>
              <a:t>يمكن</a:t>
            </a:r>
            <a:r>
              <a:rPr lang="en-US" sz="1600" b="1" dirty="0"/>
              <a:t> </a:t>
            </a:r>
            <a:r>
              <a:rPr lang="en-US" sz="1600" b="1" dirty="0" err="1"/>
              <a:t>إنشاء</a:t>
            </a:r>
            <a:r>
              <a:rPr lang="en-US" sz="1600" b="1" dirty="0"/>
              <a:t> </a:t>
            </a:r>
            <a:r>
              <a:rPr lang="en-US" sz="1600" b="1" dirty="0" err="1"/>
              <a:t>كائن</a:t>
            </a:r>
            <a:r>
              <a:rPr lang="en-US" sz="1600" b="1" dirty="0"/>
              <a:t> </a:t>
            </a:r>
            <a:r>
              <a:rPr lang="en-US" sz="1600" b="1" dirty="0" err="1"/>
              <a:t>من</a:t>
            </a:r>
            <a:r>
              <a:rPr lang="en-US" sz="1600" b="1" dirty="0"/>
              <a:t> </a:t>
            </a:r>
            <a:r>
              <a:rPr lang="en-US" sz="1600" b="1" dirty="0" err="1"/>
              <a:t>صف</a:t>
            </a:r>
            <a:r>
              <a:rPr lang="en-US" sz="1600" b="1" dirty="0"/>
              <a:t> </a:t>
            </a:r>
            <a:r>
              <a:rPr lang="en-US" sz="1600" b="1" dirty="0" err="1"/>
              <a:t>مجرد</a:t>
            </a:r>
            <a:endParaRPr lang="en-US" sz="1600" b="1" dirty="0"/>
          </a:p>
          <a:p>
            <a:r>
              <a:rPr lang="en-US" sz="1600" b="1" dirty="0"/>
              <a:t>dog = Dog()          # </a:t>
            </a:r>
            <a:r>
              <a:rPr lang="en-US" sz="1600" b="1" dirty="0" err="1"/>
              <a:t>مسموح</a:t>
            </a:r>
            <a:r>
              <a:rPr lang="en-US" sz="1600" b="1" dirty="0"/>
              <a:t> </a:t>
            </a:r>
            <a:r>
              <a:rPr lang="en-US" sz="1600" b="1" dirty="0" err="1"/>
              <a:t>لأن</a:t>
            </a:r>
            <a:r>
              <a:rPr lang="en-US" sz="1600" b="1" dirty="0"/>
              <a:t> Dog </a:t>
            </a:r>
            <a:r>
              <a:rPr lang="en-US" sz="1600" b="1" dirty="0" err="1"/>
              <a:t>توفر</a:t>
            </a:r>
            <a:r>
              <a:rPr lang="en-US" sz="1600" b="1" dirty="0"/>
              <a:t> </a:t>
            </a:r>
            <a:r>
              <a:rPr lang="en-US" sz="1600" b="1" dirty="0" err="1"/>
              <a:t>تنفيذ</a:t>
            </a:r>
            <a:r>
              <a:rPr lang="en-US" sz="1600" b="1" dirty="0"/>
              <a:t> </a:t>
            </a:r>
            <a:r>
              <a:rPr lang="en-US" sz="1600" b="1" dirty="0" err="1"/>
              <a:t>الطريقة</a:t>
            </a:r>
            <a:endParaRPr lang="en-US" sz="1600" b="1" dirty="0"/>
          </a:p>
          <a:p>
            <a:r>
              <a:rPr lang="en-US" sz="1600" b="1" dirty="0"/>
              <a:t>print(</a:t>
            </a:r>
            <a:r>
              <a:rPr lang="en-US" sz="1600" b="1" dirty="0" err="1"/>
              <a:t>dog.make_sound</a:t>
            </a:r>
            <a:r>
              <a:rPr lang="en-US" sz="1600" b="1" dirty="0"/>
              <a:t>())  # "Woof!"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137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61" y="2189203"/>
            <a:ext cx="4515485" cy="430887"/>
          </a:xfrm>
        </p:spPr>
        <p:txBody>
          <a:bodyPr/>
          <a:lstStyle/>
          <a:p>
            <a:pPr rtl="0"/>
            <a:r>
              <a:rPr sz="2800" dirty="0"/>
              <a:t>What is a Variable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2743200"/>
            <a:ext cx="4148138" cy="2209800"/>
          </a:xfrm>
        </p:spPr>
        <p:txBody>
          <a:bodyPr>
            <a:normAutofit lnSpcReduction="10000"/>
          </a:bodyPr>
          <a:lstStyle/>
          <a:p>
            <a:pPr algn="r"/>
            <a:r>
              <a:rPr lang="ar-EG" dirty="0"/>
              <a:t>المتغير في بايثون هو اسم رمزي لقيمة.</a:t>
            </a:r>
          </a:p>
          <a:p>
            <a:pPr algn="r"/>
            <a:r>
              <a:rPr lang="ar-EG" dirty="0"/>
              <a:t>يتيح لك تخزين البيانات وتحديثها واستخدامها.</a:t>
            </a:r>
          </a:p>
          <a:p>
            <a:pPr algn="r"/>
            <a:r>
              <a:rPr lang="ar-EG" dirty="0"/>
              <a:t>المتغيرات في بايثون ذات نوع ديناميكي ولا تتطلب إعلانًا مسبقًا.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mtClean="0"/>
              <a:t>Example:</a:t>
            </a:r>
            <a:r>
              <a:rPr lang="en-US" dirty="0" smtClean="0"/>
              <a:t>  </a:t>
            </a:r>
            <a:r>
              <a:rPr dirty="0" smtClean="0"/>
              <a:t>x </a:t>
            </a:r>
            <a:r>
              <a:rPr dirty="0"/>
              <a:t>= </a:t>
            </a:r>
            <a:r>
              <a:rPr dirty="0" smtClean="0"/>
              <a:t>10</a:t>
            </a:r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dirty="0" smtClean="0"/>
              <a:t>name </a:t>
            </a:r>
            <a:r>
              <a:rPr dirty="0"/>
              <a:t>= </a:t>
            </a:r>
            <a:r>
              <a:rPr dirty="0" smtClean="0"/>
              <a:t>'Alice'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err="1" smtClean="0"/>
              <a:t>is_valid</a:t>
            </a:r>
            <a:r>
              <a:rPr dirty="0" smtClean="0"/>
              <a:t> </a:t>
            </a:r>
            <a:r>
              <a:rPr dirty="0"/>
              <a:t>= True</a:t>
            </a: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7312" y="5867400"/>
            <a:ext cx="667417" cy="8214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016490" y="2438400"/>
            <a:ext cx="426783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2800" kern="0" dirty="0" smtClean="0"/>
              <a:t>Rules for Naming Variables</a:t>
            </a:r>
            <a:endParaRPr lang="en-US" sz="2800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46026" y="3185461"/>
            <a:ext cx="4707574" cy="29718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ar-EG" dirty="0"/>
              <a:t>يجب أن يبدأ بحرف أو شرطة سفلية (_).</a:t>
            </a:r>
          </a:p>
          <a:p>
            <a:pPr algn="r"/>
            <a:r>
              <a:rPr lang="ar-EG" dirty="0"/>
              <a:t>يمكن أن يحتوي على أحرف وأرقام وشرطات سفلية.</a:t>
            </a:r>
          </a:p>
          <a:p>
            <a:pPr algn="r"/>
            <a:r>
              <a:rPr lang="ar-EG" dirty="0"/>
              <a:t>بايثون حساس لحالة الأحرف: المتغير </a:t>
            </a:r>
            <a:endParaRPr lang="en-US" dirty="0" smtClean="0"/>
          </a:p>
          <a:p>
            <a:pPr algn="r"/>
            <a:r>
              <a:rPr lang="en-US" dirty="0" err="1" smtClean="0"/>
              <a:t>myVar</a:t>
            </a:r>
            <a:r>
              <a:rPr lang="en-US" dirty="0" smtClean="0"/>
              <a:t> </a:t>
            </a:r>
            <a:r>
              <a:rPr lang="ar-EG" dirty="0"/>
              <a:t>مختلف عن </a:t>
            </a:r>
            <a:r>
              <a:rPr lang="en-US" dirty="0" err="1" smtClean="0"/>
              <a:t>myvar</a:t>
            </a:r>
            <a:endParaRPr lang="en-US" kern="0" dirty="0" smtClean="0"/>
          </a:p>
          <a:p>
            <a:pPr>
              <a:lnSpc>
                <a:spcPct val="150000"/>
              </a:lnSpc>
            </a:pPr>
            <a:r>
              <a:rPr lang="en-US" kern="0" dirty="0" smtClean="0"/>
              <a:t>- Cannot use reserved keywords (e.g., 'for', 'if').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Examples:  </a:t>
            </a:r>
            <a:r>
              <a:rPr lang="en-US" kern="0" dirty="0" err="1" smtClean="0"/>
              <a:t>valid_variable</a:t>
            </a:r>
            <a:r>
              <a:rPr lang="en-US" kern="0" dirty="0" smtClean="0"/>
              <a:t> = 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_</a:t>
            </a:r>
            <a:r>
              <a:rPr lang="en-US" kern="0" dirty="0" err="1" smtClean="0"/>
              <a:t>underscore_var</a:t>
            </a:r>
            <a:r>
              <a:rPr lang="en-US" kern="0" dirty="0" smtClean="0"/>
              <a:t> = 'Python‘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Invalid: 123number = 789, for = 'loop'</a:t>
            </a:r>
            <a:endParaRPr lang="en-US" kern="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62075" y="1503402"/>
            <a:ext cx="631507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sz="3600" b="1" kern="0" dirty="0" smtClean="0">
                <a:solidFill>
                  <a:schemeClr val="tx1"/>
                </a:solidFill>
              </a:rPr>
              <a:t>Introduction to Python Variables</a:t>
            </a:r>
            <a:endParaRPr lang="en-US" sz="3600" b="1" kern="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1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3962401" y="152401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57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71800" y="1066800"/>
            <a:ext cx="6934199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dirty="0"/>
          </a:p>
          <a:p>
            <a:pPr algn="ctr"/>
            <a:r>
              <a:rPr lang="en-US" sz="2800" b="1" dirty="0" smtClean="0">
                <a:cs typeface="+mj-cs"/>
              </a:rPr>
              <a:t>Dictionaries</a:t>
            </a:r>
            <a:endParaRPr lang="ar-EG" sz="2800" b="1" dirty="0" smtClean="0">
              <a:solidFill>
                <a:srgbClr val="FF0000"/>
              </a:solidFill>
              <a:cs typeface="+mj-cs"/>
            </a:endParaRPr>
          </a:p>
          <a:p>
            <a:pPr algn="r">
              <a:lnSpc>
                <a:spcPct val="150000"/>
              </a:lnSpc>
            </a:pPr>
            <a:r>
              <a:rPr lang="ar-EG" dirty="0" smtClean="0"/>
              <a:t>في بايثون هي نوع بيانات يُستخدم لتخزين البيانات في شكل </a:t>
            </a:r>
            <a:r>
              <a:rPr lang="ar-EG" b="1" dirty="0" smtClean="0"/>
              <a:t>مفتاح: قيمة</a:t>
            </a:r>
            <a:r>
              <a:rPr lang="ar-EG" dirty="0" smtClean="0"/>
              <a:t> </a:t>
            </a:r>
            <a:endParaRPr lang="en-US" dirty="0" smtClean="0"/>
          </a:p>
          <a:p>
            <a:pPr algn="r"/>
            <a:r>
              <a:rPr lang="en-US" b="1" dirty="0" smtClean="0"/>
              <a:t>(Key</a:t>
            </a:r>
            <a:r>
              <a:rPr lang="en-US" b="1" dirty="0"/>
              <a:t>: Value</a:t>
            </a:r>
            <a:r>
              <a:rPr lang="en-US" dirty="0"/>
              <a:t>).</a:t>
            </a:r>
            <a:br>
              <a:rPr lang="en-US" dirty="0"/>
            </a:br>
            <a:r>
              <a:rPr lang="ar-EG" dirty="0"/>
              <a:t>تُعتبر الـ </a:t>
            </a:r>
            <a:r>
              <a:rPr lang="ar-EG" dirty="0" smtClean="0"/>
              <a:t>غير </a:t>
            </a:r>
            <a:r>
              <a:rPr lang="ar-EG" dirty="0"/>
              <a:t>مرتبة (في الإصدارات القديمة قبل 3.7) لكنها قابلة للتعديل </a:t>
            </a:r>
            <a:r>
              <a:rPr lang="en-US" b="1" dirty="0" smtClean="0"/>
              <a:t>mutable</a:t>
            </a:r>
            <a:r>
              <a:rPr lang="en-US" dirty="0"/>
              <a:t>) </a:t>
            </a:r>
            <a:r>
              <a:rPr lang="ar-EG" dirty="0"/>
              <a:t>وتسمح بأن تكون المفاتيح فريدة.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9835" y="1600201"/>
            <a:ext cx="28518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مثال</a:t>
            </a:r>
            <a:r>
              <a:rPr lang="en-US" dirty="0"/>
              <a:t> </a:t>
            </a:r>
            <a:r>
              <a:rPr lang="en-US" dirty="0" err="1"/>
              <a:t>على</a:t>
            </a:r>
            <a:r>
              <a:rPr lang="en-US" dirty="0"/>
              <a:t> </a:t>
            </a:r>
            <a:r>
              <a:rPr lang="en-US" dirty="0" err="1" smtClean="0"/>
              <a:t>إنشاءDictionary</a:t>
            </a:r>
            <a:endParaRPr lang="en-US" dirty="0"/>
          </a:p>
          <a:p>
            <a:r>
              <a:rPr lang="en-US" dirty="0"/>
              <a:t>person = {</a:t>
            </a:r>
          </a:p>
          <a:p>
            <a:r>
              <a:rPr lang="en-US" dirty="0"/>
              <a:t>    "name": "Ali</a:t>
            </a:r>
            <a:r>
              <a:rPr lang="en-US" dirty="0" smtClean="0"/>
              <a:t>",  # </a:t>
            </a:r>
            <a:r>
              <a:rPr lang="en-US" dirty="0" err="1" smtClean="0"/>
              <a:t>key:value</a:t>
            </a:r>
            <a:endParaRPr lang="en-US" dirty="0"/>
          </a:p>
          <a:p>
            <a:r>
              <a:rPr lang="en-US" dirty="0"/>
              <a:t>    "age": 25,</a:t>
            </a:r>
          </a:p>
          <a:p>
            <a:r>
              <a:rPr lang="en-US" dirty="0"/>
              <a:t>    "city": "Cairo"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print(person)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88" y="3810000"/>
            <a:ext cx="3564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{'name': 'Ali', 'age': 25, 'city': 'Cairo'}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75198" y="5565338"/>
            <a:ext cx="64434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 get() </a:t>
            </a:r>
            <a:r>
              <a:rPr lang="ar-EG" b="1" dirty="0"/>
              <a:t>تُعيد القيمة إذا كان المفتاح موجودًا، أو القيمة الافتراضية إذا لم يكن موجودًا</a:t>
            </a:r>
          </a:p>
          <a:p>
            <a:r>
              <a:rPr lang="en-US" b="1" dirty="0"/>
              <a:t>print(</a:t>
            </a:r>
            <a:r>
              <a:rPr lang="en-US" b="1" dirty="0" err="1"/>
              <a:t>person.get</a:t>
            </a:r>
            <a:r>
              <a:rPr lang="en-US" b="1" dirty="0"/>
              <a:t>("name"))    # Ali</a:t>
            </a:r>
          </a:p>
          <a:p>
            <a:r>
              <a:rPr lang="en-US" b="1" dirty="0"/>
              <a:t>print(</a:t>
            </a:r>
            <a:r>
              <a:rPr lang="en-US" b="1" dirty="0" err="1"/>
              <a:t>person.get</a:t>
            </a:r>
            <a:r>
              <a:rPr lang="en-US" b="1" dirty="0"/>
              <a:t>("gender", "Not specified"))  # Not specified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9835" y="4191001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EG" b="1" dirty="0" smtClean="0"/>
              <a:t>الوصول إلى القيم</a:t>
            </a:r>
          </a:p>
          <a:p>
            <a:r>
              <a:rPr lang="ar-EG" b="1" dirty="0" smtClean="0"/>
              <a:t>بالاعتماد على المفتاح</a:t>
            </a:r>
            <a:endParaRPr lang="ar-EG" b="1" dirty="0"/>
          </a:p>
        </p:txBody>
      </p:sp>
      <p:sp>
        <p:nvSpPr>
          <p:cNvPr id="15" name="Rectangle 14"/>
          <p:cNvSpPr/>
          <p:nvPr/>
        </p:nvSpPr>
        <p:spPr>
          <a:xfrm>
            <a:off x="213388" y="4800601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print(person["name"])  # </a:t>
            </a:r>
            <a:r>
              <a:rPr lang="en-US" dirty="0" err="1"/>
              <a:t>طباعة</a:t>
            </a:r>
            <a:r>
              <a:rPr lang="en-US" dirty="0"/>
              <a:t> </a:t>
            </a:r>
            <a:r>
              <a:rPr lang="en-US" dirty="0" err="1"/>
              <a:t>قيمة</a:t>
            </a:r>
            <a:r>
              <a:rPr lang="en-US" dirty="0"/>
              <a:t> </a:t>
            </a:r>
            <a:r>
              <a:rPr lang="en-US" dirty="0" err="1"/>
              <a:t>المفتاح</a:t>
            </a:r>
            <a:r>
              <a:rPr lang="en-US" dirty="0"/>
              <a:t> 'name'</a:t>
            </a:r>
          </a:p>
          <a:p>
            <a:r>
              <a:rPr lang="en-US" dirty="0"/>
              <a:t>print(person["age"])   # </a:t>
            </a:r>
            <a:r>
              <a:rPr lang="en-US" dirty="0" err="1"/>
              <a:t>طباعة</a:t>
            </a:r>
            <a:r>
              <a:rPr lang="en-US" dirty="0"/>
              <a:t> </a:t>
            </a:r>
            <a:r>
              <a:rPr lang="en-US" dirty="0" err="1"/>
              <a:t>قيمة</a:t>
            </a:r>
            <a:r>
              <a:rPr lang="en-US" dirty="0"/>
              <a:t> </a:t>
            </a:r>
            <a:r>
              <a:rPr lang="en-US" dirty="0" err="1"/>
              <a:t>المفتاح</a:t>
            </a:r>
            <a:r>
              <a:rPr lang="en-US" dirty="0"/>
              <a:t> 'age'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945" y="5446931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04800" y="5754470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Ali</a:t>
            </a:r>
          </a:p>
          <a:p>
            <a:r>
              <a:rPr lang="en-US" dirty="0"/>
              <a:t>25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8770" y="3505200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7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3540" y="1320226"/>
            <a:ext cx="3132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200" b="1" dirty="0"/>
              <a:t>إضافة وتعديل العناصر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475" y="1905001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ar-EG" sz="1600" b="1" dirty="0" smtClean="0"/>
              <a:t>اضافة عنصر</a:t>
            </a:r>
            <a:endParaRPr lang="en-US" sz="1600" b="1" dirty="0" smtClean="0"/>
          </a:p>
          <a:p>
            <a:r>
              <a:rPr lang="en-US" sz="1600" b="1" dirty="0" smtClean="0"/>
              <a:t>person</a:t>
            </a:r>
            <a:r>
              <a:rPr lang="en-US" sz="1600" b="1" dirty="0"/>
              <a:t>["gender"] = "Male"</a:t>
            </a:r>
          </a:p>
          <a:p>
            <a:r>
              <a:rPr lang="en-US" sz="1600" b="1" dirty="0"/>
              <a:t>print(person)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2983468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/>
              <a:t>تعديل قيمة موجودة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00512" y="3011270"/>
            <a:ext cx="4953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person["age"] = 30</a:t>
            </a:r>
          </a:p>
          <a:p>
            <a:r>
              <a:rPr lang="en-US" sz="1600" b="1" dirty="0"/>
              <a:t>print(person)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1400" y="3910951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/>
              <a:t>حذف باستخدام </a:t>
            </a:r>
            <a:r>
              <a:rPr lang="en-US" b="1" dirty="0"/>
              <a:t>pop()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7650" y="3877271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gender = </a:t>
            </a:r>
            <a:r>
              <a:rPr lang="en-US" sz="1600" b="1" dirty="0" err="1"/>
              <a:t>person.pop</a:t>
            </a:r>
            <a:r>
              <a:rPr lang="en-US" sz="1600" b="1" dirty="0"/>
              <a:t>("gender")</a:t>
            </a:r>
          </a:p>
          <a:p>
            <a:r>
              <a:rPr lang="en-US" sz="1600" b="1" dirty="0"/>
              <a:t>print(person)  # </a:t>
            </a:r>
            <a:r>
              <a:rPr lang="en-US" sz="1600" b="1" dirty="0" err="1"/>
              <a:t>القاموس</a:t>
            </a:r>
            <a:r>
              <a:rPr lang="en-US" sz="1600" b="1" dirty="0"/>
              <a:t> </a:t>
            </a:r>
            <a:r>
              <a:rPr lang="en-US" sz="1600" b="1" dirty="0" err="1"/>
              <a:t>بعد</a:t>
            </a:r>
            <a:r>
              <a:rPr lang="en-US" sz="1600" b="1" dirty="0"/>
              <a:t> </a:t>
            </a:r>
            <a:r>
              <a:rPr lang="en-US" sz="1600" b="1" dirty="0" err="1"/>
              <a:t>الحذف</a:t>
            </a:r>
            <a:endParaRPr lang="en-US" sz="1600" b="1" dirty="0"/>
          </a:p>
          <a:p>
            <a:r>
              <a:rPr lang="en-US" sz="1600" b="1" dirty="0"/>
              <a:t>print(gender)  # </a:t>
            </a:r>
            <a:r>
              <a:rPr lang="en-US" sz="1600" b="1" dirty="0" err="1"/>
              <a:t>العنصر</a:t>
            </a:r>
            <a:r>
              <a:rPr lang="en-US" sz="1600" b="1" dirty="0"/>
              <a:t> </a:t>
            </a:r>
            <a:r>
              <a:rPr lang="en-US" sz="1600" b="1" dirty="0" err="1"/>
              <a:t>المحذوف</a:t>
            </a:r>
            <a:endParaRPr lang="en-US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2590800" y="5082882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/>
              <a:t>حذف جميع العناصر باستخدام </a:t>
            </a:r>
            <a:r>
              <a:rPr lang="en-US" b="1" dirty="0"/>
              <a:t>clear()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7650" y="4992470"/>
            <a:ext cx="4953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/>
              <a:t>person.clear</a:t>
            </a:r>
            <a:r>
              <a:rPr lang="en-US" sz="1600" b="1" dirty="0"/>
              <a:t>()</a:t>
            </a:r>
          </a:p>
          <a:p>
            <a:r>
              <a:rPr lang="en-US" sz="1600" b="1" dirty="0"/>
              <a:t>print(person)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86400" y="2580382"/>
            <a:ext cx="45481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 smtClean="0"/>
          </a:p>
          <a:p>
            <a:r>
              <a:rPr lang="en-US" sz="1600" b="1" dirty="0" smtClean="0"/>
              <a:t>person </a:t>
            </a:r>
            <a:r>
              <a:rPr lang="en-US" sz="1600" b="1" dirty="0"/>
              <a:t>= {"name": "Ali", "age": 25, "city": "Cairo"}</a:t>
            </a:r>
          </a:p>
          <a:p>
            <a:r>
              <a:rPr lang="en-US" sz="1600" b="1" dirty="0"/>
              <a:t>for key in person:</a:t>
            </a:r>
          </a:p>
          <a:p>
            <a:r>
              <a:rPr lang="en-US" sz="1600" b="1" dirty="0"/>
              <a:t>    print(key)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34400" y="2286000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 smtClean="0"/>
              <a:t>عرض المفاتيح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8763000" y="34290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 smtClean="0"/>
              <a:t>عرض القيم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5562600" y="3925670"/>
            <a:ext cx="42868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for value in </a:t>
            </a:r>
            <a:r>
              <a:rPr lang="en-US" sz="1600" b="1" dirty="0" err="1"/>
              <a:t>person.values</a:t>
            </a:r>
            <a:r>
              <a:rPr lang="en-US" sz="1600" b="1" dirty="0"/>
              <a:t>():</a:t>
            </a:r>
          </a:p>
          <a:p>
            <a:r>
              <a:rPr lang="en-US" sz="1600" b="1" dirty="0"/>
              <a:t>    print(value)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72400" y="4572000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 smtClean="0"/>
              <a:t>عرض القيم والمفاتيح معا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5638800" y="5068670"/>
            <a:ext cx="41091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for key, value in </a:t>
            </a:r>
            <a:r>
              <a:rPr lang="en-US" sz="1600" b="1" dirty="0" err="1"/>
              <a:t>person.items</a:t>
            </a:r>
            <a:r>
              <a:rPr lang="en-US" sz="1600" b="1" dirty="0"/>
              <a:t>():</a:t>
            </a:r>
          </a:p>
          <a:p>
            <a:r>
              <a:rPr lang="en-US" sz="1600" b="1" dirty="0"/>
              <a:t>    print(f"{key}: {value}")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" name="TextBox 34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82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19" grpId="0"/>
      <p:bldP spid="20" grpId="0"/>
      <p:bldP spid="21" grpId="0"/>
      <p:bldP spid="22" grpId="0"/>
      <p:bldP spid="17" grpId="0"/>
      <p:bldP spid="18" grpId="0"/>
      <p:bldP spid="24" grpId="0"/>
      <p:bldP spid="30" grpId="0"/>
      <p:bldP spid="31" grpId="0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475" y="2209801"/>
            <a:ext cx="9410700" cy="9183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r">
              <a:lnSpc>
                <a:spcPct val="140000"/>
              </a:lnSpc>
              <a:spcBef>
                <a:spcPts val="105"/>
              </a:spcBef>
              <a:buClr>
                <a:srgbClr val="FF0000"/>
              </a:buClr>
              <a:buSzPct val="58333"/>
              <a:tabLst>
                <a:tab pos="314325" algn="l"/>
                <a:tab pos="314960" algn="l"/>
              </a:tabLst>
            </a:pPr>
            <a:r>
              <a:rPr lang="ar-EG" sz="1400" b="1" dirty="0"/>
              <a:t>التعامل مع الملفات يُعد من الأمور ذات الأهمية الكبيرة في لغات البرمجة، إذ أن تقنيات المعلومات ستفقد معناها إذا لم يكن بالإمكان قراءة البيانات أو حفظها أو استخدامها بشكل دائم.</a:t>
            </a:r>
            <a:br>
              <a:rPr lang="ar-EG" sz="1400" b="1" dirty="0"/>
            </a:br>
            <a:r>
              <a:rPr lang="ar-EG" sz="1400" b="1" dirty="0"/>
              <a:t>تشمل الأنواع الشائعة للتعامل مع الملفات: فتح الملفات وإغلاقها، قراءة الملفات وكتابتها، وأخذ نسخ احتياطية من الملفات.</a:t>
            </a:r>
            <a:endParaRPr sz="1400" b="1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4290" y="1324252"/>
            <a:ext cx="8415973" cy="733149"/>
          </a:xfrm>
          <a:prstGeom prst="rect">
            <a:avLst/>
          </a:prstGeom>
        </p:spPr>
        <p:txBody>
          <a:bodyPr vert="horz" wrap="square" lIns="0" tIns="238379" rIns="0" bIns="0" rtlCol="0">
            <a:spAutoFit/>
          </a:bodyPr>
          <a:lstStyle/>
          <a:p>
            <a:pPr marL="487045">
              <a:spcBef>
                <a:spcPts val="105"/>
              </a:spcBef>
            </a:pPr>
            <a:r>
              <a:rPr sz="3200" b="1" dirty="0">
                <a:solidFill>
                  <a:schemeClr val="tx1"/>
                </a:solidFill>
              </a:rPr>
              <a:t>Python</a:t>
            </a:r>
            <a:r>
              <a:rPr sz="3200" b="1" spc="-5" dirty="0">
                <a:solidFill>
                  <a:schemeClr val="tx1"/>
                </a:solidFill>
              </a:rPr>
              <a:t> </a:t>
            </a:r>
            <a:r>
              <a:rPr sz="3200" b="1" dirty="0">
                <a:solidFill>
                  <a:schemeClr val="tx1"/>
                </a:solidFill>
              </a:rPr>
              <a:t>File </a:t>
            </a:r>
            <a:r>
              <a:rPr sz="3200" b="1" spc="-10" dirty="0" smtClean="0">
                <a:solidFill>
                  <a:schemeClr val="tx1"/>
                </a:solidFill>
              </a:rPr>
              <a:t>Manipulation</a:t>
            </a:r>
            <a:r>
              <a:rPr lang="en-US" sz="3200" b="1" spc="-10" dirty="0" smtClean="0">
                <a:solidFill>
                  <a:schemeClr val="tx1"/>
                </a:solidFill>
              </a:rPr>
              <a:t>  (</a:t>
            </a:r>
            <a:r>
              <a:rPr lang="ar-EG" sz="3200" b="1" dirty="0">
                <a:solidFill>
                  <a:schemeClr val="tx1"/>
                </a:solidFill>
              </a:rPr>
              <a:t>التعامل مع الملفات</a:t>
            </a:r>
            <a:r>
              <a:rPr lang="en-US" sz="3200" b="1" spc="-10" dirty="0" smtClean="0">
                <a:solidFill>
                  <a:schemeClr val="tx1"/>
                </a:solidFill>
              </a:rPr>
              <a:t>)</a:t>
            </a:r>
            <a:endParaRPr sz="3200" b="1" spc="-10" dirty="0">
              <a:solidFill>
                <a:schemeClr val="tx1"/>
              </a:solidFill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76200" y="2806496"/>
            <a:ext cx="3529013" cy="774904"/>
          </a:xfrm>
          <a:prstGeom prst="rect">
            <a:avLst/>
          </a:prstGeom>
        </p:spPr>
        <p:txBody>
          <a:bodyPr vert="horz" wrap="square" lIns="0" tIns="279730" rIns="0" bIns="0" rtlCol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509905">
              <a:spcBef>
                <a:spcPts val="105"/>
              </a:spcBef>
            </a:pPr>
            <a:r>
              <a:rPr lang="en-US" sz="3200" kern="0" dirty="0" smtClean="0"/>
              <a:t>File</a:t>
            </a:r>
            <a:r>
              <a:rPr lang="en-US" sz="3200" kern="0" spc="-40" dirty="0" smtClean="0"/>
              <a:t> </a:t>
            </a:r>
            <a:r>
              <a:rPr lang="en-US" sz="3200" kern="0" dirty="0" smtClean="0"/>
              <a:t>Manipulation</a:t>
            </a:r>
            <a:r>
              <a:rPr lang="en-US" sz="3200" kern="0" spc="-10" dirty="0" smtClean="0"/>
              <a:t> </a:t>
            </a:r>
            <a:endParaRPr lang="en-US" sz="3200" kern="0" spc="-25" dirty="0"/>
          </a:p>
        </p:txBody>
      </p:sp>
      <p:sp>
        <p:nvSpPr>
          <p:cNvPr id="7" name="object 3"/>
          <p:cNvSpPr txBox="1"/>
          <p:nvPr/>
        </p:nvSpPr>
        <p:spPr>
          <a:xfrm>
            <a:off x="533400" y="3580062"/>
            <a:ext cx="3446901" cy="9919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 indent="-302260">
              <a:spcBef>
                <a:spcPts val="95"/>
              </a:spcBef>
              <a:buClr>
                <a:srgbClr val="FF0000"/>
              </a:buClr>
              <a:buSzPct val="59375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400" b="1" dirty="0">
                <a:latin typeface="Arial MT"/>
                <a:cs typeface="Arial MT"/>
              </a:rPr>
              <a:t>Opening</a:t>
            </a:r>
            <a:r>
              <a:rPr sz="1400" b="1" spc="-4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</a:t>
            </a:r>
            <a:r>
              <a:rPr sz="1400" b="1" spc="-50" dirty="0">
                <a:latin typeface="Arial MT"/>
                <a:cs typeface="Arial MT"/>
              </a:rPr>
              <a:t> </a:t>
            </a:r>
            <a:r>
              <a:rPr sz="1400" b="1" spc="-20" dirty="0">
                <a:latin typeface="Arial MT"/>
                <a:cs typeface="Arial MT"/>
              </a:rPr>
              <a:t>file</a:t>
            </a:r>
            <a:endParaRPr sz="1400" b="1" dirty="0">
              <a:latin typeface="Arial MT"/>
              <a:cs typeface="Arial MT"/>
            </a:endParaRPr>
          </a:p>
          <a:p>
            <a:pPr marL="690880" lvl="1" indent="-278130">
              <a:spcBef>
                <a:spcPts val="1270"/>
              </a:spcBef>
              <a:buClr>
                <a:srgbClr val="FF0000"/>
              </a:buClr>
              <a:buSzPct val="59375"/>
              <a:buFont typeface="Wingdings"/>
              <a:buChar char=""/>
              <a:tabLst>
                <a:tab pos="690880" algn="l"/>
                <a:tab pos="691515" algn="l"/>
              </a:tabLst>
            </a:pPr>
            <a:r>
              <a:rPr sz="1400" b="1" dirty="0">
                <a:latin typeface="Arial MT"/>
                <a:cs typeface="Arial MT"/>
              </a:rPr>
              <a:t>f.open(‘file</a:t>
            </a:r>
            <a:r>
              <a:rPr sz="1400" b="1" spc="-3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name’,’access</a:t>
            </a:r>
            <a:r>
              <a:rPr sz="1400" b="1" spc="-4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mode’)</a:t>
            </a:r>
            <a:endParaRPr sz="1400" b="1" dirty="0">
              <a:latin typeface="Arial MT"/>
              <a:cs typeface="Arial MT"/>
            </a:endParaRPr>
          </a:p>
          <a:p>
            <a:pPr marL="690880" lvl="1" indent="-278130">
              <a:spcBef>
                <a:spcPts val="1265"/>
              </a:spcBef>
              <a:buClr>
                <a:srgbClr val="FF0000"/>
              </a:buClr>
              <a:buSzPct val="59375"/>
              <a:buFont typeface="Wingdings"/>
              <a:buChar char=""/>
              <a:tabLst>
                <a:tab pos="690880" algn="l"/>
                <a:tab pos="691515" algn="l"/>
              </a:tabLst>
            </a:pPr>
            <a:r>
              <a:rPr sz="1400" b="1" dirty="0">
                <a:latin typeface="Arial MT"/>
                <a:cs typeface="Arial MT"/>
              </a:rPr>
              <a:t>Common</a:t>
            </a:r>
            <a:r>
              <a:rPr sz="1400" b="1" spc="-7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 MT"/>
                <a:cs typeface="Arial MT"/>
              </a:rPr>
              <a:t>access</a:t>
            </a:r>
            <a:r>
              <a:rPr sz="1400" b="1" spc="-8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 MT"/>
                <a:cs typeface="Arial MT"/>
              </a:rPr>
              <a:t>modes:</a:t>
            </a:r>
            <a:endParaRPr sz="1400" b="1" dirty="0">
              <a:latin typeface="Arial MT"/>
              <a:cs typeface="Arial MT"/>
            </a:endParaRPr>
          </a:p>
        </p:txBody>
      </p:sp>
      <p:graphicFrame>
        <p:nvGraphicFramePr>
          <p:cNvPr id="8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5032"/>
              </p:ext>
            </p:extLst>
          </p:nvPr>
        </p:nvGraphicFramePr>
        <p:xfrm>
          <a:off x="4191000" y="3581400"/>
          <a:ext cx="2773680" cy="2887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0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2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1378">
                <a:tc>
                  <a:txBody>
                    <a:bodyPr/>
                    <a:lstStyle/>
                    <a:p>
                      <a:pPr marL="43815" marR="2578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Access 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Mode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67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1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only 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reading.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42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w</a:t>
                      </a: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1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only 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writing.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16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a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1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only 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addition.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25" dirty="0">
                          <a:latin typeface="Arial MT"/>
                          <a:cs typeface="Arial MT"/>
                        </a:rPr>
                        <a:t>rb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binary format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only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reading.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25" dirty="0">
                          <a:latin typeface="Arial MT"/>
                          <a:cs typeface="Arial MT"/>
                        </a:rPr>
                        <a:t>wb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binary format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only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writing.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94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25" dirty="0">
                          <a:latin typeface="Arial MT"/>
                          <a:cs typeface="Arial MT"/>
                        </a:rPr>
                        <a:t>ab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binary format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only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addition.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24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r+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 a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1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reading.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8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w+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1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writing.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8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a+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1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addition.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52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rb+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the binary format</a:t>
                      </a: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reading.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524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wb+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the binary format</a:t>
                      </a: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writing.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524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ab+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the binary format</a:t>
                      </a: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addition.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01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" y="1143000"/>
            <a:ext cx="9901873" cy="774904"/>
          </a:xfrm>
          <a:prstGeom prst="rect">
            <a:avLst/>
          </a:prstGeom>
        </p:spPr>
        <p:txBody>
          <a:bodyPr vert="horz" wrap="square" lIns="0" tIns="279730" rIns="0" bIns="0" rtlCol="0">
            <a:spAutoFit/>
          </a:bodyPr>
          <a:lstStyle/>
          <a:p>
            <a:pPr marL="509905" algn="ctr">
              <a:spcBef>
                <a:spcPts val="105"/>
              </a:spcBef>
            </a:pPr>
            <a:r>
              <a:rPr sz="3200" b="1" dirty="0">
                <a:solidFill>
                  <a:schemeClr val="tx1"/>
                </a:solidFill>
              </a:rPr>
              <a:t>File</a:t>
            </a:r>
            <a:r>
              <a:rPr sz="3200" b="1" spc="-40" dirty="0">
                <a:solidFill>
                  <a:schemeClr val="tx1"/>
                </a:solidFill>
              </a:rPr>
              <a:t> </a:t>
            </a:r>
            <a:r>
              <a:rPr sz="3200" b="1" dirty="0">
                <a:solidFill>
                  <a:schemeClr val="tx1"/>
                </a:solidFill>
              </a:rPr>
              <a:t>Manipulation</a:t>
            </a:r>
            <a:r>
              <a:rPr sz="3200" b="1" spc="-10" dirty="0">
                <a:solidFill>
                  <a:schemeClr val="tx1"/>
                </a:solidFill>
              </a:rPr>
              <a:t> </a:t>
            </a:r>
            <a:endParaRPr sz="3200" b="1" spc="-2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2238" y="2133600"/>
            <a:ext cx="1909762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714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dirty="0">
                <a:latin typeface="Arial MT"/>
                <a:cs typeface="Arial MT"/>
              </a:rPr>
              <a:t>Writing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data: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2239" y="3733800"/>
            <a:ext cx="2519361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714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dirty="0">
                <a:latin typeface="Arial MT"/>
                <a:cs typeface="Arial MT"/>
              </a:rPr>
              <a:t>Reading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data: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2238" y="6034778"/>
            <a:ext cx="206216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indent="-302260"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dirty="0">
                <a:latin typeface="Arial MT"/>
                <a:cs typeface="Arial MT"/>
              </a:rPr>
              <a:t>Closing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file: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3400" y="2332649"/>
            <a:ext cx="3731673" cy="1020151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87325" rIns="0" bIns="0" rtlCol="0">
            <a:spAutoFit/>
          </a:bodyPr>
          <a:lstStyle/>
          <a:p>
            <a:pPr marL="22225">
              <a:spcBef>
                <a:spcPts val="1475"/>
              </a:spcBef>
            </a:pPr>
            <a:r>
              <a:rPr b="1" dirty="0">
                <a:latin typeface="Arial"/>
                <a:cs typeface="Arial"/>
              </a:rPr>
              <a:t>f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=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open(“name.txt”,“w”)</a:t>
            </a:r>
            <a:endParaRPr dirty="0">
              <a:latin typeface="Arial"/>
              <a:cs typeface="Arial"/>
            </a:endParaRPr>
          </a:p>
          <a:p>
            <a:pPr marL="22225" marR="1682114"/>
            <a:r>
              <a:rPr b="1" spc="-10" dirty="0">
                <a:latin typeface="Arial"/>
                <a:cs typeface="Arial"/>
              </a:rPr>
              <a:t>f.write(“libai”) </a:t>
            </a:r>
            <a:endParaRPr lang="en-US" b="1" spc="-10" dirty="0" smtClean="0">
              <a:latin typeface="Arial"/>
              <a:cs typeface="Arial"/>
            </a:endParaRPr>
          </a:p>
          <a:p>
            <a:pPr marL="22225" marR="1682114"/>
            <a:r>
              <a:rPr b="1" spc="-10" dirty="0" err="1" smtClean="0">
                <a:latin typeface="Arial"/>
                <a:cs typeface="Arial"/>
              </a:rPr>
              <a:t>f.close</a:t>
            </a:r>
            <a:r>
              <a:rPr b="1" spc="-10" dirty="0">
                <a:latin typeface="Arial"/>
                <a:cs typeface="Arial"/>
              </a:rPr>
              <a:t>()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2995" y="3886200"/>
            <a:ext cx="3842805" cy="152605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39700" rIns="0" bIns="0" rtlCol="0">
            <a:spAutoFit/>
          </a:bodyPr>
          <a:lstStyle/>
          <a:p>
            <a:pPr marL="22860">
              <a:spcBef>
                <a:spcPts val="1100"/>
              </a:spcBef>
            </a:pPr>
            <a:r>
              <a:rPr b="1" dirty="0">
                <a:latin typeface="Arial"/>
                <a:cs typeface="Arial"/>
              </a:rPr>
              <a:t>f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=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open(“name.txt”,“r”)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dirty="0">
              <a:latin typeface="Arial"/>
              <a:cs typeface="Arial"/>
            </a:endParaRPr>
          </a:p>
          <a:p>
            <a:pPr marL="22860" marR="1293495"/>
            <a:r>
              <a:rPr b="1" dirty="0">
                <a:latin typeface="Arial"/>
                <a:cs typeface="Arial"/>
              </a:rPr>
              <a:t>lines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=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f.realines() </a:t>
            </a:r>
            <a:endParaRPr lang="en-US" b="1" spc="-10" dirty="0" smtClean="0">
              <a:latin typeface="Arial"/>
              <a:cs typeface="Arial"/>
            </a:endParaRPr>
          </a:p>
          <a:p>
            <a:pPr marL="22860" marR="1293495"/>
            <a:r>
              <a:rPr b="1" dirty="0" smtClean="0">
                <a:latin typeface="Arial"/>
                <a:cs typeface="Arial"/>
              </a:rPr>
              <a:t>for</a:t>
            </a:r>
            <a:r>
              <a:rPr b="1" spc="-5" dirty="0" smtClean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line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in</a:t>
            </a:r>
            <a:r>
              <a:rPr b="1" spc="-10" dirty="0">
                <a:latin typeface="Arial"/>
                <a:cs typeface="Arial"/>
              </a:rPr>
              <a:t> lines:</a:t>
            </a:r>
            <a:endParaRPr dirty="0">
              <a:latin typeface="Arial"/>
              <a:cs typeface="Arial"/>
            </a:endParaRPr>
          </a:p>
          <a:p>
            <a:pPr marL="251460"/>
            <a:r>
              <a:rPr b="1" spc="-10" dirty="0">
                <a:latin typeface="Arial"/>
                <a:cs typeface="Arial"/>
              </a:rPr>
              <a:t>print(line)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3581" y="6096000"/>
            <a:ext cx="2486819" cy="36804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90170" rIns="0" bIns="0" rtlCol="0">
            <a:spAutoFit/>
          </a:bodyPr>
          <a:lstStyle/>
          <a:p>
            <a:pPr marL="22225">
              <a:spcBef>
                <a:spcPts val="710"/>
              </a:spcBef>
            </a:pPr>
            <a:r>
              <a:rPr b="1" spc="-10" dirty="0">
                <a:latin typeface="Arial"/>
                <a:cs typeface="Arial"/>
              </a:rPr>
              <a:t>f.close()</a:t>
            </a:r>
            <a:endParaRPr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588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2837" y="1246692"/>
            <a:ext cx="439578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b="1" spc="-5" dirty="0">
                <a:solidFill>
                  <a:schemeClr val="tx1"/>
                </a:solidFill>
                <a:latin typeface="Calibri"/>
                <a:cs typeface="Calibri"/>
              </a:rPr>
              <a:t>Save Area in File</a:t>
            </a:r>
            <a:endParaRPr sz="3200" b="1" spc="-5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5738" y="1348800"/>
            <a:ext cx="606742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cs typeface="+mj-cs"/>
              </a:rPr>
              <a:t>class Rectangle:</a:t>
            </a:r>
          </a:p>
          <a:p>
            <a:r>
              <a:rPr lang="en-US" sz="1600" b="1" dirty="0">
                <a:cs typeface="+mj-cs"/>
              </a:rPr>
              <a:t>    </a:t>
            </a:r>
            <a:r>
              <a:rPr lang="en-US" sz="1600" b="1" dirty="0" err="1">
                <a:cs typeface="+mj-cs"/>
              </a:rPr>
              <a:t>def</a:t>
            </a:r>
            <a:r>
              <a:rPr lang="en-US" sz="1600" b="1" dirty="0">
                <a:cs typeface="+mj-cs"/>
              </a:rPr>
              <a:t> __</a:t>
            </a:r>
            <a:r>
              <a:rPr lang="en-US" sz="1600" b="1" dirty="0" err="1">
                <a:cs typeface="+mj-cs"/>
              </a:rPr>
              <a:t>init</a:t>
            </a:r>
            <a:r>
              <a:rPr lang="en-US" sz="1600" b="1" dirty="0">
                <a:cs typeface="+mj-cs"/>
              </a:rPr>
              <a:t>__(self, width, length):</a:t>
            </a:r>
          </a:p>
          <a:p>
            <a:r>
              <a:rPr lang="en-US" sz="1600" b="1" dirty="0">
                <a:cs typeface="+mj-cs"/>
              </a:rPr>
              <a:t>        </a:t>
            </a:r>
            <a:r>
              <a:rPr lang="en-US" sz="1600" b="1" dirty="0" err="1">
                <a:cs typeface="+mj-cs"/>
              </a:rPr>
              <a:t>self.__width</a:t>
            </a:r>
            <a:r>
              <a:rPr lang="en-US" sz="1600" b="1" dirty="0">
                <a:cs typeface="+mj-cs"/>
              </a:rPr>
              <a:t> = width</a:t>
            </a:r>
          </a:p>
          <a:p>
            <a:r>
              <a:rPr lang="en-US" sz="1600" b="1" dirty="0">
                <a:cs typeface="+mj-cs"/>
              </a:rPr>
              <a:t>        </a:t>
            </a:r>
            <a:r>
              <a:rPr lang="en-US" sz="1600" b="1" dirty="0" err="1">
                <a:cs typeface="+mj-cs"/>
              </a:rPr>
              <a:t>self.__length</a:t>
            </a:r>
            <a:r>
              <a:rPr lang="en-US" sz="1600" b="1" dirty="0">
                <a:cs typeface="+mj-cs"/>
              </a:rPr>
              <a:t> = length</a:t>
            </a:r>
          </a:p>
          <a:p>
            <a:endParaRPr lang="en-US" sz="1600" b="1" dirty="0">
              <a:cs typeface="+mj-cs"/>
            </a:endParaRPr>
          </a:p>
          <a:p>
            <a:r>
              <a:rPr lang="en-US" sz="1600" b="1" dirty="0">
                <a:cs typeface="+mj-cs"/>
              </a:rPr>
              <a:t>    </a:t>
            </a:r>
            <a:r>
              <a:rPr lang="en-US" sz="1600" b="1" dirty="0" err="1">
                <a:cs typeface="+mj-cs"/>
              </a:rPr>
              <a:t>def</a:t>
            </a:r>
            <a:r>
              <a:rPr lang="en-US" sz="1600" b="1" dirty="0">
                <a:cs typeface="+mj-cs"/>
              </a:rPr>
              <a:t> area(self):</a:t>
            </a:r>
          </a:p>
          <a:p>
            <a:r>
              <a:rPr lang="en-US" sz="1600" b="1" dirty="0">
                <a:cs typeface="+mj-cs"/>
              </a:rPr>
              <a:t>        return </a:t>
            </a:r>
            <a:r>
              <a:rPr lang="en-US" sz="1600" b="1" dirty="0" err="1">
                <a:cs typeface="+mj-cs"/>
              </a:rPr>
              <a:t>self.__width</a:t>
            </a:r>
            <a:r>
              <a:rPr lang="en-US" sz="1600" b="1" dirty="0">
                <a:cs typeface="+mj-cs"/>
              </a:rPr>
              <a:t> * </a:t>
            </a:r>
            <a:r>
              <a:rPr lang="en-US" sz="1600" b="1" dirty="0" err="1">
                <a:cs typeface="+mj-cs"/>
              </a:rPr>
              <a:t>self.__length</a:t>
            </a:r>
            <a:endParaRPr lang="en-US" sz="1600" b="1" dirty="0">
              <a:cs typeface="+mj-cs"/>
            </a:endParaRPr>
          </a:p>
          <a:p>
            <a:endParaRPr lang="en-US" sz="1600" b="1" dirty="0">
              <a:cs typeface="+mj-cs"/>
            </a:endParaRPr>
          </a:p>
          <a:p>
            <a:r>
              <a:rPr lang="en-US" sz="1600" b="1" dirty="0">
                <a:cs typeface="+mj-cs"/>
              </a:rPr>
              <a:t>    </a:t>
            </a:r>
            <a:r>
              <a:rPr lang="en-US" sz="1600" b="1" dirty="0" err="1">
                <a:cs typeface="+mj-cs"/>
              </a:rPr>
              <a:t>def</a:t>
            </a:r>
            <a:r>
              <a:rPr lang="en-US" sz="1600" b="1" dirty="0">
                <a:cs typeface="+mj-cs"/>
              </a:rPr>
              <a:t> </a:t>
            </a:r>
            <a:r>
              <a:rPr lang="en-US" sz="1600" b="1" dirty="0" err="1">
                <a:cs typeface="+mj-cs"/>
              </a:rPr>
              <a:t>save_to_file</a:t>
            </a:r>
            <a:r>
              <a:rPr lang="en-US" sz="1600" b="1" dirty="0">
                <a:cs typeface="+mj-cs"/>
              </a:rPr>
              <a:t>(self, filename):</a:t>
            </a:r>
          </a:p>
          <a:p>
            <a:r>
              <a:rPr lang="en-US" sz="1600" b="1" dirty="0">
                <a:cs typeface="+mj-cs"/>
              </a:rPr>
              <a:t>        # </a:t>
            </a:r>
            <a:r>
              <a:rPr lang="ar-EG" sz="1600" b="1" dirty="0">
                <a:cs typeface="+mj-cs"/>
              </a:rPr>
              <a:t>حفظ المساحة في الملف</a:t>
            </a:r>
          </a:p>
          <a:p>
            <a:r>
              <a:rPr lang="ar-EG" sz="1600" b="1" dirty="0">
                <a:cs typeface="+mj-cs"/>
              </a:rPr>
              <a:t>        </a:t>
            </a:r>
            <a:r>
              <a:rPr lang="en-US" sz="1600" b="1" dirty="0">
                <a:cs typeface="+mj-cs"/>
              </a:rPr>
              <a:t>file = open(filename, "w")  # </a:t>
            </a:r>
            <a:r>
              <a:rPr lang="ar-EG" sz="1600" b="1" dirty="0">
                <a:cs typeface="+mj-cs"/>
              </a:rPr>
              <a:t>فتح الملف في وضع الكتابة</a:t>
            </a:r>
          </a:p>
          <a:p>
            <a:r>
              <a:rPr lang="ar-EG" sz="1600" b="1" dirty="0">
                <a:cs typeface="+mj-cs"/>
              </a:rPr>
              <a:t>        </a:t>
            </a:r>
            <a:r>
              <a:rPr lang="en-US" sz="1600" b="1" dirty="0" err="1">
                <a:cs typeface="+mj-cs"/>
              </a:rPr>
              <a:t>file.write</a:t>
            </a:r>
            <a:r>
              <a:rPr lang="en-US" sz="1600" b="1" dirty="0">
                <a:cs typeface="+mj-cs"/>
              </a:rPr>
              <a:t>(</a:t>
            </a:r>
            <a:r>
              <a:rPr lang="en-US" sz="1600" b="1" dirty="0" err="1">
                <a:cs typeface="+mj-cs"/>
              </a:rPr>
              <a:t>f"Rectangle</a:t>
            </a:r>
            <a:r>
              <a:rPr lang="en-US" sz="1600" b="1" dirty="0">
                <a:cs typeface="+mj-cs"/>
              </a:rPr>
              <a:t> Area: {</a:t>
            </a:r>
            <a:r>
              <a:rPr lang="en-US" sz="1600" b="1" dirty="0" err="1">
                <a:cs typeface="+mj-cs"/>
              </a:rPr>
              <a:t>self.area</a:t>
            </a:r>
            <a:r>
              <a:rPr lang="en-US" sz="1600" b="1" dirty="0">
                <a:cs typeface="+mj-cs"/>
              </a:rPr>
              <a:t>()}\n")  # </a:t>
            </a:r>
            <a:r>
              <a:rPr lang="ar-EG" sz="1600" b="1" dirty="0">
                <a:cs typeface="+mj-cs"/>
              </a:rPr>
              <a:t>كتابة المساحة في الملف</a:t>
            </a:r>
          </a:p>
          <a:p>
            <a:r>
              <a:rPr lang="ar-EG" sz="1600" b="1" dirty="0">
                <a:cs typeface="+mj-cs"/>
              </a:rPr>
              <a:t>        </a:t>
            </a:r>
            <a:r>
              <a:rPr lang="en-US" sz="1600" b="1" dirty="0" err="1">
                <a:cs typeface="+mj-cs"/>
              </a:rPr>
              <a:t>file.close</a:t>
            </a:r>
            <a:r>
              <a:rPr lang="en-US" sz="1600" b="1" dirty="0">
                <a:cs typeface="+mj-cs"/>
              </a:rPr>
              <a:t>()  # </a:t>
            </a:r>
            <a:r>
              <a:rPr lang="ar-EG" sz="1600" b="1" dirty="0">
                <a:cs typeface="+mj-cs"/>
              </a:rPr>
              <a:t>إغلاق الملف يدويًا</a:t>
            </a:r>
          </a:p>
          <a:p>
            <a:r>
              <a:rPr lang="ar-EG" sz="1600" b="1" dirty="0">
                <a:cs typeface="+mj-cs"/>
              </a:rPr>
              <a:t>        </a:t>
            </a:r>
            <a:r>
              <a:rPr lang="en-US" sz="1600" b="1" dirty="0">
                <a:cs typeface="+mj-cs"/>
              </a:rPr>
              <a:t>print(</a:t>
            </a:r>
            <a:r>
              <a:rPr lang="en-US" sz="1600" b="1" dirty="0" err="1">
                <a:cs typeface="+mj-cs"/>
              </a:rPr>
              <a:t>f"Area</a:t>
            </a:r>
            <a:r>
              <a:rPr lang="en-US" sz="1600" b="1" dirty="0">
                <a:cs typeface="+mj-cs"/>
              </a:rPr>
              <a:t> saved to {filename}")</a:t>
            </a:r>
          </a:p>
          <a:p>
            <a:endParaRPr lang="en-US" sz="1600" b="1" dirty="0">
              <a:cs typeface="+mj-cs"/>
            </a:endParaRPr>
          </a:p>
          <a:p>
            <a:r>
              <a:rPr lang="en-US" sz="1600" b="1" dirty="0">
                <a:cs typeface="+mj-cs"/>
              </a:rPr>
              <a:t>    </a:t>
            </a:r>
            <a:r>
              <a:rPr lang="en-US" sz="1600" b="1" dirty="0" err="1">
                <a:cs typeface="+mj-cs"/>
              </a:rPr>
              <a:t>def</a:t>
            </a:r>
            <a:r>
              <a:rPr lang="en-US" sz="1600" b="1" dirty="0">
                <a:cs typeface="+mj-cs"/>
              </a:rPr>
              <a:t> </a:t>
            </a:r>
            <a:r>
              <a:rPr lang="en-US" sz="1600" b="1" dirty="0" err="1">
                <a:cs typeface="+mj-cs"/>
              </a:rPr>
              <a:t>read_from_file</a:t>
            </a:r>
            <a:r>
              <a:rPr lang="en-US" sz="1600" b="1" dirty="0">
                <a:cs typeface="+mj-cs"/>
              </a:rPr>
              <a:t>(self, filename):</a:t>
            </a:r>
          </a:p>
          <a:p>
            <a:r>
              <a:rPr lang="en-US" sz="1600" b="1" dirty="0">
                <a:cs typeface="+mj-cs"/>
              </a:rPr>
              <a:t>        # </a:t>
            </a:r>
            <a:r>
              <a:rPr lang="ar-EG" sz="1600" b="1" dirty="0">
                <a:cs typeface="+mj-cs"/>
              </a:rPr>
              <a:t>قراءة المساحة من الملف</a:t>
            </a:r>
          </a:p>
          <a:p>
            <a:r>
              <a:rPr lang="ar-EG" sz="1600" b="1" dirty="0">
                <a:cs typeface="+mj-cs"/>
              </a:rPr>
              <a:t>        </a:t>
            </a:r>
            <a:r>
              <a:rPr lang="en-US" sz="1600" b="1" dirty="0">
                <a:cs typeface="+mj-cs"/>
              </a:rPr>
              <a:t>file = open(filename, "r")  # </a:t>
            </a:r>
            <a:r>
              <a:rPr lang="ar-EG" sz="1600" b="1" dirty="0">
                <a:cs typeface="+mj-cs"/>
              </a:rPr>
              <a:t>فتح الملف في وضع القراءة</a:t>
            </a:r>
          </a:p>
          <a:p>
            <a:r>
              <a:rPr lang="ar-EG" sz="1600" b="1" dirty="0">
                <a:cs typeface="+mj-cs"/>
              </a:rPr>
              <a:t>        </a:t>
            </a:r>
            <a:r>
              <a:rPr lang="en-US" sz="1600" b="1" dirty="0">
                <a:cs typeface="+mj-cs"/>
              </a:rPr>
              <a:t>content = </a:t>
            </a:r>
            <a:r>
              <a:rPr lang="en-US" sz="1600" b="1" dirty="0" err="1">
                <a:cs typeface="+mj-cs"/>
              </a:rPr>
              <a:t>file.read</a:t>
            </a:r>
            <a:r>
              <a:rPr lang="en-US" sz="1600" b="1" dirty="0">
                <a:cs typeface="+mj-cs"/>
              </a:rPr>
              <a:t>()  # </a:t>
            </a:r>
            <a:r>
              <a:rPr lang="ar-EG" sz="1600" b="1" dirty="0">
                <a:cs typeface="+mj-cs"/>
              </a:rPr>
              <a:t>قراءة المحتوى</a:t>
            </a:r>
          </a:p>
          <a:p>
            <a:r>
              <a:rPr lang="ar-EG" sz="1600" b="1" dirty="0">
                <a:cs typeface="+mj-cs"/>
              </a:rPr>
              <a:t>        </a:t>
            </a:r>
            <a:r>
              <a:rPr lang="en-US" sz="1600" b="1" dirty="0" err="1">
                <a:cs typeface="+mj-cs"/>
              </a:rPr>
              <a:t>file.close</a:t>
            </a:r>
            <a:r>
              <a:rPr lang="en-US" sz="1600" b="1" dirty="0">
                <a:cs typeface="+mj-cs"/>
              </a:rPr>
              <a:t>()  # </a:t>
            </a:r>
            <a:r>
              <a:rPr lang="ar-EG" sz="1600" b="1" dirty="0">
                <a:cs typeface="+mj-cs"/>
              </a:rPr>
              <a:t>إغلاق الملف يدويًا</a:t>
            </a:r>
          </a:p>
          <a:p>
            <a:r>
              <a:rPr lang="ar-EG" sz="1600" b="1" dirty="0">
                <a:cs typeface="+mj-cs"/>
              </a:rPr>
              <a:t>        </a:t>
            </a:r>
            <a:r>
              <a:rPr lang="en-US" sz="1600" b="1" dirty="0">
                <a:cs typeface="+mj-cs"/>
              </a:rPr>
              <a:t>print("Content read from file:")</a:t>
            </a:r>
          </a:p>
          <a:p>
            <a:r>
              <a:rPr lang="en-US" sz="1600" b="1" dirty="0">
                <a:cs typeface="+mj-cs"/>
              </a:rPr>
              <a:t>        </a:t>
            </a:r>
            <a:r>
              <a:rPr lang="en-US" sz="1600" b="1" dirty="0" smtClean="0">
                <a:cs typeface="+mj-cs"/>
              </a:rPr>
              <a:t>print(content)</a:t>
            </a:r>
          </a:p>
        </p:txBody>
      </p:sp>
      <p:sp>
        <p:nvSpPr>
          <p:cNvPr id="6" name="Rectangle 5"/>
          <p:cNvSpPr/>
          <p:nvPr/>
        </p:nvSpPr>
        <p:spPr>
          <a:xfrm>
            <a:off x="6253162" y="1841480"/>
            <a:ext cx="35004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 </a:t>
            </a:r>
            <a:r>
              <a:rPr lang="ar-EG" b="1" dirty="0"/>
              <a:t>إنشاء كائن من الفئة</a:t>
            </a:r>
          </a:p>
          <a:p>
            <a:r>
              <a:rPr lang="en-US" b="1" dirty="0" err="1"/>
              <a:t>rect</a:t>
            </a:r>
            <a:r>
              <a:rPr lang="en-US" b="1" dirty="0"/>
              <a:t> = Rectangle(5, 10)  # </a:t>
            </a:r>
            <a:r>
              <a:rPr lang="ar-EG" b="1" dirty="0"/>
              <a:t>على سبيل المثال</a:t>
            </a:r>
          </a:p>
          <a:p>
            <a:endParaRPr lang="ar-EG" b="1" dirty="0"/>
          </a:p>
          <a:p>
            <a:r>
              <a:rPr lang="ar-EG" b="1" dirty="0"/>
              <a:t># اسم الملف الذي سيتم الحفظ فيه</a:t>
            </a:r>
          </a:p>
          <a:p>
            <a:r>
              <a:rPr lang="en-US" b="1" dirty="0"/>
              <a:t>filename = "rectangle_area.txt"</a:t>
            </a:r>
          </a:p>
          <a:p>
            <a:endParaRPr lang="en-US" b="1" dirty="0"/>
          </a:p>
          <a:p>
            <a:r>
              <a:rPr lang="en-US" b="1" dirty="0"/>
              <a:t># </a:t>
            </a:r>
            <a:r>
              <a:rPr lang="ar-EG" b="1" dirty="0"/>
              <a:t>حفظ المساحة في الملف</a:t>
            </a:r>
          </a:p>
          <a:p>
            <a:r>
              <a:rPr lang="en-US" b="1" dirty="0" err="1"/>
              <a:t>rect.save_to_file</a:t>
            </a:r>
            <a:r>
              <a:rPr lang="en-US" b="1" dirty="0"/>
              <a:t>(filename)</a:t>
            </a:r>
          </a:p>
          <a:p>
            <a:endParaRPr lang="en-US" b="1" dirty="0"/>
          </a:p>
          <a:p>
            <a:r>
              <a:rPr lang="en-US" b="1" dirty="0"/>
              <a:t># </a:t>
            </a:r>
            <a:r>
              <a:rPr lang="ar-EG" b="1" dirty="0"/>
              <a:t>قراءة المساحة من الملف</a:t>
            </a:r>
          </a:p>
          <a:p>
            <a:r>
              <a:rPr lang="en-US" b="1" dirty="0" err="1"/>
              <a:t>rect.read_from_file</a:t>
            </a:r>
            <a:r>
              <a:rPr lang="en-US" b="1" dirty="0"/>
              <a:t>(filename)</a:t>
            </a:r>
          </a:p>
          <a:p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440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1399092"/>
            <a:ext cx="96774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sz="2800" b="1" spc="-5" dirty="0" smtClean="0">
                <a:solidFill>
                  <a:schemeClr val="tx1"/>
                </a:solidFill>
                <a:latin typeface="Calibri"/>
                <a:cs typeface="Calibri"/>
              </a:rPr>
              <a:t>Delete Line , word and Replace (word ,sentence) </a:t>
            </a:r>
            <a:r>
              <a:rPr lang="en-US" sz="2800" b="1" spc="-5" dirty="0">
                <a:solidFill>
                  <a:schemeClr val="tx1"/>
                </a:solidFill>
                <a:latin typeface="Calibri"/>
                <a:cs typeface="Calibri"/>
              </a:rPr>
              <a:t>in File</a:t>
            </a:r>
            <a:endParaRPr sz="2800" b="1" spc="-5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388" y="198120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import </a:t>
            </a:r>
            <a:r>
              <a:rPr lang="en-US" b="1" dirty="0" err="1"/>
              <a:t>fileinput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71474" y="4191001"/>
            <a:ext cx="7400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 </a:t>
            </a:r>
            <a:r>
              <a:rPr lang="en-US" b="1" dirty="0" err="1"/>
              <a:t>حذف</a:t>
            </a:r>
            <a:r>
              <a:rPr lang="en-US" b="1" dirty="0"/>
              <a:t> </a:t>
            </a:r>
            <a:r>
              <a:rPr lang="en-US" b="1" dirty="0" err="1"/>
              <a:t>الكلمة</a:t>
            </a:r>
            <a:r>
              <a:rPr lang="en-US" b="1" dirty="0"/>
              <a:t> </a:t>
            </a:r>
            <a:r>
              <a:rPr lang="en-US" b="1" dirty="0" err="1"/>
              <a:t>أثناء</a:t>
            </a:r>
            <a:r>
              <a:rPr lang="en-US" b="1" dirty="0"/>
              <a:t> </a:t>
            </a:r>
            <a:r>
              <a:rPr lang="en-US" b="1" dirty="0" err="1"/>
              <a:t>قراءة</a:t>
            </a:r>
            <a:r>
              <a:rPr lang="en-US" b="1" dirty="0"/>
              <a:t> </a:t>
            </a:r>
            <a:r>
              <a:rPr lang="en-US" b="1" dirty="0" err="1"/>
              <a:t>الملف</a:t>
            </a:r>
            <a:r>
              <a:rPr lang="en-US" b="1" dirty="0"/>
              <a:t> </a:t>
            </a:r>
            <a:r>
              <a:rPr lang="en-US" b="1" dirty="0" err="1"/>
              <a:t>وكتابته</a:t>
            </a:r>
            <a:r>
              <a:rPr lang="en-US" b="1" dirty="0"/>
              <a:t> </a:t>
            </a:r>
            <a:r>
              <a:rPr lang="en-US" b="1" dirty="0" err="1"/>
              <a:t>مباشرة</a:t>
            </a:r>
            <a:endParaRPr lang="en-US" b="1" dirty="0"/>
          </a:p>
          <a:p>
            <a:r>
              <a:rPr lang="en-US" b="1" dirty="0"/>
              <a:t>for line in </a:t>
            </a:r>
            <a:r>
              <a:rPr lang="en-US" b="1" dirty="0" err="1"/>
              <a:t>fileinput.input</a:t>
            </a:r>
            <a:r>
              <a:rPr lang="en-US" b="1" dirty="0"/>
              <a:t>('rectangle_area.txt', </a:t>
            </a:r>
            <a:r>
              <a:rPr lang="en-US" b="1" dirty="0" err="1"/>
              <a:t>inplace</a:t>
            </a:r>
            <a:r>
              <a:rPr lang="en-US" b="1" dirty="0"/>
              <a:t>=True):</a:t>
            </a:r>
          </a:p>
          <a:p>
            <a:r>
              <a:rPr lang="en-US" b="1" dirty="0"/>
              <a:t>    line = </a:t>
            </a:r>
            <a:r>
              <a:rPr lang="en-US" b="1" dirty="0" err="1"/>
              <a:t>line.replace</a:t>
            </a:r>
            <a:r>
              <a:rPr lang="en-US" b="1" dirty="0"/>
              <a:t>("Universe", "")  # </a:t>
            </a:r>
            <a:r>
              <a:rPr lang="en-US" b="1" dirty="0" err="1"/>
              <a:t>حذف</a:t>
            </a:r>
            <a:r>
              <a:rPr lang="en-US" b="1" dirty="0"/>
              <a:t> </a:t>
            </a:r>
            <a:r>
              <a:rPr lang="en-US" b="1" dirty="0" err="1"/>
              <a:t>الكلمة</a:t>
            </a:r>
            <a:endParaRPr lang="en-US" b="1" dirty="0"/>
          </a:p>
          <a:p>
            <a:r>
              <a:rPr lang="en-US" b="1" dirty="0"/>
              <a:t>    print(line, end='')  # </a:t>
            </a:r>
            <a:r>
              <a:rPr lang="en-US" b="1" dirty="0" err="1"/>
              <a:t>طباعة</a:t>
            </a:r>
            <a:r>
              <a:rPr lang="en-US" b="1" dirty="0"/>
              <a:t> </a:t>
            </a:r>
            <a:r>
              <a:rPr lang="en-US" b="1" dirty="0" err="1"/>
              <a:t>النص</a:t>
            </a:r>
            <a:r>
              <a:rPr lang="en-US" b="1" dirty="0"/>
              <a:t> </a:t>
            </a:r>
            <a:r>
              <a:rPr lang="en-US" b="1" dirty="0" err="1"/>
              <a:t>المعدل</a:t>
            </a:r>
            <a:r>
              <a:rPr lang="en-US" b="1" dirty="0"/>
              <a:t> </a:t>
            </a:r>
            <a:r>
              <a:rPr lang="en-US" b="1" dirty="0" err="1"/>
              <a:t>ليُكتب</a:t>
            </a:r>
            <a:r>
              <a:rPr lang="en-US" b="1" dirty="0"/>
              <a:t> </a:t>
            </a:r>
            <a:r>
              <a:rPr lang="en-US" b="1" dirty="0" err="1"/>
              <a:t>في</a:t>
            </a:r>
            <a:r>
              <a:rPr lang="en-US" b="1" dirty="0"/>
              <a:t> </a:t>
            </a:r>
            <a:r>
              <a:rPr lang="en-US" b="1" dirty="0" err="1"/>
              <a:t>الملف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81912" y="5505272"/>
            <a:ext cx="8100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# </a:t>
            </a:r>
            <a:r>
              <a:rPr lang="en-US" b="1" dirty="0" err="1"/>
              <a:t>فتح</a:t>
            </a:r>
            <a:r>
              <a:rPr lang="en-US" b="1" dirty="0"/>
              <a:t> </a:t>
            </a:r>
            <a:r>
              <a:rPr lang="en-US" b="1" dirty="0" err="1"/>
              <a:t>الملف</a:t>
            </a:r>
            <a:r>
              <a:rPr lang="en-US" b="1" dirty="0"/>
              <a:t> </a:t>
            </a:r>
            <a:r>
              <a:rPr lang="en-US" b="1" dirty="0" err="1"/>
              <a:t>وتعديل</a:t>
            </a:r>
            <a:r>
              <a:rPr lang="en-US" b="1" dirty="0"/>
              <a:t> </a:t>
            </a:r>
            <a:r>
              <a:rPr lang="en-US" b="1" dirty="0" err="1"/>
              <a:t>المحتوى</a:t>
            </a:r>
            <a:r>
              <a:rPr lang="en-US" b="1" dirty="0"/>
              <a:t> </a:t>
            </a:r>
            <a:r>
              <a:rPr lang="en-US" b="1" dirty="0" err="1"/>
              <a:t>مباشرة</a:t>
            </a:r>
            <a:endParaRPr lang="en-US" b="1" dirty="0"/>
          </a:p>
          <a:p>
            <a:r>
              <a:rPr lang="en-US" b="1" dirty="0"/>
              <a:t>for line in </a:t>
            </a:r>
            <a:r>
              <a:rPr lang="en-US" b="1" dirty="0" err="1"/>
              <a:t>fileinput.input</a:t>
            </a:r>
            <a:r>
              <a:rPr lang="en-US" b="1" dirty="0"/>
              <a:t>('rectangle_area.txt', </a:t>
            </a:r>
            <a:r>
              <a:rPr lang="en-US" b="1" dirty="0" err="1"/>
              <a:t>inplace</a:t>
            </a:r>
            <a:r>
              <a:rPr lang="en-US" b="1" dirty="0"/>
              <a:t>=True):</a:t>
            </a:r>
          </a:p>
          <a:p>
            <a:r>
              <a:rPr lang="en-US" b="1" dirty="0"/>
              <a:t>    if "Area" not in line:  # </a:t>
            </a:r>
            <a:r>
              <a:rPr lang="en-US" b="1" dirty="0" err="1"/>
              <a:t>تخطي</a:t>
            </a:r>
            <a:r>
              <a:rPr lang="en-US" b="1" dirty="0"/>
              <a:t> </a:t>
            </a:r>
            <a:r>
              <a:rPr lang="en-US" b="1" dirty="0" err="1"/>
              <a:t>السطر</a:t>
            </a:r>
            <a:r>
              <a:rPr lang="en-US" b="1" dirty="0"/>
              <a:t> </a:t>
            </a:r>
            <a:r>
              <a:rPr lang="en-US" b="1" dirty="0" err="1"/>
              <a:t>المطلوب</a:t>
            </a:r>
            <a:r>
              <a:rPr lang="en-US" b="1" dirty="0"/>
              <a:t> </a:t>
            </a:r>
            <a:r>
              <a:rPr lang="en-US" b="1" dirty="0" err="1"/>
              <a:t>حذفه</a:t>
            </a:r>
            <a:endParaRPr lang="en-US" b="1" dirty="0"/>
          </a:p>
          <a:p>
            <a:r>
              <a:rPr lang="en-US" b="1" dirty="0"/>
              <a:t>        print(line, end='')  # </a:t>
            </a:r>
            <a:r>
              <a:rPr lang="en-US" b="1" dirty="0" err="1"/>
              <a:t>طباعة</a:t>
            </a:r>
            <a:r>
              <a:rPr lang="en-US" b="1" dirty="0"/>
              <a:t> </a:t>
            </a:r>
            <a:r>
              <a:rPr lang="en-US" b="1" dirty="0" err="1"/>
              <a:t>السطور</a:t>
            </a:r>
            <a:r>
              <a:rPr lang="en-US" b="1" dirty="0"/>
              <a:t> </a:t>
            </a:r>
            <a:r>
              <a:rPr lang="en-US" b="1" dirty="0" err="1"/>
              <a:t>الأخرى</a:t>
            </a:r>
            <a:r>
              <a:rPr lang="en-US" b="1" dirty="0"/>
              <a:t> </a:t>
            </a:r>
            <a:r>
              <a:rPr lang="en-US" b="1" dirty="0" err="1"/>
              <a:t>فقط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33388" y="2362200"/>
            <a:ext cx="79486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 </a:t>
            </a:r>
            <a:r>
              <a:rPr lang="en-US" b="1" dirty="0" err="1"/>
              <a:t>تعديل</a:t>
            </a:r>
            <a:r>
              <a:rPr lang="en-US" b="1" dirty="0"/>
              <a:t> </a:t>
            </a:r>
            <a:r>
              <a:rPr lang="en-US" b="1" dirty="0" err="1"/>
              <a:t>كل</a:t>
            </a:r>
            <a:r>
              <a:rPr lang="en-US" b="1" dirty="0"/>
              <a:t> </a:t>
            </a:r>
            <a:r>
              <a:rPr lang="en-US" b="1" dirty="0" err="1"/>
              <a:t>سطر</a:t>
            </a:r>
            <a:r>
              <a:rPr lang="en-US" b="1" dirty="0"/>
              <a:t> </a:t>
            </a:r>
            <a:r>
              <a:rPr lang="en-US" b="1" dirty="0" err="1"/>
              <a:t>من</a:t>
            </a:r>
            <a:r>
              <a:rPr lang="en-US" b="1" dirty="0"/>
              <a:t> </a:t>
            </a:r>
            <a:r>
              <a:rPr lang="en-US" b="1" dirty="0" err="1"/>
              <a:t>الملف</a:t>
            </a:r>
            <a:r>
              <a:rPr lang="en-US" b="1" dirty="0"/>
              <a:t> </a:t>
            </a:r>
            <a:r>
              <a:rPr lang="en-US" b="1" dirty="0" err="1"/>
              <a:t>مباشرة</a:t>
            </a:r>
            <a:endParaRPr lang="en-US" b="1" dirty="0"/>
          </a:p>
          <a:p>
            <a:r>
              <a:rPr lang="en-US" b="1" dirty="0"/>
              <a:t>for line in </a:t>
            </a:r>
            <a:r>
              <a:rPr lang="en-US" b="1" dirty="0" err="1"/>
              <a:t>fileinput.input</a:t>
            </a:r>
            <a:r>
              <a:rPr lang="en-US" b="1" dirty="0"/>
              <a:t>('rectangle_area.txt', </a:t>
            </a:r>
            <a:r>
              <a:rPr lang="en-US" b="1" dirty="0" err="1"/>
              <a:t>inplace</a:t>
            </a:r>
            <a:r>
              <a:rPr lang="en-US" b="1" dirty="0"/>
              <a:t>=True):</a:t>
            </a:r>
          </a:p>
          <a:p>
            <a:r>
              <a:rPr lang="en-US" b="1" dirty="0"/>
              <a:t>    # </a:t>
            </a:r>
            <a:r>
              <a:rPr lang="en-US" b="1" dirty="0" err="1"/>
              <a:t>استبدال</a:t>
            </a:r>
            <a:r>
              <a:rPr lang="en-US" b="1" dirty="0"/>
              <a:t> </a:t>
            </a:r>
            <a:r>
              <a:rPr lang="en-US" b="1" dirty="0" err="1"/>
              <a:t>النصوص</a:t>
            </a:r>
            <a:r>
              <a:rPr lang="en-US" b="1" dirty="0"/>
              <a:t> </a:t>
            </a:r>
            <a:r>
              <a:rPr lang="en-US" b="1" dirty="0" err="1"/>
              <a:t>داخل</a:t>
            </a:r>
            <a:r>
              <a:rPr lang="en-US" b="1" dirty="0"/>
              <a:t> </a:t>
            </a:r>
            <a:r>
              <a:rPr lang="en-US" b="1" dirty="0" err="1"/>
              <a:t>كل</a:t>
            </a:r>
            <a:r>
              <a:rPr lang="en-US" b="1" dirty="0"/>
              <a:t> </a:t>
            </a:r>
            <a:r>
              <a:rPr lang="en-US" b="1" dirty="0" err="1"/>
              <a:t>سطر</a:t>
            </a:r>
            <a:endParaRPr lang="en-US" b="1" dirty="0"/>
          </a:p>
          <a:p>
            <a:r>
              <a:rPr lang="en-US" b="1" dirty="0"/>
              <a:t>    line = </a:t>
            </a:r>
            <a:r>
              <a:rPr lang="en-US" b="1" dirty="0" err="1"/>
              <a:t>line.replace</a:t>
            </a:r>
            <a:r>
              <a:rPr lang="en-US" b="1" dirty="0"/>
              <a:t>("Rectangle", "Universe")</a:t>
            </a:r>
          </a:p>
          <a:p>
            <a:r>
              <a:rPr lang="en-US" b="1" dirty="0"/>
              <a:t>    # # </a:t>
            </a:r>
            <a:r>
              <a:rPr lang="en-US" b="1" dirty="0" err="1"/>
              <a:t>طباعة</a:t>
            </a:r>
            <a:r>
              <a:rPr lang="en-US" b="1" dirty="0"/>
              <a:t> </a:t>
            </a:r>
            <a:r>
              <a:rPr lang="en-US" b="1" dirty="0" err="1"/>
              <a:t>السطر</a:t>
            </a:r>
            <a:r>
              <a:rPr lang="en-US" b="1" dirty="0"/>
              <a:t> </a:t>
            </a:r>
            <a:r>
              <a:rPr lang="en-US" b="1" dirty="0" err="1"/>
              <a:t>المعدل</a:t>
            </a:r>
            <a:r>
              <a:rPr lang="en-US" b="1" dirty="0"/>
              <a:t> </a:t>
            </a:r>
            <a:r>
              <a:rPr lang="en-US" b="1" dirty="0" err="1"/>
              <a:t>ليتم</a:t>
            </a:r>
            <a:r>
              <a:rPr lang="en-US" b="1" dirty="0"/>
              <a:t> </a:t>
            </a:r>
            <a:r>
              <a:rPr lang="en-US" b="1" dirty="0" err="1"/>
              <a:t>كتابته</a:t>
            </a:r>
            <a:r>
              <a:rPr lang="en-US" b="1" dirty="0"/>
              <a:t> </a:t>
            </a:r>
            <a:r>
              <a:rPr lang="en-US" b="1" dirty="0" err="1"/>
              <a:t>مباشرة</a:t>
            </a:r>
            <a:r>
              <a:rPr lang="en-US" b="1" dirty="0"/>
              <a:t> </a:t>
            </a:r>
            <a:r>
              <a:rPr lang="en-US" b="1" dirty="0" err="1"/>
              <a:t>إلى</a:t>
            </a:r>
            <a:r>
              <a:rPr lang="en-US" b="1" dirty="0"/>
              <a:t> </a:t>
            </a:r>
            <a:r>
              <a:rPr lang="en-US" b="1" dirty="0" err="1"/>
              <a:t>الملف</a:t>
            </a:r>
            <a:endParaRPr lang="en-US" b="1" dirty="0"/>
          </a:p>
          <a:p>
            <a:r>
              <a:rPr lang="en-US" b="1" dirty="0"/>
              <a:t>    print(line, end='')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01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87" y="1524000"/>
            <a:ext cx="5634038" cy="697230"/>
          </a:xfrm>
        </p:spPr>
        <p:txBody>
          <a:bodyPr>
            <a:normAutofit fontScale="90000"/>
          </a:bodyPr>
          <a:lstStyle/>
          <a:p>
            <a:r>
              <a:rPr sz="3200" b="1" dirty="0">
                <a:solidFill>
                  <a:schemeClr val="tx1"/>
                </a:solidFill>
              </a:rPr>
              <a:t>Variable Assignment and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133600"/>
            <a:ext cx="4786575" cy="1828800"/>
          </a:xfrm>
        </p:spPr>
        <p:txBody>
          <a:bodyPr>
            <a:noAutofit/>
          </a:bodyPr>
          <a:lstStyle/>
          <a:p>
            <a:r>
              <a:rPr sz="1600" dirty="0"/>
              <a:t>- Variables are assigned using the '=' operator.</a:t>
            </a:r>
          </a:p>
          <a:p>
            <a:r>
              <a:rPr sz="1600" dirty="0"/>
              <a:t>- Data types are determined by the value assigned.</a:t>
            </a:r>
          </a:p>
          <a:p>
            <a:r>
              <a:rPr sz="1600" dirty="0"/>
              <a:t>- Python is dynamically typed</a:t>
            </a:r>
            <a:r>
              <a:rPr sz="1600" dirty="0" smtClean="0"/>
              <a:t>.</a:t>
            </a:r>
            <a:endParaRPr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dirty="0" smtClean="0"/>
              <a:t>Example:</a:t>
            </a:r>
            <a:r>
              <a:rPr lang="en-US" sz="1600" dirty="0" smtClean="0"/>
              <a:t> </a:t>
            </a:r>
            <a:r>
              <a:rPr sz="1600" dirty="0" smtClean="0"/>
              <a:t>age </a:t>
            </a:r>
            <a:r>
              <a:rPr sz="1600" dirty="0"/>
              <a:t>= </a:t>
            </a:r>
            <a:r>
              <a:rPr sz="1600" dirty="0" smtClean="0"/>
              <a:t>25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dirty="0" smtClean="0"/>
              <a:t>name </a:t>
            </a:r>
            <a:r>
              <a:rPr sz="1600" dirty="0"/>
              <a:t>= </a:t>
            </a:r>
            <a:r>
              <a:rPr sz="1600" dirty="0" smtClean="0"/>
              <a:t>'John'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dirty="0" smtClean="0"/>
              <a:t>pi </a:t>
            </a:r>
            <a:r>
              <a:rPr sz="1600" dirty="0"/>
              <a:t>= </a:t>
            </a:r>
            <a:r>
              <a:rPr sz="1600" dirty="0" smtClean="0"/>
              <a:t>3.14159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dirty="0" err="1" smtClean="0"/>
              <a:t>is_active</a:t>
            </a:r>
            <a:r>
              <a:rPr sz="1600" dirty="0" smtClean="0"/>
              <a:t> </a:t>
            </a:r>
            <a:r>
              <a:rPr sz="1600" dirty="0"/>
              <a:t>= True</a:t>
            </a:r>
          </a:p>
        </p:txBody>
      </p:sp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7312" y="5884164"/>
            <a:ext cx="667417" cy="82143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281875" y="2388513"/>
            <a:ext cx="476726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2800" kern="0" dirty="0" smtClean="0"/>
              <a:t>Multiple Assignment in Python</a:t>
            </a:r>
            <a:endParaRPr lang="en-US" sz="2800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81874" y="3108684"/>
            <a:ext cx="454792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kern="0" dirty="0" smtClean="0"/>
              <a:t>- Assign values to multiple variables in a single line:</a:t>
            </a:r>
          </a:p>
          <a:p>
            <a:r>
              <a:rPr lang="en-US" sz="1600" kern="0" dirty="0" smtClean="0"/>
              <a:t>a, b, c = 5, 'Hello', True</a:t>
            </a:r>
          </a:p>
          <a:p>
            <a:r>
              <a:rPr lang="en-US" sz="1600" kern="0" dirty="0" smtClean="0"/>
              <a:t>- Assign the same value to multiple variables:</a:t>
            </a:r>
          </a:p>
          <a:p>
            <a:r>
              <a:rPr lang="en-US" sz="1600" kern="0" dirty="0" smtClean="0"/>
              <a:t>x = y = z = 100</a:t>
            </a:r>
            <a:endParaRPr lang="en-US" sz="1600" kern="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4800" y="3962400"/>
            <a:ext cx="490833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2800" kern="0" dirty="0" smtClean="0"/>
              <a:t>Types of Data in Python Variables</a:t>
            </a:r>
            <a:endParaRPr lang="en-US" sz="2800" kern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8260" y="4476568"/>
            <a:ext cx="3179340" cy="1676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kern="0" dirty="0" smtClean="0"/>
              <a:t>- Python supports various data types:</a:t>
            </a:r>
          </a:p>
          <a:p>
            <a:r>
              <a:rPr lang="en-US" sz="1600" kern="0" dirty="0" smtClean="0"/>
              <a:t>  - Integers (</a:t>
            </a:r>
            <a:r>
              <a:rPr lang="en-US" sz="1600" kern="0" dirty="0" err="1" smtClean="0"/>
              <a:t>int</a:t>
            </a:r>
            <a:r>
              <a:rPr lang="en-US" sz="1600" kern="0" dirty="0" smtClean="0"/>
              <a:t>)</a:t>
            </a:r>
          </a:p>
          <a:p>
            <a:r>
              <a:rPr lang="en-US" sz="1600" kern="0" dirty="0" smtClean="0"/>
              <a:t>  - Floats (float)</a:t>
            </a:r>
          </a:p>
          <a:p>
            <a:r>
              <a:rPr lang="en-US" sz="1600" kern="0" dirty="0" smtClean="0"/>
              <a:t>  - Strings (</a:t>
            </a:r>
            <a:r>
              <a:rPr lang="en-US" sz="1600" kern="0" dirty="0" err="1" smtClean="0"/>
              <a:t>str</a:t>
            </a:r>
            <a:r>
              <a:rPr lang="en-US" sz="1600" kern="0" dirty="0" smtClean="0"/>
              <a:t>)</a:t>
            </a:r>
          </a:p>
          <a:p>
            <a:r>
              <a:rPr lang="en-US" sz="1600" kern="0" dirty="0" smtClean="0"/>
              <a:t>  - Booleans (bool)</a:t>
            </a:r>
          </a:p>
          <a:p>
            <a:r>
              <a:rPr lang="en-US" sz="1600" kern="0" dirty="0" smtClean="0"/>
              <a:t>  - None (</a:t>
            </a:r>
            <a:r>
              <a:rPr lang="en-US" sz="1600" kern="0" dirty="0" err="1" smtClean="0"/>
              <a:t>NoneType</a:t>
            </a:r>
            <a:r>
              <a:rPr lang="en-US" sz="1600" kern="0" dirty="0" smtClean="0"/>
              <a:t>)</a:t>
            </a:r>
          </a:p>
          <a:p>
            <a:endParaRPr lang="en-US" sz="1600" kern="0" dirty="0"/>
          </a:p>
        </p:txBody>
      </p:sp>
      <p:sp>
        <p:nvSpPr>
          <p:cNvPr id="11" name="Rectangle 10"/>
          <p:cNvSpPr/>
          <p:nvPr/>
        </p:nvSpPr>
        <p:spPr>
          <a:xfrm>
            <a:off x="4033838" y="4398642"/>
            <a:ext cx="40433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r>
              <a:rPr lang="en-US" dirty="0"/>
              <a:t>x = 10  #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pi = 3.14  # float</a:t>
            </a:r>
          </a:p>
          <a:p>
            <a:r>
              <a:rPr lang="en-US" dirty="0"/>
              <a:t>name = 'John'  # </a:t>
            </a:r>
            <a:r>
              <a:rPr lang="en-US" dirty="0" err="1"/>
              <a:t>str</a:t>
            </a:r>
            <a:endParaRPr lang="en-US" dirty="0"/>
          </a:p>
          <a:p>
            <a:r>
              <a:rPr lang="en-US" dirty="0" err="1"/>
              <a:t>is_valid</a:t>
            </a:r>
            <a:r>
              <a:rPr lang="en-US" dirty="0"/>
              <a:t> = False  # bool</a:t>
            </a:r>
          </a:p>
          <a:p>
            <a:r>
              <a:rPr lang="en-US" dirty="0"/>
              <a:t>empty = None  # </a:t>
            </a:r>
            <a:r>
              <a:rPr lang="en-US" dirty="0" err="1"/>
              <a:t>NoneType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90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7" y="1600200"/>
            <a:ext cx="8415973" cy="492443"/>
          </a:xfrm>
        </p:spPr>
        <p:txBody>
          <a:bodyPr/>
          <a:lstStyle/>
          <a:p>
            <a:r>
              <a:rPr sz="3200" b="1" dirty="0">
                <a:solidFill>
                  <a:schemeClr val="tx1"/>
                </a:solidFill>
              </a:rPr>
              <a:t>Updating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7" y="2547172"/>
            <a:ext cx="4386263" cy="1231106"/>
          </a:xfrm>
        </p:spPr>
        <p:txBody>
          <a:bodyPr/>
          <a:lstStyle/>
          <a:p>
            <a:r>
              <a:rPr sz="1600" dirty="0"/>
              <a:t>- Variables can be reassigned and even change types</a:t>
            </a:r>
            <a:r>
              <a:rPr sz="1600" dirty="0" smtClean="0"/>
              <a:t>.</a:t>
            </a:r>
            <a:endParaRPr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dirty="0"/>
              <a:t>Example:</a:t>
            </a:r>
          </a:p>
          <a:p>
            <a:r>
              <a:rPr sz="1600" dirty="0"/>
              <a:t>count = 5</a:t>
            </a:r>
          </a:p>
          <a:p>
            <a:r>
              <a:rPr sz="1600" dirty="0"/>
              <a:t>count = count + 2  # Reassign</a:t>
            </a:r>
          </a:p>
          <a:p>
            <a:r>
              <a:rPr sz="1600" dirty="0"/>
              <a:t>count = 'seven'  # Now a string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1883" y="4384357"/>
            <a:ext cx="448631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99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latin typeface="Calibri Light"/>
                <a:cs typeface="Calibri Light"/>
              </a:rPr>
              <a:t>Dynamic Typing in Python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4257" y="5017294"/>
            <a:ext cx="5292143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7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 Python is dynamically typed; no need to declare types.</a:t>
            </a:r>
          </a:p>
          <a:p>
            <a:r>
              <a:rPr lang="en-US" sz="1600" dirty="0"/>
              <a:t>- The type is determined at runtime.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</a:t>
            </a:r>
          </a:p>
          <a:p>
            <a:r>
              <a:rPr lang="en-US" sz="1600" dirty="0"/>
              <a:t>x = 42  # </a:t>
            </a:r>
            <a:r>
              <a:rPr lang="en-US" sz="1600" dirty="0" err="1"/>
              <a:t>int</a:t>
            </a:r>
            <a:endParaRPr lang="en-US" sz="1600" dirty="0"/>
          </a:p>
          <a:p>
            <a:r>
              <a:rPr lang="en-US" sz="1600" dirty="0"/>
              <a:t>x = 'forty-two'  # Now x is a string</a:t>
            </a:r>
          </a:p>
        </p:txBody>
      </p:sp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7312" y="5807964"/>
            <a:ext cx="667417" cy="82143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743122" y="2617113"/>
            <a:ext cx="50104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2800" b="1" kern="0" dirty="0" smtClean="0"/>
              <a:t>Checking Variable Type with type()</a:t>
            </a:r>
            <a:endParaRPr lang="en-US" sz="2800" b="1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1148" y="3275071"/>
            <a:ext cx="4952451" cy="17526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kern="0" dirty="0" smtClean="0"/>
              <a:t>- Use the 'type()' function to check the variable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0" dirty="0" smtClean="0"/>
              <a:t>Example:</a:t>
            </a:r>
          </a:p>
          <a:p>
            <a:r>
              <a:rPr lang="en-US" sz="1600" kern="0" dirty="0" smtClean="0"/>
              <a:t>x = 100</a:t>
            </a:r>
          </a:p>
          <a:p>
            <a:r>
              <a:rPr lang="en-US" sz="1600" kern="0" dirty="0" smtClean="0"/>
              <a:t>print(type(x))  # Output: &lt;class '</a:t>
            </a:r>
            <a:r>
              <a:rPr lang="en-US" sz="1600" kern="0" dirty="0" err="1" smtClean="0"/>
              <a:t>int</a:t>
            </a:r>
            <a:r>
              <a:rPr lang="en-US" sz="1600" kern="0" dirty="0" smtClean="0"/>
              <a:t>'&gt;</a:t>
            </a:r>
          </a:p>
          <a:p>
            <a:r>
              <a:rPr lang="en-US" sz="1600" kern="0" dirty="0" smtClean="0"/>
              <a:t>name = 'Alice'</a:t>
            </a:r>
          </a:p>
          <a:p>
            <a:r>
              <a:rPr lang="en-US" sz="1600" kern="0" dirty="0" smtClean="0"/>
              <a:t>print(type(name))  # Output: &lt;class '</a:t>
            </a:r>
            <a:r>
              <a:rPr lang="en-US" sz="1600" kern="0" dirty="0" err="1" smtClean="0"/>
              <a:t>str</a:t>
            </a:r>
            <a:r>
              <a:rPr lang="en-US" sz="1600" kern="0" dirty="0" smtClean="0"/>
              <a:t>'&gt;</a:t>
            </a:r>
            <a:endParaRPr lang="en-US" sz="1600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51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75" y="1600200"/>
            <a:ext cx="6372225" cy="984885"/>
          </a:xfrm>
        </p:spPr>
        <p:txBody>
          <a:bodyPr/>
          <a:lstStyle/>
          <a:p>
            <a:r>
              <a:rPr sz="3200" b="1" dirty="0">
                <a:solidFill>
                  <a:schemeClr val="tx1"/>
                </a:solidFill>
              </a:rPr>
              <a:t>Arithmetic Operations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838" y="2667000"/>
            <a:ext cx="4576762" cy="1371600"/>
          </a:xfrm>
        </p:spPr>
        <p:txBody>
          <a:bodyPr>
            <a:normAutofit/>
          </a:bodyPr>
          <a:lstStyle/>
          <a:p>
            <a:r>
              <a:rPr sz="1600" dirty="0"/>
              <a:t>- Python supports basic arithmetic operations:</a:t>
            </a:r>
          </a:p>
          <a:p>
            <a:r>
              <a:rPr sz="1600" dirty="0"/>
              <a:t>  - Addition (+)</a:t>
            </a:r>
          </a:p>
          <a:p>
            <a:r>
              <a:rPr sz="1600" dirty="0"/>
              <a:t>  - Subtraction (-)</a:t>
            </a:r>
          </a:p>
          <a:p>
            <a:r>
              <a:rPr sz="1600" dirty="0"/>
              <a:t>  - Multiplication (*)</a:t>
            </a:r>
          </a:p>
          <a:p>
            <a:r>
              <a:rPr sz="1600" dirty="0"/>
              <a:t>  - Division </a:t>
            </a:r>
            <a:r>
              <a:rPr sz="1600" dirty="0" smtClean="0"/>
              <a:t>(/)</a:t>
            </a:r>
            <a:endParaRPr sz="1600" dirty="0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7312" y="5807964"/>
            <a:ext cx="667417" cy="821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84895" y="2133600"/>
            <a:ext cx="34829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Example: a </a:t>
            </a:r>
            <a:r>
              <a:rPr lang="en-US" sz="1600" dirty="0"/>
              <a:t>= </a:t>
            </a:r>
            <a:r>
              <a:rPr lang="en-US" sz="1600" dirty="0" smtClean="0"/>
              <a:t>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 </a:t>
            </a:r>
            <a:r>
              <a:rPr lang="en-US" sz="1600" dirty="0"/>
              <a:t>= </a:t>
            </a:r>
            <a:r>
              <a:rPr lang="en-US" sz="1600" dirty="0" smtClean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result_add</a:t>
            </a:r>
            <a:r>
              <a:rPr lang="en-US" sz="1600" dirty="0" smtClean="0"/>
              <a:t> </a:t>
            </a:r>
            <a:r>
              <a:rPr lang="en-US" sz="1600" dirty="0"/>
              <a:t>= a + b  # </a:t>
            </a:r>
            <a:r>
              <a:rPr lang="en-US" sz="1600" dirty="0" smtClean="0"/>
              <a:t>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result_sub</a:t>
            </a:r>
            <a:r>
              <a:rPr lang="en-US" sz="1600" dirty="0" smtClean="0"/>
              <a:t> </a:t>
            </a:r>
            <a:r>
              <a:rPr lang="en-US" sz="1600" dirty="0"/>
              <a:t>= a - b  # </a:t>
            </a:r>
            <a:r>
              <a:rPr lang="en-US" sz="1600" dirty="0" smtClean="0"/>
              <a:t>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result_mul</a:t>
            </a:r>
            <a:r>
              <a:rPr lang="en-US" sz="1600" dirty="0" smtClean="0"/>
              <a:t> </a:t>
            </a:r>
            <a:r>
              <a:rPr lang="en-US" sz="1600" dirty="0"/>
              <a:t>= a * b  # </a:t>
            </a:r>
            <a:r>
              <a:rPr lang="en-US" sz="1600" dirty="0" smtClean="0"/>
              <a:t>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result_div</a:t>
            </a:r>
            <a:r>
              <a:rPr lang="en-US" sz="1600" dirty="0" smtClean="0"/>
              <a:t> </a:t>
            </a:r>
            <a:r>
              <a:rPr lang="en-US" sz="1600" dirty="0"/>
              <a:t>= a / b  # 3.3333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4038600"/>
            <a:ext cx="841597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sz="3200" b="1" kern="0" dirty="0" smtClean="0"/>
              <a:t>More Arithmetic Operations</a:t>
            </a:r>
            <a:endParaRPr lang="en-US" sz="3200" b="1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7260" y="4724400"/>
            <a:ext cx="3981340" cy="18288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kern="0" dirty="0" smtClean="0"/>
              <a:t>- Additional operators:</a:t>
            </a:r>
          </a:p>
          <a:p>
            <a:pPr>
              <a:lnSpc>
                <a:spcPct val="110000"/>
              </a:lnSpc>
            </a:pPr>
            <a:r>
              <a:rPr lang="en-US" kern="0" dirty="0" smtClean="0"/>
              <a:t>- Modulus (%)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kern="0" dirty="0" smtClean="0"/>
              <a:t>Example:</a:t>
            </a:r>
          </a:p>
          <a:p>
            <a:pPr>
              <a:lnSpc>
                <a:spcPct val="110000"/>
              </a:lnSpc>
            </a:pPr>
            <a:r>
              <a:rPr lang="en-US" kern="0" dirty="0" smtClean="0"/>
              <a:t>a = 10</a:t>
            </a:r>
          </a:p>
          <a:p>
            <a:pPr>
              <a:lnSpc>
                <a:spcPct val="110000"/>
              </a:lnSpc>
            </a:pPr>
            <a:r>
              <a:rPr lang="en-US" kern="0" dirty="0" smtClean="0"/>
              <a:t>b = 3</a:t>
            </a:r>
          </a:p>
          <a:p>
            <a:pPr>
              <a:lnSpc>
                <a:spcPct val="110000"/>
              </a:lnSpc>
            </a:pPr>
            <a:r>
              <a:rPr lang="en-US" kern="0" dirty="0" err="1" smtClean="0"/>
              <a:t>result_mod</a:t>
            </a:r>
            <a:r>
              <a:rPr lang="en-US" kern="0" dirty="0" smtClean="0"/>
              <a:t> = a % b  # 1</a:t>
            </a:r>
            <a:endParaRPr lang="en-US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60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1321" y="1066801"/>
            <a:ext cx="1114425" cy="923791"/>
          </a:xfrm>
          <a:prstGeom prst="rect">
            <a:avLst/>
          </a:prstGeom>
        </p:spPr>
        <p:txBody>
          <a:bodyPr vert="horz" wrap="square" lIns="0" tIns="427177" rIns="0" bIns="0" rtlCol="0">
            <a:spAutoFit/>
          </a:bodyPr>
          <a:lstStyle/>
          <a:p>
            <a:pPr marL="106680" algn="l">
              <a:spcBef>
                <a:spcPts val="105"/>
              </a:spcBef>
            </a:pPr>
            <a:r>
              <a:rPr sz="3200" b="1" spc="-10" dirty="0">
                <a:solidFill>
                  <a:schemeClr val="tx1"/>
                </a:solidFill>
                <a:latin typeface="Arial MT"/>
                <a:cs typeface="Arial MT"/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475" y="2133600"/>
            <a:ext cx="4643437" cy="1612621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algn="r"/>
            <a:r>
              <a:rPr lang="ar-EG" sz="1600" b="1" dirty="0"/>
              <a:t>القائمة في بايثون هي مجموعة مرتبة من العناصر يمكنك إضافة عناصر إليها أو حذفها في أي وقت.</a:t>
            </a:r>
          </a:p>
          <a:p>
            <a:pPr algn="r"/>
            <a:r>
              <a:rPr lang="ar-EG" sz="1600" b="1" dirty="0"/>
              <a:t>يمكن أن تكون أنواع العناصر داخل القائمة مختلفة.</a:t>
            </a:r>
          </a:p>
          <a:p>
            <a:pPr algn="r"/>
            <a:r>
              <a:rPr lang="ar-EG" sz="1600" b="1" dirty="0"/>
              <a:t>يمكنك الوصول إلى كل عنصر في القائمة باستخدام الفهرس. يبدأ أول فهرس من الرقم 0، وآخر عنصر يمكن الوصول إليه باستخدام الفهرس العكسي -</a:t>
            </a:r>
            <a:r>
              <a:rPr lang="ar-EG" sz="1600" b="1" dirty="0" smtClean="0"/>
              <a:t>1</a:t>
            </a:r>
            <a:endParaRPr lang="ar-EG" sz="1600" b="1" dirty="0"/>
          </a:p>
        </p:txBody>
      </p:sp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7312" y="5638800"/>
            <a:ext cx="667417" cy="821436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433387" y="3328764"/>
            <a:ext cx="8415973" cy="862236"/>
          </a:xfrm>
          <a:prstGeom prst="rect">
            <a:avLst/>
          </a:prstGeom>
        </p:spPr>
        <p:txBody>
          <a:bodyPr vert="horz" wrap="square" lIns="0" tIns="427177" rIns="0" bIns="0" rtlCol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06680">
              <a:spcBef>
                <a:spcPts val="105"/>
              </a:spcBef>
            </a:pPr>
            <a:r>
              <a:rPr lang="en-US" sz="2800" kern="0" dirty="0" smtClean="0">
                <a:latin typeface="Arial MT"/>
                <a:cs typeface="Arial MT"/>
              </a:rPr>
              <a:t>Common</a:t>
            </a:r>
            <a:r>
              <a:rPr lang="en-US" sz="2800" kern="0" spc="-50" dirty="0" smtClean="0">
                <a:latin typeface="Arial MT"/>
                <a:cs typeface="Arial MT"/>
              </a:rPr>
              <a:t> </a:t>
            </a:r>
            <a:r>
              <a:rPr lang="en-US" sz="2800" kern="0" dirty="0" smtClean="0">
                <a:latin typeface="Arial MT"/>
                <a:cs typeface="Arial MT"/>
              </a:rPr>
              <a:t>Operations</a:t>
            </a:r>
            <a:r>
              <a:rPr lang="en-US" sz="2800" kern="0" spc="-20" dirty="0" smtClean="0">
                <a:latin typeface="Arial MT"/>
                <a:cs typeface="Arial MT"/>
              </a:rPr>
              <a:t> </a:t>
            </a:r>
            <a:r>
              <a:rPr lang="en-US" sz="2800" kern="0" dirty="0" smtClean="0">
                <a:latin typeface="Arial MT"/>
                <a:cs typeface="Arial MT"/>
              </a:rPr>
              <a:t>on</a:t>
            </a:r>
            <a:r>
              <a:rPr lang="en-US" sz="2800" kern="0" spc="-35" dirty="0" smtClean="0">
                <a:latin typeface="Arial MT"/>
                <a:cs typeface="Arial MT"/>
              </a:rPr>
              <a:t> </a:t>
            </a:r>
            <a:r>
              <a:rPr lang="en-US" sz="2800" kern="0" spc="-10" dirty="0" smtClean="0">
                <a:latin typeface="Arial MT"/>
                <a:cs typeface="Arial MT"/>
              </a:rPr>
              <a:t>Lists</a:t>
            </a:r>
            <a:endParaRPr lang="en-US" sz="2800" kern="0" spc="-10" dirty="0">
              <a:latin typeface="Arial MT"/>
              <a:cs typeface="Arial MT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557213" y="4267201"/>
            <a:ext cx="2779355" cy="211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1625">
              <a:spcBef>
                <a:spcPts val="1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spc="-10" dirty="0">
                <a:latin typeface="Arial MT"/>
                <a:cs typeface="Arial MT"/>
              </a:rPr>
              <a:t>Access</a:t>
            </a:r>
            <a:endParaRPr sz="1600" dirty="0">
              <a:latin typeface="Arial MT"/>
              <a:cs typeface="Arial MT"/>
            </a:endParaRPr>
          </a:p>
          <a:p>
            <a:pPr marL="314325" indent="-301625">
              <a:spcBef>
                <a:spcPts val="165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dirty="0">
                <a:latin typeface="Arial MT"/>
                <a:cs typeface="Arial MT"/>
              </a:rPr>
              <a:t>Update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(append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insert)</a:t>
            </a:r>
            <a:endParaRPr sz="1600" dirty="0">
              <a:latin typeface="Arial MT"/>
              <a:cs typeface="Arial MT"/>
            </a:endParaRPr>
          </a:p>
          <a:p>
            <a:pPr marL="314325" indent="-301625">
              <a:spcBef>
                <a:spcPts val="167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dirty="0">
                <a:latin typeface="Arial MT"/>
                <a:cs typeface="Arial MT"/>
              </a:rPr>
              <a:t>Delete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elements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(del)</a:t>
            </a:r>
            <a:endParaRPr sz="1600" dirty="0">
              <a:latin typeface="Arial MT"/>
              <a:cs typeface="Arial MT"/>
            </a:endParaRPr>
          </a:p>
          <a:p>
            <a:pPr marL="314325" indent="-301625">
              <a:spcBef>
                <a:spcPts val="165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dirty="0">
                <a:latin typeface="Arial MT"/>
                <a:cs typeface="Arial MT"/>
              </a:rPr>
              <a:t>Operator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list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script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(+/*)</a:t>
            </a:r>
            <a:endParaRPr sz="1600" dirty="0">
              <a:latin typeface="Arial MT"/>
              <a:cs typeface="Arial MT"/>
            </a:endParaRPr>
          </a:p>
          <a:p>
            <a:pPr marL="314325" indent="-301625">
              <a:spcBef>
                <a:spcPts val="166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dirty="0">
                <a:latin typeface="Arial MT"/>
                <a:cs typeface="Arial MT"/>
              </a:rPr>
              <a:t>List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interception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5585746" y="2057401"/>
            <a:ext cx="4258342" cy="862236"/>
          </a:xfrm>
          <a:prstGeom prst="rect">
            <a:avLst/>
          </a:prstGeom>
        </p:spPr>
        <p:txBody>
          <a:bodyPr vert="horz" wrap="square" lIns="0" tIns="427177" rIns="0" bIns="0" rtlCol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06680">
              <a:spcBef>
                <a:spcPts val="105"/>
              </a:spcBef>
            </a:pPr>
            <a:r>
              <a:rPr lang="en-US" sz="2800" kern="0" dirty="0" smtClean="0">
                <a:latin typeface="Arial MT"/>
                <a:cs typeface="Arial MT"/>
              </a:rPr>
              <a:t>Functions</a:t>
            </a:r>
            <a:r>
              <a:rPr lang="en-US" sz="2800" kern="0" spc="-30" dirty="0" smtClean="0">
                <a:latin typeface="Arial MT"/>
                <a:cs typeface="Arial MT"/>
              </a:rPr>
              <a:t> </a:t>
            </a:r>
            <a:r>
              <a:rPr lang="en-US" sz="2800" kern="0" dirty="0" smtClean="0">
                <a:latin typeface="Arial MT"/>
                <a:cs typeface="Arial MT"/>
              </a:rPr>
              <a:t>of</a:t>
            </a:r>
            <a:r>
              <a:rPr lang="en-US" sz="2800" kern="0" spc="-40" dirty="0" smtClean="0">
                <a:latin typeface="Arial MT"/>
                <a:cs typeface="Arial MT"/>
              </a:rPr>
              <a:t> </a:t>
            </a:r>
            <a:r>
              <a:rPr lang="en-US" sz="2800" kern="0" dirty="0" smtClean="0">
                <a:latin typeface="Arial MT"/>
                <a:cs typeface="Arial MT"/>
              </a:rPr>
              <a:t>Python</a:t>
            </a:r>
            <a:r>
              <a:rPr lang="en-US" sz="2800" kern="0" spc="-30" dirty="0" smtClean="0">
                <a:latin typeface="Arial MT"/>
                <a:cs typeface="Arial MT"/>
              </a:rPr>
              <a:t> </a:t>
            </a:r>
            <a:r>
              <a:rPr lang="en-US" sz="2800" kern="0" spc="-10" dirty="0" smtClean="0">
                <a:latin typeface="Arial MT"/>
                <a:cs typeface="Arial MT"/>
              </a:rPr>
              <a:t>Lists</a:t>
            </a:r>
            <a:endParaRPr lang="en-US" sz="2800" kern="0" spc="-10" dirty="0">
              <a:latin typeface="Arial MT"/>
              <a:cs typeface="Arial MT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5695951" y="3290619"/>
            <a:ext cx="3067049" cy="211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1625">
              <a:spcBef>
                <a:spcPts val="1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dirty="0">
                <a:latin typeface="Arial MT"/>
                <a:cs typeface="Arial MT"/>
              </a:rPr>
              <a:t>cmp(list1,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list2),</a:t>
            </a:r>
            <a:endParaRPr sz="1600" dirty="0">
              <a:latin typeface="Arial MT"/>
              <a:cs typeface="Arial MT"/>
            </a:endParaRPr>
          </a:p>
          <a:p>
            <a:pPr marL="314325" indent="-301625">
              <a:spcBef>
                <a:spcPts val="165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spc="-10" dirty="0">
                <a:latin typeface="Arial MT"/>
                <a:cs typeface="Arial MT"/>
              </a:rPr>
              <a:t>len(list)</a:t>
            </a:r>
            <a:endParaRPr sz="1600" dirty="0">
              <a:latin typeface="Arial MT"/>
              <a:cs typeface="Arial MT"/>
            </a:endParaRPr>
          </a:p>
          <a:p>
            <a:pPr marL="314325" indent="-301625">
              <a:spcBef>
                <a:spcPts val="167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spc="-10" dirty="0">
                <a:latin typeface="Arial MT"/>
                <a:cs typeface="Arial MT"/>
              </a:rPr>
              <a:t>max(list)</a:t>
            </a:r>
            <a:endParaRPr sz="1600" dirty="0">
              <a:latin typeface="Arial MT"/>
              <a:cs typeface="Arial MT"/>
            </a:endParaRPr>
          </a:p>
          <a:p>
            <a:pPr marL="314325" indent="-301625">
              <a:spcBef>
                <a:spcPts val="165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spc="-10" dirty="0">
                <a:latin typeface="Arial MT"/>
                <a:cs typeface="Arial MT"/>
              </a:rPr>
              <a:t>min(list)</a:t>
            </a:r>
            <a:endParaRPr sz="1600" dirty="0">
              <a:latin typeface="Arial MT"/>
              <a:cs typeface="Arial MT"/>
            </a:endParaRPr>
          </a:p>
          <a:p>
            <a:pPr marL="314325" indent="-301625">
              <a:spcBef>
                <a:spcPts val="166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spc="-10" dirty="0">
                <a:latin typeface="Arial MT"/>
                <a:cs typeface="Arial MT"/>
              </a:rPr>
              <a:t>list(seq)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069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602" y="1219200"/>
            <a:ext cx="8415973" cy="923791"/>
          </a:xfrm>
          <a:prstGeom prst="rect">
            <a:avLst/>
          </a:prstGeom>
        </p:spPr>
        <p:txBody>
          <a:bodyPr vert="horz" wrap="square" lIns="0" tIns="427177" rIns="0" bIns="0" rtlCol="0">
            <a:spAutoFit/>
          </a:bodyPr>
          <a:lstStyle/>
          <a:p>
            <a:pPr marL="106680">
              <a:spcBef>
                <a:spcPts val="105"/>
              </a:spcBef>
            </a:pPr>
            <a:r>
              <a:rPr lang="en-US" sz="3200" b="1" dirty="0" smtClean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200" b="1" dirty="0" smtClean="0">
                <a:solidFill>
                  <a:schemeClr val="tx1"/>
                </a:solidFill>
                <a:latin typeface="Arial MT"/>
                <a:cs typeface="Arial MT"/>
              </a:rPr>
              <a:t>Methods</a:t>
            </a:r>
            <a:r>
              <a:rPr sz="3200" b="1" spc="-25" dirty="0" smtClean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200" b="1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200" b="1" dirty="0">
                <a:solidFill>
                  <a:schemeClr val="tx1"/>
                </a:solidFill>
                <a:latin typeface="Arial MT"/>
                <a:cs typeface="Arial MT"/>
              </a:rPr>
              <a:t>Python</a:t>
            </a:r>
            <a:r>
              <a:rPr sz="3200" b="1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200" b="1" spc="-10" dirty="0">
                <a:solidFill>
                  <a:schemeClr val="tx1"/>
                </a:solidFill>
                <a:latin typeface="Arial MT"/>
                <a:cs typeface="Arial MT"/>
              </a:rPr>
              <a:t>Listing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125" y="2438401"/>
            <a:ext cx="2100898" cy="38709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1625">
              <a:spcBef>
                <a:spcPts val="1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spc="-10" dirty="0">
                <a:latin typeface="Arial MT"/>
                <a:cs typeface="Arial MT"/>
              </a:rPr>
              <a:t>list.append(obj)</a:t>
            </a:r>
            <a:endParaRPr sz="1600" dirty="0">
              <a:latin typeface="Arial MT"/>
              <a:cs typeface="Arial MT"/>
            </a:endParaRPr>
          </a:p>
          <a:p>
            <a:pPr marL="314325" indent="-301625">
              <a:spcBef>
                <a:spcPts val="156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spc="-10" dirty="0">
                <a:latin typeface="Arial MT"/>
                <a:cs typeface="Arial MT"/>
              </a:rPr>
              <a:t>list.count(obj)</a:t>
            </a:r>
            <a:endParaRPr sz="1600" dirty="0">
              <a:latin typeface="Arial MT"/>
              <a:cs typeface="Arial MT"/>
            </a:endParaRPr>
          </a:p>
          <a:p>
            <a:pPr marL="314325" indent="-301625">
              <a:spcBef>
                <a:spcPts val="156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spc="-10" dirty="0">
                <a:latin typeface="Arial MT"/>
                <a:cs typeface="Arial MT"/>
              </a:rPr>
              <a:t>list.extend(seq)</a:t>
            </a:r>
            <a:endParaRPr sz="1600" dirty="0">
              <a:latin typeface="Arial MT"/>
              <a:cs typeface="Arial MT"/>
            </a:endParaRPr>
          </a:p>
          <a:p>
            <a:pPr marL="314325" indent="-301625">
              <a:spcBef>
                <a:spcPts val="156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spc="-10" dirty="0">
                <a:latin typeface="Arial MT"/>
                <a:cs typeface="Arial MT"/>
              </a:rPr>
              <a:t>list.index(obj)</a:t>
            </a:r>
            <a:endParaRPr sz="1600" dirty="0">
              <a:latin typeface="Arial MT"/>
              <a:cs typeface="Arial MT"/>
            </a:endParaRPr>
          </a:p>
          <a:p>
            <a:pPr marL="314325" indent="-301625">
              <a:spcBef>
                <a:spcPts val="156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dirty="0">
                <a:latin typeface="Arial MT"/>
                <a:cs typeface="Arial MT"/>
              </a:rPr>
              <a:t>list.insert(index,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obj)</a:t>
            </a:r>
            <a:endParaRPr sz="1600" dirty="0">
              <a:latin typeface="Arial MT"/>
              <a:cs typeface="Arial MT"/>
            </a:endParaRPr>
          </a:p>
          <a:p>
            <a:pPr marL="314325" indent="-301625">
              <a:spcBef>
                <a:spcPts val="156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spc="-10" dirty="0">
                <a:latin typeface="Arial MT"/>
                <a:cs typeface="Arial MT"/>
              </a:rPr>
              <a:t>list.pop(obj=list[-</a:t>
            </a:r>
            <a:r>
              <a:rPr sz="1600" spc="-25" dirty="0">
                <a:latin typeface="Arial MT"/>
                <a:cs typeface="Arial MT"/>
              </a:rPr>
              <a:t>1])</a:t>
            </a:r>
            <a:endParaRPr sz="1600" dirty="0">
              <a:latin typeface="Arial MT"/>
              <a:cs typeface="Arial MT"/>
            </a:endParaRPr>
          </a:p>
          <a:p>
            <a:pPr marL="314325" indent="-301625">
              <a:spcBef>
                <a:spcPts val="156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spc="-10" dirty="0">
                <a:latin typeface="Arial MT"/>
                <a:cs typeface="Arial MT"/>
              </a:rPr>
              <a:t>list.remove(obj)</a:t>
            </a:r>
            <a:endParaRPr sz="1600" dirty="0">
              <a:latin typeface="Arial MT"/>
              <a:cs typeface="Arial MT"/>
            </a:endParaRPr>
          </a:p>
          <a:p>
            <a:pPr marL="314325" indent="-301625">
              <a:spcBef>
                <a:spcPts val="156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spc="-10" dirty="0">
                <a:latin typeface="Arial MT"/>
                <a:cs typeface="Arial MT"/>
              </a:rPr>
              <a:t>list.sort([func])</a:t>
            </a:r>
            <a:endParaRPr sz="1600" dirty="0">
              <a:latin typeface="Arial MT"/>
              <a:cs typeface="Arial MT"/>
            </a:endParaRPr>
          </a:p>
          <a:p>
            <a:pPr marL="314325" indent="-301625">
              <a:spcBef>
                <a:spcPts val="156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</a:tabLst>
            </a:pPr>
            <a:r>
              <a:rPr sz="1600" spc="-10" dirty="0">
                <a:latin typeface="Arial MT"/>
                <a:cs typeface="Arial MT"/>
              </a:rPr>
              <a:t>list.reverse()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7312" y="5807964"/>
            <a:ext cx="667417" cy="821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2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524000"/>
            <a:ext cx="981344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 indent="-301625" algn="ctr">
              <a:spcBef>
                <a:spcPts val="95"/>
              </a:spcBef>
              <a:buClr>
                <a:srgbClr val="808080"/>
              </a:buClr>
              <a:buSzPct val="59090"/>
              <a:buFont typeface="Arial MT"/>
              <a:buChar char="•"/>
              <a:tabLst>
                <a:tab pos="314325" algn="l"/>
              </a:tabLst>
            </a:pPr>
            <a:r>
              <a:rPr sz="2800" b="1" dirty="0">
                <a:latin typeface="Calibri"/>
                <a:cs typeface="Calibri"/>
              </a:rPr>
              <a:t>Understand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difference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between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"append"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"extend".</a:t>
            </a:r>
            <a:endParaRPr sz="2800" b="1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836" y="2286000"/>
            <a:ext cx="23355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&gt;&gt;&gt;x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=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[1,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2,</a:t>
            </a:r>
            <a:r>
              <a:rPr sz="2400" spc="-25" dirty="0">
                <a:solidFill>
                  <a:srgbClr val="000000"/>
                </a:solidFill>
              </a:rPr>
              <a:t> 3]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512521" y="2743200"/>
            <a:ext cx="2687879" cy="99078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spcBef>
                <a:spcPts val="805"/>
              </a:spcBef>
            </a:pPr>
            <a:r>
              <a:rPr sz="1600" dirty="0">
                <a:latin typeface="Calibri"/>
                <a:cs typeface="Calibri"/>
              </a:rPr>
              <a:t>&gt;&gt;&gt;y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[4,</a:t>
            </a:r>
            <a:r>
              <a:rPr sz="1600" spc="-25" dirty="0">
                <a:latin typeface="Calibri"/>
                <a:cs typeface="Calibri"/>
              </a:rPr>
              <a:t> 5]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705"/>
              </a:spcBef>
            </a:pPr>
            <a:r>
              <a:rPr sz="1600" spc="-10" dirty="0">
                <a:latin typeface="Calibri"/>
                <a:cs typeface="Calibri"/>
              </a:rPr>
              <a:t>&gt;&gt;&gt;x.append(y)</a:t>
            </a:r>
            <a:endParaRPr sz="1600" dirty="0">
              <a:latin typeface="Calibri"/>
              <a:cs typeface="Calibri"/>
            </a:endParaRPr>
          </a:p>
          <a:p>
            <a:pPr marL="12700" marR="487680">
              <a:lnSpc>
                <a:spcPct val="1242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&gt;&gt;&gt;print(x) [1,2,3,[4,5]]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3659" y="2286000"/>
            <a:ext cx="287950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&gt;&gt;&gt;x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[1,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2,</a:t>
            </a:r>
            <a:r>
              <a:rPr sz="1600" spc="-25" dirty="0">
                <a:latin typeface="Calibri"/>
                <a:cs typeface="Calibri"/>
              </a:rPr>
              <a:t> 3]</a:t>
            </a:r>
            <a:endParaRPr sz="1600" dirty="0">
              <a:latin typeface="Calibri"/>
              <a:cs typeface="Calibri"/>
            </a:endParaRPr>
          </a:p>
          <a:p>
            <a:pPr marL="12700"/>
            <a:r>
              <a:rPr sz="1600" dirty="0">
                <a:latin typeface="Calibri"/>
                <a:cs typeface="Calibri"/>
              </a:rPr>
              <a:t>&gt;&gt;&gt;y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[4,</a:t>
            </a:r>
            <a:r>
              <a:rPr sz="1600" spc="-25" dirty="0">
                <a:latin typeface="Calibri"/>
                <a:cs typeface="Calibri"/>
              </a:rPr>
              <a:t> 5]</a:t>
            </a:r>
            <a:endParaRPr sz="1600" dirty="0">
              <a:latin typeface="Calibri"/>
              <a:cs typeface="Calibri"/>
            </a:endParaRPr>
          </a:p>
          <a:p>
            <a:pPr marL="12700" marR="13970"/>
            <a:r>
              <a:rPr sz="1600" spc="-10" dirty="0">
                <a:latin typeface="Calibri"/>
                <a:cs typeface="Calibri"/>
              </a:rPr>
              <a:t>&gt;&gt;&gt;x.extend(y) </a:t>
            </a:r>
            <a:r>
              <a:rPr sz="1600" dirty="0">
                <a:latin typeface="Calibri"/>
                <a:cs typeface="Calibri"/>
              </a:rPr>
              <a:t>#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equal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to</a:t>
            </a:r>
            <a:endParaRPr sz="1600" dirty="0">
              <a:latin typeface="Calibri"/>
              <a:cs typeface="Calibri"/>
            </a:endParaRPr>
          </a:p>
          <a:p>
            <a:pPr marL="12700"/>
            <a:r>
              <a:rPr sz="1600" dirty="0">
                <a:latin typeface="Calibri"/>
                <a:cs typeface="Calibri"/>
              </a:rPr>
              <a:t>&gt;&gt;&gt;for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25" dirty="0">
                <a:latin typeface="Calibri"/>
                <a:cs typeface="Calibri"/>
              </a:rPr>
              <a:t> y: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&gt;&gt;&gt;x.append(i)</a:t>
            </a:r>
            <a:endParaRPr sz="1600" dirty="0">
              <a:latin typeface="Calibri"/>
              <a:cs typeface="Calibri"/>
            </a:endParaRPr>
          </a:p>
          <a:p>
            <a:pPr marL="12700" marR="490855"/>
            <a:r>
              <a:rPr sz="1600" spc="-10" dirty="0">
                <a:latin typeface="Calibri"/>
                <a:cs typeface="Calibri"/>
              </a:rPr>
              <a:t>&gt;&gt;&gt;print(x) [1,2,3,4,5]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368008" y="4397294"/>
            <a:ext cx="4584992" cy="1914627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14325" indent="-301625">
              <a:spcBef>
                <a:spcPts val="790"/>
              </a:spcBef>
              <a:buClr>
                <a:srgbClr val="808080"/>
              </a:buClr>
              <a:buSzPct val="59090"/>
              <a:buFont typeface="Arial MT"/>
              <a:buChar char="•"/>
              <a:tabLst>
                <a:tab pos="314325" algn="l"/>
              </a:tabLst>
            </a:pP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Check</a:t>
            </a:r>
            <a:r>
              <a:rPr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whether</a:t>
            </a:r>
            <a:r>
              <a:rPr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r>
              <a:rPr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empty.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700"/>
              </a:spcBef>
            </a:pPr>
            <a:r>
              <a:rPr dirty="0">
                <a:latin typeface="Calibri"/>
                <a:cs typeface="Calibri"/>
              </a:rPr>
              <a:t>if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len(items)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==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0:</a:t>
            </a:r>
            <a:endParaRPr dirty="0">
              <a:latin typeface="Calibri"/>
              <a:cs typeface="Calibri"/>
            </a:endParaRPr>
          </a:p>
          <a:p>
            <a:pPr marL="12700" marR="1628775" indent="254000">
              <a:lnSpc>
                <a:spcPts val="3350"/>
              </a:lnSpc>
              <a:spcBef>
                <a:spcPts val="215"/>
              </a:spcBef>
            </a:pPr>
            <a:r>
              <a:rPr dirty="0">
                <a:latin typeface="Calibri"/>
                <a:cs typeface="Calibri"/>
              </a:rPr>
              <a:t>print("empty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list") </a:t>
            </a:r>
            <a:r>
              <a:rPr spc="-25" dirty="0">
                <a:latin typeface="Calibri"/>
                <a:cs typeface="Calibri"/>
              </a:rPr>
              <a:t>#or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465"/>
              </a:spcBef>
            </a:pPr>
            <a:r>
              <a:rPr dirty="0">
                <a:latin typeface="Calibri"/>
                <a:cs typeface="Calibri"/>
              </a:rPr>
              <a:t>if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items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==</a:t>
            </a:r>
            <a:r>
              <a:rPr spc="-25" dirty="0">
                <a:latin typeface="Calibri"/>
                <a:cs typeface="Calibri"/>
              </a:rPr>
              <a:t> []:</a:t>
            </a:r>
            <a:endParaRPr dirty="0">
              <a:latin typeface="Calibri"/>
              <a:cs typeface="Calibri"/>
            </a:endParaRPr>
          </a:p>
          <a:p>
            <a:pPr marL="203200">
              <a:spcBef>
                <a:spcPts val="700"/>
              </a:spcBef>
            </a:pPr>
            <a:r>
              <a:rPr dirty="0">
                <a:latin typeface="Calibri"/>
                <a:cs typeface="Calibri"/>
              </a:rPr>
              <a:t>print("empty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list")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9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7312" y="5807964"/>
            <a:ext cx="667417" cy="821436"/>
          </a:xfrm>
          <a:prstGeom prst="rect">
            <a:avLst/>
          </a:prstGeom>
        </p:spPr>
      </p:pic>
      <p:sp>
        <p:nvSpPr>
          <p:cNvPr id="10" name="object 3"/>
          <p:cNvSpPr txBox="1"/>
          <p:nvPr/>
        </p:nvSpPr>
        <p:spPr>
          <a:xfrm>
            <a:off x="6294954" y="2240894"/>
            <a:ext cx="3611046" cy="416396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14325" indent="-301625">
              <a:spcBef>
                <a:spcPts val="790"/>
              </a:spcBef>
              <a:buClr>
                <a:srgbClr val="808080"/>
              </a:buClr>
              <a:buSzPct val="59090"/>
              <a:buFont typeface="Arial MT"/>
              <a:buChar char="•"/>
              <a:tabLst>
                <a:tab pos="314325" algn="l"/>
              </a:tabLst>
            </a:pP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Copy</a:t>
            </a:r>
            <a:r>
              <a:rPr sz="1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list.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700"/>
              </a:spcBef>
            </a:pPr>
            <a:r>
              <a:rPr sz="1600" dirty="0">
                <a:latin typeface="Calibri"/>
                <a:cs typeface="Calibri"/>
              </a:rPr>
              <a:t>#Method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one:</a:t>
            </a:r>
            <a:endParaRPr sz="1600" dirty="0">
              <a:latin typeface="Calibri"/>
              <a:cs typeface="Calibri"/>
            </a:endParaRPr>
          </a:p>
          <a:p>
            <a:pPr marL="12700" marR="1517650">
              <a:lnSpc>
                <a:spcPts val="3350"/>
              </a:lnSpc>
              <a:spcBef>
                <a:spcPts val="215"/>
              </a:spcBef>
            </a:pPr>
            <a:r>
              <a:rPr sz="1600" dirty="0">
                <a:latin typeface="Calibri"/>
                <a:cs typeface="Calibri"/>
              </a:rPr>
              <a:t>new_list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old_list[:] </a:t>
            </a:r>
            <a:r>
              <a:rPr sz="1600" dirty="0">
                <a:latin typeface="Calibri"/>
                <a:cs typeface="Calibri"/>
              </a:rPr>
              <a:t>#Method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two: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465"/>
              </a:spcBef>
            </a:pPr>
            <a:r>
              <a:rPr sz="1600" dirty="0">
                <a:latin typeface="Calibri"/>
                <a:cs typeface="Calibri"/>
              </a:rPr>
              <a:t>new_list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list(old_list)</a:t>
            </a:r>
            <a:endParaRPr sz="1600" dirty="0">
              <a:latin typeface="Calibri"/>
              <a:cs typeface="Calibri"/>
            </a:endParaRPr>
          </a:p>
          <a:p>
            <a:pPr marL="12700">
              <a:buClr>
                <a:srgbClr val="808080"/>
              </a:buClr>
              <a:buSzPct val="59090"/>
              <a:tabLst>
                <a:tab pos="314325" algn="l"/>
              </a:tabLst>
            </a:pPr>
            <a:endParaRPr lang="en-US" sz="1600" dirty="0">
              <a:latin typeface="Calibri"/>
              <a:cs typeface="Calibri"/>
            </a:endParaRPr>
          </a:p>
          <a:p>
            <a:pPr marL="12700">
              <a:buClr>
                <a:srgbClr val="808080"/>
              </a:buClr>
              <a:buSzPct val="59090"/>
              <a:tabLst>
                <a:tab pos="314325" algn="l"/>
              </a:tabLst>
            </a:pPr>
            <a:r>
              <a:rPr sz="1600" dirty="0" smtClean="0">
                <a:solidFill>
                  <a:srgbClr val="FF0000"/>
                </a:solidFill>
                <a:latin typeface="Calibri"/>
                <a:cs typeface="Calibri"/>
              </a:rPr>
              <a:t>Get</a:t>
            </a:r>
            <a:r>
              <a:rPr sz="1600" spc="-2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last</a:t>
            </a:r>
            <a:r>
              <a:rPr sz="1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element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6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700"/>
              </a:spcBef>
            </a:pPr>
            <a:endParaRPr lang="en-US" sz="1600" dirty="0" smtClean="0">
              <a:latin typeface="Calibri"/>
              <a:cs typeface="Calibri"/>
            </a:endParaRPr>
          </a:p>
          <a:p>
            <a:pPr marL="12700">
              <a:spcBef>
                <a:spcPts val="700"/>
              </a:spcBef>
            </a:pPr>
            <a:r>
              <a:rPr sz="1600" dirty="0" smtClean="0">
                <a:latin typeface="Calibri"/>
                <a:cs typeface="Calibri"/>
              </a:rPr>
              <a:t>&gt;&gt;&gt;</a:t>
            </a:r>
            <a:r>
              <a:rPr sz="1600" spc="5" dirty="0" smtClean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[1,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4,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5,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6,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7,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8,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9,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10]</a:t>
            </a:r>
            <a:endParaRPr sz="1600" dirty="0">
              <a:latin typeface="Calibri"/>
              <a:cs typeface="Calibri"/>
            </a:endParaRPr>
          </a:p>
          <a:p>
            <a:pPr marL="12700" marR="2147570">
              <a:lnSpc>
                <a:spcPts val="3350"/>
              </a:lnSpc>
              <a:spcBef>
                <a:spcPts val="215"/>
              </a:spcBef>
            </a:pPr>
            <a:r>
              <a:rPr sz="1600" dirty="0">
                <a:latin typeface="Calibri"/>
                <a:cs typeface="Calibri"/>
              </a:rPr>
              <a:t>&gt;&gt;&gt;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a[len(a)-</a:t>
            </a:r>
            <a:r>
              <a:rPr sz="1600" spc="-25" dirty="0">
                <a:latin typeface="Calibri"/>
                <a:cs typeface="Calibri"/>
              </a:rPr>
              <a:t>1] 10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465"/>
              </a:spcBef>
            </a:pPr>
            <a:r>
              <a:rPr sz="1600" dirty="0">
                <a:latin typeface="Calibri"/>
                <a:cs typeface="Calibri"/>
              </a:rPr>
              <a:t>&gt;&gt;&gt;</a:t>
            </a:r>
            <a:r>
              <a:rPr sz="1600" spc="-10" dirty="0">
                <a:latin typeface="Calibri"/>
                <a:cs typeface="Calibri"/>
              </a:rPr>
              <a:t> a[-</a:t>
            </a:r>
            <a:r>
              <a:rPr sz="1600" spc="-25" dirty="0">
                <a:latin typeface="Calibri"/>
                <a:cs typeface="Calibri"/>
              </a:rPr>
              <a:t>1]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700"/>
              </a:spcBef>
            </a:pPr>
            <a:r>
              <a:rPr sz="1600" spc="-25" dirty="0">
                <a:latin typeface="Calibri"/>
                <a:cs typeface="Calibri"/>
              </a:rPr>
              <a:t>10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2"/>
          <p:cNvSpPr/>
          <p:nvPr/>
        </p:nvSpPr>
        <p:spPr>
          <a:xfrm>
            <a:off x="6253163" y="4800600"/>
            <a:ext cx="3560278" cy="45719"/>
          </a:xfrm>
          <a:custGeom>
            <a:avLst/>
            <a:gdLst/>
            <a:ahLst/>
            <a:cxnLst/>
            <a:rect l="l" t="t" r="r" b="b"/>
            <a:pathLst>
              <a:path w="4703445">
                <a:moveTo>
                  <a:pt x="0" y="0"/>
                </a:moveTo>
                <a:lnTo>
                  <a:pt x="4702844" y="0"/>
                </a:lnTo>
              </a:path>
            </a:pathLst>
          </a:custGeom>
          <a:ln w="1868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/>
          <a:stretch/>
        </p:blipFill>
        <p:spPr>
          <a:xfrm>
            <a:off x="0" y="-10012"/>
            <a:ext cx="9906000" cy="1352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82841"/>
            <a:ext cx="895460" cy="110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>
            <a:off x="3991086" y="112694"/>
            <a:ext cx="176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Python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Language</a:t>
            </a:r>
            <a:r>
              <a:rPr lang="en-US" sz="2800" b="1" dirty="0" smtClean="0"/>
              <a:t> 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9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3089</Words>
  <Application>Microsoft Office PowerPoint</Application>
  <PresentationFormat>A4 Paper (210x297 mm)</PresentationFormat>
  <Paragraphs>545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Python Programming Language  </vt:lpstr>
      <vt:lpstr>Contents</vt:lpstr>
      <vt:lpstr>What is a Variable in Python?</vt:lpstr>
      <vt:lpstr>Variable Assignment and Initialization</vt:lpstr>
      <vt:lpstr>Updating Variables</vt:lpstr>
      <vt:lpstr>Arithmetic Operations in Python</vt:lpstr>
      <vt:lpstr>Lists</vt:lpstr>
      <vt:lpstr> Methods of Python Listing</vt:lpstr>
      <vt:lpstr>&gt;&gt;&gt;x = [1, 2, 3]</vt:lpstr>
      <vt:lpstr>PowerPoint Presentation</vt:lpstr>
      <vt:lpstr> Tuples</vt:lpstr>
      <vt:lpstr>if Statements (شروط)</vt:lpstr>
      <vt:lpstr>while Statements</vt:lpstr>
      <vt:lpstr>for Statements</vt:lpstr>
      <vt:lpstr>for Statements Con…</vt:lpstr>
      <vt:lpstr>for Statements Con…</vt:lpstr>
      <vt:lpstr>Loop Nesting</vt:lpstr>
      <vt:lpstr>break and continue</vt:lpstr>
      <vt:lpstr>Python Functions(الدوال)</vt:lpstr>
      <vt:lpstr>Defining a Function Con…</vt:lpstr>
      <vt:lpstr>Transferring Arguments</vt:lpstr>
      <vt:lpstr>Anonymous Functions</vt:lpstr>
      <vt:lpstr>Object-Oriented Programming</vt:lpstr>
      <vt:lpstr>Classes(Objects or (كائنات</vt:lpstr>
      <vt:lpstr>Classes con…</vt:lpstr>
      <vt:lpstr>Inheritance con…</vt:lpstr>
      <vt:lpstr>Sub Classes</vt:lpstr>
      <vt:lpstr>Privatization</vt:lpstr>
      <vt:lpstr>Abstract Class</vt:lpstr>
      <vt:lpstr>PowerPoint Presentation</vt:lpstr>
      <vt:lpstr>PowerPoint Presentation</vt:lpstr>
      <vt:lpstr>Python File Manipulation  (التعامل مع الملفات)</vt:lpstr>
      <vt:lpstr>File Manipulation </vt:lpstr>
      <vt:lpstr>Save Area in File</vt:lpstr>
      <vt:lpstr>Delete Line , word and Replace (word ,sentence) in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4 - Math Basics in Python</dc:title>
  <dc:creator>T.A. Nermine Naguib</dc:creator>
  <cp:lastModifiedBy>PC-2024</cp:lastModifiedBy>
  <cp:revision>63</cp:revision>
  <dcterms:created xsi:type="dcterms:W3CDTF">2024-10-05T16:13:55Z</dcterms:created>
  <dcterms:modified xsi:type="dcterms:W3CDTF">2024-12-20T18:50:09Z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2024-10-05T00:00:00Z</vt:filetime>
  </property>
</Properties>
</file>