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wEDe+aMlR4HYpQVPoEkFvX7i1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4082A3-4A21-45D2-979E-2B866294900C}">
  <a:tblStyle styleId="{174082A3-4A21-45D2-979E-2B866294900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</a:seCell>
    <a:swCell>
      <a:tcTxStyle b="on" i="off">
        <a:font>
          <a:latin typeface="Arial"/>
          <a:ea typeface="Arial"/>
          <a:cs typeface="Arial"/>
        </a:font>
        <a:schemeClr val="dk1"/>
      </a:tcTx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a3ab78275_0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a3ab78275_0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a3ab78275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a3ab78275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a3ab78275_0_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a3ab78275_0_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a3ab78275_0_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a3ab78275_0_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a3ab78275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a3ab78275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4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5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5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5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6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6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6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1457505" y="1019175"/>
            <a:ext cx="9143700" cy="401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7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ООП =</a:t>
            </a:r>
            <a:endParaRPr b="0" i="0" sz="7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ru-RU" sz="7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endParaRPr b="0" i="0" sz="7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a3ab78275_0_7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Есть и недостатки</a:t>
            </a:r>
            <a:endParaRPr/>
          </a:p>
        </p:txBody>
      </p:sp>
      <p:sp>
        <p:nvSpPr>
          <p:cNvPr id="186" name="Google Shape;186;gea3ab78275_0_7"/>
          <p:cNvSpPr txBox="1"/>
          <p:nvPr>
            <p:ph idx="1" type="subTitle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➔"/>
            </a:pPr>
            <a:r>
              <a:rPr lang="ru-RU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Больше времени и сил на проектирование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➔"/>
            </a:pPr>
            <a:r>
              <a:rPr lang="ru-RU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Суммарно пишется больше кода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a3ab78275_0_13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Классы в C#</a:t>
            </a:r>
            <a:endParaRPr/>
          </a:p>
        </p:txBody>
      </p:sp>
      <p:sp>
        <p:nvSpPr>
          <p:cNvPr id="192" name="Google Shape;192;gea3ab78275_0_13"/>
          <p:cNvSpPr txBox="1"/>
          <p:nvPr>
            <p:ph idx="1" type="subTitle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gea3ab78275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804" y="0"/>
            <a:ext cx="6008041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a3ab78275_0_20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ea3ab78275_0_20"/>
          <p:cNvSpPr txBox="1"/>
          <p:nvPr>
            <p:ph idx="1" type="subTitle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gea3ab78275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247" y="0"/>
            <a:ext cx="9399206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a3ab78275_0_26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Классы в C#</a:t>
            </a:r>
            <a:endParaRPr/>
          </a:p>
        </p:txBody>
      </p:sp>
      <p:sp>
        <p:nvSpPr>
          <p:cNvPr id="206" name="Google Shape;206;gea3ab78275_0_26"/>
          <p:cNvSpPr txBox="1"/>
          <p:nvPr>
            <p:ph idx="1" type="subTitle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gea3ab78275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075" y="3100813"/>
            <a:ext cx="1040130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838080" y="14259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Ещё раз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 txBox="1"/>
          <p:nvPr>
            <p:ph idx="1" type="subTitle"/>
          </p:nvPr>
        </p:nvSpPr>
        <p:spPr>
          <a:xfrm>
            <a:off x="838080" y="1467752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</a:pPr>
            <a:r>
              <a:rPr b="1" lang="ru-RU" sz="3400">
                <a:latin typeface="Calibri"/>
                <a:ea typeface="Calibri"/>
                <a:cs typeface="Calibri"/>
                <a:sym typeface="Calibri"/>
              </a:rPr>
              <a:t>КЛАСС</a:t>
            </a:r>
            <a:r>
              <a:rPr lang="ru-RU" sz="3400">
                <a:latin typeface="Calibri"/>
                <a:ea typeface="Calibri"/>
                <a:cs typeface="Calibri"/>
                <a:sym typeface="Calibri"/>
              </a:rPr>
              <a:t> – шаблон для создания </a:t>
            </a:r>
            <a:r>
              <a:rPr b="1" lang="ru-RU" sz="3400">
                <a:latin typeface="Calibri"/>
                <a:ea typeface="Calibri"/>
                <a:cs typeface="Calibri"/>
                <a:sym typeface="Calibri"/>
              </a:rPr>
              <a:t>ОБЪЕКТОВ</a:t>
            </a:r>
            <a:r>
              <a:rPr lang="ru-RU" sz="3400">
                <a:latin typeface="Calibri"/>
                <a:ea typeface="Calibri"/>
                <a:cs typeface="Calibri"/>
                <a:sym typeface="Calibri"/>
              </a:rPr>
              <a:t>, описывающий, как объект устроен, из чего состоит, что и как он может делать</a:t>
            </a:r>
            <a:endParaRPr/>
          </a:p>
          <a:p>
            <a:pPr indent="-127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</a:pPr>
            <a:r>
              <a:t/>
            </a: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indent="-127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</a:pPr>
            <a:r>
              <a:rPr b="1" lang="ru-RU" sz="3400">
                <a:latin typeface="Calibri"/>
                <a:ea typeface="Calibri"/>
                <a:cs typeface="Calibri"/>
                <a:sym typeface="Calibri"/>
              </a:rPr>
              <a:t>ОБЪЕКТ</a:t>
            </a:r>
            <a:r>
              <a:rPr lang="ru-RU" sz="3400">
                <a:latin typeface="Calibri"/>
                <a:ea typeface="Calibri"/>
                <a:cs typeface="Calibri"/>
                <a:sym typeface="Calibri"/>
              </a:rPr>
              <a:t> – экземпляр </a:t>
            </a:r>
            <a:r>
              <a:rPr b="1" lang="ru-RU" sz="3400">
                <a:latin typeface="Calibri"/>
                <a:ea typeface="Calibri"/>
                <a:cs typeface="Calibri"/>
                <a:sym typeface="Calibri"/>
              </a:rPr>
              <a:t>КЛАССА</a:t>
            </a:r>
            <a:r>
              <a:rPr lang="ru-RU" sz="3400">
                <a:latin typeface="Calibri"/>
                <a:ea typeface="Calibri"/>
                <a:cs typeface="Calibri"/>
                <a:sym typeface="Calibri"/>
              </a:rPr>
              <a:t>. Построенный по указанному в </a:t>
            </a:r>
            <a:r>
              <a:rPr b="1" lang="ru-RU" sz="3400">
                <a:latin typeface="Calibri"/>
                <a:ea typeface="Calibri"/>
                <a:cs typeface="Calibri"/>
                <a:sym typeface="Calibri"/>
              </a:rPr>
              <a:t>КЛАССЕ </a:t>
            </a:r>
            <a:r>
              <a:rPr lang="ru-RU" sz="3400">
                <a:latin typeface="Calibri"/>
                <a:ea typeface="Calibri"/>
                <a:cs typeface="Calibri"/>
                <a:sym typeface="Calibri"/>
              </a:rPr>
              <a:t>шаблону, способный выполнять конкретную работу</a:t>
            </a:r>
            <a:endParaRPr/>
          </a:p>
          <a:p>
            <a:pPr indent="-127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</a:pPr>
            <a:r>
              <a:t/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  <a:p>
            <a:pPr indent="-127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</a:pPr>
            <a:r>
              <a:rPr lang="ru-RU" sz="3400">
                <a:latin typeface="Calibri"/>
                <a:ea typeface="Calibri"/>
                <a:cs typeface="Calibri"/>
                <a:sym typeface="Calibri"/>
              </a:rPr>
              <a:t>В общем случае в программе одномоментно может существовать много </a:t>
            </a:r>
            <a:r>
              <a:rPr b="1" lang="ru-RU" sz="3400">
                <a:latin typeface="Calibri"/>
                <a:ea typeface="Calibri"/>
                <a:cs typeface="Calibri"/>
                <a:sym typeface="Calibri"/>
              </a:rPr>
              <a:t>ОБЪЕКТОВ </a:t>
            </a:r>
            <a:r>
              <a:rPr lang="ru-RU" sz="3400">
                <a:latin typeface="Calibri"/>
                <a:ea typeface="Calibri"/>
                <a:cs typeface="Calibri"/>
                <a:sym typeface="Calibri"/>
              </a:rPr>
              <a:t>одного </a:t>
            </a:r>
            <a:r>
              <a:rPr b="1" lang="ru-RU" sz="3400">
                <a:latin typeface="Calibri"/>
                <a:ea typeface="Calibri"/>
                <a:cs typeface="Calibri"/>
                <a:sym typeface="Calibri"/>
              </a:rPr>
              <a:t>КЛАССА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/>
          <p:nvPr/>
        </p:nvSpPr>
        <p:spPr>
          <a:xfrm>
            <a:off x="3293045" y="2946360"/>
            <a:ext cx="5870833" cy="8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/>
        </p:nvSpPr>
        <p:spPr>
          <a:xfrm>
            <a:off x="876175" y="2401575"/>
            <a:ext cx="10515300" cy="258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Парадигма программирования определяет: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Какие «строительные блоки» мы используем при написании программ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Как мы структурируем наши программы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Как мы связываем наши компоненты, как объединяем их в единую систему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619005" y="69045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ООП – это парадигма программирования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/>
        </p:nvSpPr>
        <p:spPr>
          <a:xfrm>
            <a:off x="599125" y="600075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Какие бывают парадигмы?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522925" y="1847850"/>
            <a:ext cx="10154600" cy="3868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●"/>
            </a:pPr>
            <a:r>
              <a:rPr b="0" i="0" lang="ru-RU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Императивное программирование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oto Sans Symbols"/>
              <a:buChar char="⮚"/>
            </a:pPr>
            <a:r>
              <a:rPr b="0" i="0" lang="ru-RU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Структурное программирование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oto Sans Symbols"/>
              <a:buChar char="⮚"/>
            </a:pPr>
            <a:r>
              <a:rPr b="0" i="0" lang="ru-RU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Объектно-ориентированное программирование</a:t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●"/>
            </a:pPr>
            <a:r>
              <a:rPr b="0" i="0" lang="ru-RU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Декларативное программирование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oto Sans Symbols"/>
              <a:buChar char="⮚"/>
            </a:pPr>
            <a:r>
              <a:rPr b="0" i="0" lang="ru-RU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Логическое программирование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oto Sans Symbols"/>
              <a:buChar char="⮚"/>
            </a:pPr>
            <a:r>
              <a:rPr b="0" i="0" lang="ru-RU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Функциональное программирование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/>
        </p:nvSpPr>
        <p:spPr>
          <a:xfrm>
            <a:off x="838080" y="365040"/>
            <a:ext cx="10515240" cy="863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 что с языками?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838075" y="1414450"/>
            <a:ext cx="10515300" cy="112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Обычно языки программирования поддерживают одну или несколько парадигм, но не все сразу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" name="Google Shape;136;p4"/>
          <p:cNvGraphicFramePr/>
          <p:nvPr/>
        </p:nvGraphicFramePr>
        <p:xfrm>
          <a:off x="838074" y="2543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{174082A3-4A21-45D2-979E-2B866294900C}</a:tableStyleId>
              </a:tblPr>
              <a:tblGrid>
                <a:gridCol w="3949050"/>
                <a:gridCol w="6680975"/>
              </a:tblGrid>
              <a:tr h="4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Парадигма программирования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Языки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Императивная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Pascal,</a:t>
                      </a:r>
                      <a:r>
                        <a:rPr lang="ru-RU" sz="1400" u="none" cap="none" strike="noStrike"/>
                        <a:t> Basic, C, C++, C#, Java, Kotlin, Python, Scala…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Структурная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Pascal,</a:t>
                      </a:r>
                      <a:r>
                        <a:rPr lang="ru-RU" sz="1400" u="none" cap="none" strike="noStrike"/>
                        <a:t> Basic, C, C++, C#, Java, Kotlin, Python, Scala…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Объектно-ориентированная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C++,</a:t>
                      </a:r>
                      <a:r>
                        <a:rPr lang="ru-RU" sz="1400" u="none" cap="none" strike="noStrike"/>
                        <a:t> C#, Java, Kotlin, Python, Scala…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Декларативная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Prolog, Planner, Ether, F#, Erlang,</a:t>
                      </a:r>
                      <a:r>
                        <a:rPr lang="ru-RU" sz="1400" u="none" cap="none" strike="noStrike"/>
                        <a:t> R, Wolfram,</a:t>
                      </a:r>
                      <a:r>
                        <a:rPr lang="ru-RU" sz="1400" u="none" cap="none" strike="noStrike"/>
                        <a:t> Kotlin, Python, Scala, Lisp…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Логическая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Prolog, Planner, Ether…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Функциональная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F#, Erlang,</a:t>
                      </a:r>
                      <a:r>
                        <a:rPr lang="ru-RU" sz="1400" u="none" cap="none" strike="noStrike"/>
                        <a:t> R, Wolfram,</a:t>
                      </a:r>
                      <a:r>
                        <a:rPr lang="ru-RU" sz="1400" u="none" cap="none" strike="noStrike"/>
                        <a:t> Kotlin, Python, Scala, Lisp…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/>
        </p:nvSpPr>
        <p:spPr>
          <a:xfrm>
            <a:off x="838074" y="481361"/>
            <a:ext cx="105153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История ООП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838074" y="1893033"/>
            <a:ext cx="3200525" cy="1583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Очень простые, очень маленькие программы, сотни строк кода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838074" y="3923884"/>
            <a:ext cx="3200525" cy="5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Один программист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838075" y="5409786"/>
            <a:ext cx="3200525" cy="1085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Императивное программирование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2252536" y="3476572"/>
            <a:ext cx="3716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5"/>
          <p:cNvCxnSpPr>
            <a:endCxn id="144" idx="0"/>
          </p:cNvCxnSpPr>
          <p:nvPr/>
        </p:nvCxnSpPr>
        <p:spPr>
          <a:xfrm>
            <a:off x="2438338" y="4790586"/>
            <a:ext cx="0" cy="6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" name="Google Shape;147;p5"/>
          <p:cNvSpPr txBox="1"/>
          <p:nvPr/>
        </p:nvSpPr>
        <p:spPr>
          <a:xfrm>
            <a:off x="4224398" y="1890511"/>
            <a:ext cx="3200525" cy="13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Программы посложнее, тысячи строк кода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4224398" y="3923884"/>
            <a:ext cx="3200525" cy="5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Несколько программистов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4224399" y="5409786"/>
            <a:ext cx="3200525" cy="1085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Структурное программирование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5638860" y="3476572"/>
            <a:ext cx="3716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5"/>
          <p:cNvCxnSpPr>
            <a:endCxn id="149" idx="0"/>
          </p:cNvCxnSpPr>
          <p:nvPr/>
        </p:nvCxnSpPr>
        <p:spPr>
          <a:xfrm>
            <a:off x="5824661" y="4790586"/>
            <a:ext cx="0" cy="6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" name="Google Shape;152;p5"/>
          <p:cNvSpPr txBox="1"/>
          <p:nvPr/>
        </p:nvSpPr>
        <p:spPr>
          <a:xfrm>
            <a:off x="7788886" y="1869835"/>
            <a:ext cx="4088375" cy="13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Сложные программы с богатым, динамичным функционалом, десятки и сотни тысяч строк кода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7796519" y="3923884"/>
            <a:ext cx="3200525" cy="5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Десятки, сотни программистов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7796520" y="5409786"/>
            <a:ext cx="3200525" cy="1085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9210981" y="3476572"/>
            <a:ext cx="3716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5"/>
          <p:cNvCxnSpPr>
            <a:endCxn id="154" idx="0"/>
          </p:cNvCxnSpPr>
          <p:nvPr/>
        </p:nvCxnSpPr>
        <p:spPr>
          <a:xfrm>
            <a:off x="9389283" y="4790586"/>
            <a:ext cx="7500" cy="6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/>
        </p:nvSpPr>
        <p:spPr>
          <a:xfrm>
            <a:off x="808263" y="481455"/>
            <a:ext cx="105153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История ООП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838074" y="1893033"/>
            <a:ext cx="10969613" cy="410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Развитие структурного программирования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1967 г. – язык Simula, первый прообраз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1972 г. – язык Smalltalk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1983 г. – языки Objective-C, C++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/>
        </p:nvSpPr>
        <p:spPr>
          <a:xfrm>
            <a:off x="838350" y="521212"/>
            <a:ext cx="105153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Так в чём же особенность ООП?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838350" y="1500296"/>
            <a:ext cx="10515300" cy="4423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Центральное понятие в ООП – это </a:t>
            </a:r>
            <a:r>
              <a:rPr b="1" i="1" lang="ru-RU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 – это </a:t>
            </a:r>
            <a:r>
              <a:rPr lang="ru-RU" sz="3400">
                <a:latin typeface="Calibri"/>
                <a:ea typeface="Calibri"/>
                <a:cs typeface="Calibri"/>
                <a:sym typeface="Calibri"/>
              </a:rPr>
              <a:t>объединение</a:t>
            </a:r>
            <a:r>
              <a:rPr b="0" i="0" lang="ru-RU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данны</a:t>
            </a:r>
            <a:r>
              <a:rPr lang="ru-RU" sz="3400">
                <a:latin typeface="Calibri"/>
                <a:ea typeface="Calibri"/>
                <a:cs typeface="Calibri"/>
                <a:sym typeface="Calibri"/>
              </a:rPr>
              <a:t>х</a:t>
            </a:r>
            <a:r>
              <a:rPr b="0" i="0" lang="ru-RU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и операции с этими данными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 – это описание, схема, в соответствии с которой в программе создаются, работают и уничтожаются экземпляры этого класса – </a:t>
            </a:r>
            <a:r>
              <a:rPr b="1" i="1" lang="ru-RU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ОБЪЕКТЫ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Так в чём же особенность ООП?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</a:pPr>
            <a:r>
              <a:rPr lang="ru-RU" sz="3400">
                <a:latin typeface="Calibri"/>
                <a:ea typeface="Calibri"/>
                <a:cs typeface="Calibri"/>
                <a:sym typeface="Calibri"/>
              </a:rPr>
              <a:t>В объектно-ориентированной программе объекты посылают сообщения друг другу, обрабатывают полученные данные. Ответственность за разные операции над разными данными распределяется между объектами разных классов, которые общаются друг с другом 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a3ab78275_0_0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А в чём преимущества?</a:t>
            </a:r>
            <a:endParaRPr/>
          </a:p>
        </p:txBody>
      </p:sp>
      <p:sp>
        <p:nvSpPr>
          <p:cNvPr id="180" name="Google Shape;180;gea3ab78275_0_0"/>
          <p:cNvSpPr txBox="1"/>
          <p:nvPr>
            <p:ph idx="1" type="subTitle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Calibri"/>
              <a:buChar char="★"/>
            </a:pPr>
            <a:r>
              <a:rPr lang="ru-RU" sz="3400">
                <a:latin typeface="Calibri"/>
                <a:ea typeface="Calibri"/>
                <a:cs typeface="Calibri"/>
                <a:sym typeface="Calibri"/>
              </a:rPr>
              <a:t>Легче расширять функционал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Calibri"/>
              <a:buChar char="★"/>
            </a:pPr>
            <a:r>
              <a:rPr lang="ru-RU" sz="3400">
                <a:latin typeface="Calibri"/>
                <a:ea typeface="Calibri"/>
                <a:cs typeface="Calibri"/>
                <a:sym typeface="Calibri"/>
              </a:rPr>
              <a:t>Больше кода используется повторно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Calibri"/>
              <a:buChar char="★"/>
            </a:pPr>
            <a:r>
              <a:rPr lang="ru-RU" sz="3400">
                <a:latin typeface="Calibri"/>
                <a:ea typeface="Calibri"/>
                <a:cs typeface="Calibri"/>
                <a:sym typeface="Calibri"/>
              </a:rPr>
              <a:t>Изменения функциональности затрагивают только классы, ответственные за этот функционал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