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9" r:id="rId4"/>
    <p:sldId id="259" r:id="rId5"/>
    <p:sldId id="270" r:id="rId6"/>
    <p:sldId id="260" r:id="rId7"/>
    <p:sldId id="271" r:id="rId8"/>
    <p:sldId id="261" r:id="rId9"/>
    <p:sldId id="272" r:id="rId10"/>
    <p:sldId id="262" r:id="rId11"/>
    <p:sldId id="273" r:id="rId12"/>
    <p:sldId id="263" r:id="rId13"/>
    <p:sldId id="274" r:id="rId14"/>
    <p:sldId id="264" r:id="rId15"/>
    <p:sldId id="275" r:id="rId16"/>
    <p:sldId id="265" r:id="rId17"/>
    <p:sldId id="276" r:id="rId18"/>
    <p:sldId id="266" r:id="rId19"/>
    <p:sldId id="277" r:id="rId20"/>
    <p:sldId id="267" r:id="rId21"/>
    <p:sldId id="268" r:id="rId22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-326" y="-77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72662-56E0-4D31-9201-47F111C90625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4B3A1-1D87-457C-A988-0D233F29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5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90688" y="4846320"/>
            <a:ext cx="6007608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endParaRPr lang="en-US" sz="1850" dirty="0"/>
          </a:p>
        </p:txBody>
      </p:sp>
      <p:sp>
        <p:nvSpPr>
          <p:cNvPr id="4" name="Text 1"/>
          <p:cNvSpPr/>
          <p:nvPr/>
        </p:nvSpPr>
        <p:spPr>
          <a:xfrm>
            <a:off x="697022" y="3017520"/>
            <a:ext cx="12984480" cy="14813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5800"/>
              </a:lnSpc>
              <a:buNone/>
            </a:pPr>
            <a:r>
              <a:rPr lang="en-US" sz="4800" b="1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Intelligent Web Crawler &amp; Analyzer for Amazon</a:t>
            </a:r>
            <a:endParaRPr lang="en-US" sz="4800" b="1" dirty="0"/>
          </a:p>
        </p:txBody>
      </p:sp>
      <p:sp>
        <p:nvSpPr>
          <p:cNvPr id="5" name="Text 2"/>
          <p:cNvSpPr/>
          <p:nvPr/>
        </p:nvSpPr>
        <p:spPr>
          <a:xfrm>
            <a:off x="841248" y="4846320"/>
            <a:ext cx="6007608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endParaRPr lang="en-US" sz="1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80720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4709160"/>
            <a:ext cx="475488" cy="47548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9792" y="6108192"/>
            <a:ext cx="475488" cy="47548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9792" y="4709160"/>
            <a:ext cx="475488" cy="47548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6108192"/>
            <a:ext cx="475488" cy="475488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1609344" y="7013448"/>
            <a:ext cx="5550408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endParaRPr lang="en-US" sz="1850" dirty="0"/>
          </a:p>
        </p:txBody>
      </p:sp>
      <p:sp>
        <p:nvSpPr>
          <p:cNvPr id="9" name="Text 1"/>
          <p:cNvSpPr/>
          <p:nvPr/>
        </p:nvSpPr>
        <p:spPr>
          <a:xfrm>
            <a:off x="996696" y="4727448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</a:t>
            </a:r>
            <a:endParaRPr lang="en-US" sz="2320" dirty="0"/>
          </a:p>
        </p:txBody>
      </p:sp>
      <p:sp>
        <p:nvSpPr>
          <p:cNvPr id="10" name="Text 2"/>
          <p:cNvSpPr/>
          <p:nvPr/>
        </p:nvSpPr>
        <p:spPr>
          <a:xfrm>
            <a:off x="7635240" y="6126480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4</a:t>
            </a:r>
            <a:endParaRPr lang="en-US" sz="2320" dirty="0"/>
          </a:p>
        </p:txBody>
      </p:sp>
      <p:sp>
        <p:nvSpPr>
          <p:cNvPr id="11" name="Text 3"/>
          <p:cNvSpPr/>
          <p:nvPr/>
        </p:nvSpPr>
        <p:spPr>
          <a:xfrm>
            <a:off x="8247888" y="5248656"/>
            <a:ext cx="5550408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endParaRPr lang="en-US" sz="1850" dirty="0"/>
          </a:p>
        </p:txBody>
      </p:sp>
      <p:sp>
        <p:nvSpPr>
          <p:cNvPr id="12" name="Text 4"/>
          <p:cNvSpPr/>
          <p:nvPr/>
        </p:nvSpPr>
        <p:spPr>
          <a:xfrm>
            <a:off x="1609344" y="4736592"/>
            <a:ext cx="555040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No explicit crawl-delay in robots.txt</a:t>
            </a:r>
            <a:endParaRPr lang="en-US" sz="2320" dirty="0"/>
          </a:p>
        </p:txBody>
      </p:sp>
      <p:sp>
        <p:nvSpPr>
          <p:cNvPr id="13" name="Text 5"/>
          <p:cNvSpPr/>
          <p:nvPr/>
        </p:nvSpPr>
        <p:spPr>
          <a:xfrm>
            <a:off x="7635240" y="4727448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2</a:t>
            </a:r>
            <a:endParaRPr lang="en-US" sz="2320" dirty="0"/>
          </a:p>
        </p:txBody>
      </p:sp>
      <p:sp>
        <p:nvSpPr>
          <p:cNvPr id="14" name="Text 6"/>
          <p:cNvSpPr/>
          <p:nvPr/>
        </p:nvSpPr>
        <p:spPr>
          <a:xfrm>
            <a:off x="8247888" y="4736592"/>
            <a:ext cx="555040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Recommended delay: 2 seconds</a:t>
            </a:r>
            <a:endParaRPr lang="en-US" sz="2320" dirty="0"/>
          </a:p>
        </p:txBody>
      </p:sp>
      <p:sp>
        <p:nvSpPr>
          <p:cNvPr id="15" name="Text 7"/>
          <p:cNvSpPr/>
          <p:nvPr/>
        </p:nvSpPr>
        <p:spPr>
          <a:xfrm>
            <a:off x="832104" y="345643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Crawl-Delay Overview</a:t>
            </a:r>
            <a:endParaRPr lang="en-US" sz="4640" dirty="0"/>
          </a:p>
        </p:txBody>
      </p:sp>
      <p:sp>
        <p:nvSpPr>
          <p:cNvPr id="16" name="Text 8"/>
          <p:cNvSpPr/>
          <p:nvPr/>
        </p:nvSpPr>
        <p:spPr>
          <a:xfrm>
            <a:off x="996696" y="6126480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3</a:t>
            </a:r>
            <a:endParaRPr lang="en-US" sz="2320" dirty="0"/>
          </a:p>
        </p:txBody>
      </p:sp>
      <p:sp>
        <p:nvSpPr>
          <p:cNvPr id="17" name="Text 9"/>
          <p:cNvSpPr/>
          <p:nvPr/>
        </p:nvSpPr>
        <p:spPr>
          <a:xfrm>
            <a:off x="8247888" y="6135624"/>
            <a:ext cx="555040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Mimics human browsing behavior</a:t>
            </a:r>
            <a:endParaRPr lang="en-US" sz="2320" dirty="0"/>
          </a:p>
        </p:txBody>
      </p:sp>
      <p:sp>
        <p:nvSpPr>
          <p:cNvPr id="18" name="Text 10"/>
          <p:cNvSpPr/>
          <p:nvPr/>
        </p:nvSpPr>
        <p:spPr>
          <a:xfrm>
            <a:off x="8247888" y="6647688"/>
            <a:ext cx="5550408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endParaRPr lang="en-US" sz="1850" dirty="0"/>
          </a:p>
        </p:txBody>
      </p:sp>
      <p:sp>
        <p:nvSpPr>
          <p:cNvPr id="19" name="Text 11"/>
          <p:cNvSpPr/>
          <p:nvPr/>
        </p:nvSpPr>
        <p:spPr>
          <a:xfrm>
            <a:off x="1609344" y="6135624"/>
            <a:ext cx="5550408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Protects Amazon servers from overload</a:t>
            </a:r>
            <a:endParaRPr lang="en-US" sz="232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14630400" cy="82387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3612" y="629231"/>
            <a:ext cx="1553630" cy="2081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410"/>
              </a:lnSpc>
            </a:pPr>
            <a:r>
              <a:rPr lang="en-US" sz="9600" dirty="0" smtClean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05</a:t>
            </a:r>
            <a:endParaRPr lang="en-US" sz="9600" dirty="0"/>
          </a:p>
        </p:txBody>
      </p:sp>
      <p:sp>
        <p:nvSpPr>
          <p:cNvPr id="4" name="Rectangle 3"/>
          <p:cNvSpPr/>
          <p:nvPr/>
        </p:nvSpPr>
        <p:spPr>
          <a:xfrm>
            <a:off x="7096547" y="5241151"/>
            <a:ext cx="6587253" cy="794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800"/>
              </a:lnSpc>
            </a:pPr>
            <a:r>
              <a:rPr lang="en-US" sz="4400" dirty="0" smtClean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RSS Feeds &amp; API Access</a:t>
            </a:r>
            <a:endParaRPr lang="en-US" sz="44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" y="6199632"/>
            <a:ext cx="12984480" cy="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2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974336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6960" y="4663440"/>
            <a:ext cx="475488" cy="47548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6960" y="2971800"/>
            <a:ext cx="475488" cy="47548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584" y="4663440"/>
            <a:ext cx="475488" cy="47548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584" y="2971800"/>
            <a:ext cx="475488" cy="475488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6583680" y="4700016"/>
            <a:ext cx="3063240" cy="110642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Avoid crawling private API paths to prevent blocking.</a:t>
            </a:r>
            <a:endParaRPr lang="en-US" sz="2320" dirty="0"/>
          </a:p>
        </p:txBody>
      </p:sp>
      <p:sp>
        <p:nvSpPr>
          <p:cNvPr id="9" name="Text 1"/>
          <p:cNvSpPr/>
          <p:nvPr/>
        </p:nvSpPr>
        <p:spPr>
          <a:xfrm>
            <a:off x="10735056" y="3520440"/>
            <a:ext cx="3063240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Typically disallowed; avoid usage.</a:t>
            </a:r>
            <a:endParaRPr lang="en-US" sz="1850" dirty="0"/>
          </a:p>
        </p:txBody>
      </p:sp>
      <p:sp>
        <p:nvSpPr>
          <p:cNvPr id="10" name="Text 2"/>
          <p:cNvSpPr/>
          <p:nvPr/>
        </p:nvSpPr>
        <p:spPr>
          <a:xfrm>
            <a:off x="6583680" y="5943600"/>
            <a:ext cx="306324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endParaRPr lang="en-US" sz="1850" dirty="0"/>
          </a:p>
        </p:txBody>
      </p:sp>
      <p:sp>
        <p:nvSpPr>
          <p:cNvPr id="11" name="Text 3"/>
          <p:cNvSpPr/>
          <p:nvPr/>
        </p:nvSpPr>
        <p:spPr>
          <a:xfrm>
            <a:off x="6583680" y="3520440"/>
            <a:ext cx="3063240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No official feeds confirmed for access.</a:t>
            </a:r>
            <a:endParaRPr lang="en-US" sz="1850" dirty="0"/>
          </a:p>
        </p:txBody>
      </p:sp>
      <p:sp>
        <p:nvSpPr>
          <p:cNvPr id="12" name="Text 4"/>
          <p:cNvSpPr/>
          <p:nvPr/>
        </p:nvSpPr>
        <p:spPr>
          <a:xfrm>
            <a:off x="10122408" y="4681728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4</a:t>
            </a:r>
            <a:endParaRPr lang="en-US" sz="2320" dirty="0"/>
          </a:p>
        </p:txBody>
      </p:sp>
      <p:sp>
        <p:nvSpPr>
          <p:cNvPr id="13" name="Text 5"/>
          <p:cNvSpPr/>
          <p:nvPr/>
        </p:nvSpPr>
        <p:spPr>
          <a:xfrm>
            <a:off x="10122408" y="2999232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2</a:t>
            </a:r>
            <a:endParaRPr lang="en-US" sz="2320" dirty="0"/>
          </a:p>
        </p:txBody>
      </p:sp>
      <p:sp>
        <p:nvSpPr>
          <p:cNvPr id="14" name="Text 6"/>
          <p:cNvSpPr/>
          <p:nvPr/>
        </p:nvSpPr>
        <p:spPr>
          <a:xfrm>
            <a:off x="10735056" y="5943600"/>
            <a:ext cx="306324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endParaRPr lang="en-US" sz="1850" dirty="0"/>
          </a:p>
        </p:txBody>
      </p:sp>
      <p:sp>
        <p:nvSpPr>
          <p:cNvPr id="15" name="Text 7"/>
          <p:cNvSpPr/>
          <p:nvPr/>
        </p:nvSpPr>
        <p:spPr>
          <a:xfrm>
            <a:off x="10735056" y="4700016"/>
            <a:ext cx="3063240" cy="110642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Stick to public HTML and sitemap sources.</a:t>
            </a:r>
            <a:endParaRPr lang="en-US" sz="2320" dirty="0"/>
          </a:p>
        </p:txBody>
      </p:sp>
      <p:sp>
        <p:nvSpPr>
          <p:cNvPr id="16" name="Text 8"/>
          <p:cNvSpPr/>
          <p:nvPr/>
        </p:nvSpPr>
        <p:spPr>
          <a:xfrm>
            <a:off x="10735056" y="3008376"/>
            <a:ext cx="306324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API Endpoints</a:t>
            </a:r>
            <a:endParaRPr lang="en-US" sz="2320" dirty="0"/>
          </a:p>
        </p:txBody>
      </p:sp>
      <p:sp>
        <p:nvSpPr>
          <p:cNvPr id="17" name="Text 9"/>
          <p:cNvSpPr/>
          <p:nvPr/>
        </p:nvSpPr>
        <p:spPr>
          <a:xfrm>
            <a:off x="6583680" y="3008376"/>
            <a:ext cx="306324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RSS Feeds</a:t>
            </a:r>
            <a:endParaRPr lang="en-US" sz="2320" dirty="0"/>
          </a:p>
        </p:txBody>
      </p:sp>
      <p:sp>
        <p:nvSpPr>
          <p:cNvPr id="18" name="Text 10"/>
          <p:cNvSpPr/>
          <p:nvPr/>
        </p:nvSpPr>
        <p:spPr>
          <a:xfrm>
            <a:off x="5971032" y="4681728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3</a:t>
            </a:r>
            <a:endParaRPr lang="en-US" sz="2320" dirty="0"/>
          </a:p>
        </p:txBody>
      </p:sp>
      <p:sp>
        <p:nvSpPr>
          <p:cNvPr id="19" name="Text 11"/>
          <p:cNvSpPr/>
          <p:nvPr/>
        </p:nvSpPr>
        <p:spPr>
          <a:xfrm>
            <a:off x="5971032" y="2999232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</a:t>
            </a:r>
            <a:endParaRPr lang="en-US" sz="2320" dirty="0"/>
          </a:p>
        </p:txBody>
      </p:sp>
      <p:sp>
        <p:nvSpPr>
          <p:cNvPr id="20" name="Text 12"/>
          <p:cNvSpPr/>
          <p:nvPr/>
        </p:nvSpPr>
        <p:spPr>
          <a:xfrm>
            <a:off x="5806440" y="1719072"/>
            <a:ext cx="8010144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RSS Feeds &amp; API Access</a:t>
            </a:r>
            <a:endParaRPr lang="en-US" sz="464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14630400" cy="82387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3612" y="629231"/>
            <a:ext cx="1553630" cy="2081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410"/>
              </a:lnSpc>
            </a:pPr>
            <a:r>
              <a:rPr lang="en-US" sz="9600" dirty="0" smtClean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06</a:t>
            </a:r>
            <a:endParaRPr lang="en-US" sz="9600" dirty="0"/>
          </a:p>
        </p:txBody>
      </p:sp>
      <p:sp>
        <p:nvSpPr>
          <p:cNvPr id="4" name="Rectangle 3"/>
          <p:cNvSpPr/>
          <p:nvPr/>
        </p:nvSpPr>
        <p:spPr>
          <a:xfrm>
            <a:off x="7096547" y="5241151"/>
            <a:ext cx="6501973" cy="794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800"/>
              </a:lnSpc>
            </a:pPr>
            <a:r>
              <a:rPr lang="en-US" sz="4400" dirty="0" smtClean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HTML Content Extraction</a:t>
            </a:r>
            <a:endParaRPr lang="en-US" sz="44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" y="6199632"/>
            <a:ext cx="12984480" cy="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2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616" y="3090672"/>
            <a:ext cx="4297680" cy="950976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3090672"/>
            <a:ext cx="4297680" cy="95097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504" y="3090672"/>
            <a:ext cx="4297680" cy="950976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832104" y="2066544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HTML Content Extraction</a:t>
            </a:r>
            <a:endParaRPr lang="en-US" sz="4640" dirty="0"/>
          </a:p>
        </p:txBody>
      </p:sp>
      <p:sp>
        <p:nvSpPr>
          <p:cNvPr id="7" name="Text 1"/>
          <p:cNvSpPr/>
          <p:nvPr/>
        </p:nvSpPr>
        <p:spPr>
          <a:xfrm>
            <a:off x="11558016" y="3346704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3</a:t>
            </a:r>
            <a:endParaRPr lang="en-US" sz="2320" dirty="0"/>
          </a:p>
        </p:txBody>
      </p:sp>
      <p:sp>
        <p:nvSpPr>
          <p:cNvPr id="8" name="Text 2"/>
          <p:cNvSpPr/>
          <p:nvPr/>
        </p:nvSpPr>
        <p:spPr>
          <a:xfrm>
            <a:off x="5404104" y="4892040"/>
            <a:ext cx="3831336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342900" indent="-342900" algn="l"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Product name, price, rating, category </a:t>
            </a:r>
            <a:endParaRPr lang="en-US" sz="1850" dirty="0"/>
          </a:p>
        </p:txBody>
      </p:sp>
      <p:sp>
        <p:nvSpPr>
          <p:cNvPr id="9" name="Text 3"/>
          <p:cNvSpPr/>
          <p:nvPr/>
        </p:nvSpPr>
        <p:spPr>
          <a:xfrm>
            <a:off x="9729216" y="4389120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Structured output</a:t>
            </a:r>
            <a:endParaRPr lang="en-US" sz="2320" dirty="0"/>
          </a:p>
        </p:txBody>
      </p:sp>
      <p:sp>
        <p:nvSpPr>
          <p:cNvPr id="10" name="Text 4"/>
          <p:cNvSpPr/>
          <p:nvPr/>
        </p:nvSpPr>
        <p:spPr>
          <a:xfrm>
            <a:off x="1078992" y="5330952"/>
            <a:ext cx="38313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342900" indent="-342900" algn="l"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Selenium</a:t>
            </a:r>
            <a:endParaRPr lang="en-US" sz="1850" dirty="0"/>
          </a:p>
        </p:txBody>
      </p:sp>
      <p:sp>
        <p:nvSpPr>
          <p:cNvPr id="11" name="Text 5"/>
          <p:cNvSpPr/>
          <p:nvPr/>
        </p:nvSpPr>
        <p:spPr>
          <a:xfrm>
            <a:off x="1078992" y="4892040"/>
            <a:ext cx="38313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342900" indent="-342900" algn="l"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Beautiful Soup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2907792" y="3346704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</a:t>
            </a:r>
            <a:endParaRPr lang="en-US" sz="2320" dirty="0"/>
          </a:p>
        </p:txBody>
      </p:sp>
      <p:sp>
        <p:nvSpPr>
          <p:cNvPr id="13" name="Text 7"/>
          <p:cNvSpPr/>
          <p:nvPr/>
        </p:nvSpPr>
        <p:spPr>
          <a:xfrm>
            <a:off x="9729216" y="4892040"/>
            <a:ext cx="38313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342900" indent="-342900" algn="l"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CSV files</a:t>
            </a:r>
            <a:endParaRPr lang="en-US" sz="1850" dirty="0"/>
          </a:p>
        </p:txBody>
      </p:sp>
      <p:sp>
        <p:nvSpPr>
          <p:cNvPr id="14" name="Text 8"/>
          <p:cNvSpPr/>
          <p:nvPr/>
        </p:nvSpPr>
        <p:spPr>
          <a:xfrm>
            <a:off x="5404104" y="4389120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Extract:</a:t>
            </a:r>
            <a:endParaRPr lang="en-US" sz="2320" dirty="0"/>
          </a:p>
        </p:txBody>
      </p:sp>
      <p:sp>
        <p:nvSpPr>
          <p:cNvPr id="15" name="Text 9"/>
          <p:cNvSpPr/>
          <p:nvPr/>
        </p:nvSpPr>
        <p:spPr>
          <a:xfrm>
            <a:off x="5404104" y="5623560"/>
            <a:ext cx="38313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342900" indent="-342900" algn="l"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Image URL and metadata</a:t>
            </a:r>
            <a:endParaRPr lang="en-US" sz="1850" dirty="0"/>
          </a:p>
        </p:txBody>
      </p:sp>
      <p:sp>
        <p:nvSpPr>
          <p:cNvPr id="16" name="Text 10"/>
          <p:cNvSpPr/>
          <p:nvPr/>
        </p:nvSpPr>
        <p:spPr>
          <a:xfrm>
            <a:off x="7232904" y="3346704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2</a:t>
            </a:r>
            <a:endParaRPr lang="en-US" sz="2320" dirty="0"/>
          </a:p>
        </p:txBody>
      </p:sp>
      <p:sp>
        <p:nvSpPr>
          <p:cNvPr id="17" name="Text 11"/>
          <p:cNvSpPr/>
          <p:nvPr/>
        </p:nvSpPr>
        <p:spPr>
          <a:xfrm>
            <a:off x="1078992" y="4389120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Tools used:</a:t>
            </a:r>
            <a:endParaRPr lang="en-US" sz="232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14630400" cy="82387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3612" y="629231"/>
            <a:ext cx="1553630" cy="2081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410"/>
              </a:lnSpc>
            </a:pPr>
            <a:r>
              <a:rPr lang="en-US" sz="9600" dirty="0" smtClean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07</a:t>
            </a:r>
            <a:endParaRPr lang="en-US" sz="9600" dirty="0"/>
          </a:p>
        </p:txBody>
      </p:sp>
      <p:sp>
        <p:nvSpPr>
          <p:cNvPr id="4" name="Rectangle 3"/>
          <p:cNvSpPr/>
          <p:nvPr/>
        </p:nvSpPr>
        <p:spPr>
          <a:xfrm>
            <a:off x="4590015" y="5241151"/>
            <a:ext cx="9127820" cy="682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640"/>
              </a:lnSpc>
            </a:pPr>
            <a:r>
              <a:rPr lang="en-US" sz="4400" dirty="0" smtClean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Handling JavaScript-Heavy Content</a:t>
            </a:r>
            <a:endParaRPr lang="en-US" sz="44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" y="6199632"/>
            <a:ext cx="12984480" cy="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61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2104" y="4892040"/>
            <a:ext cx="12984480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342900" indent="-342900" algn="l">
              <a:buSzPct val="100000"/>
              <a:buChar char="•"/>
            </a:pPr>
            <a:r>
              <a:rPr lang="en-US" sz="278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 Supports dynamic content rendering</a:t>
            </a:r>
            <a:endParaRPr lang="en-US" sz="2780" dirty="0"/>
          </a:p>
        </p:txBody>
      </p:sp>
      <p:sp>
        <p:nvSpPr>
          <p:cNvPr id="4" name="Text 1"/>
          <p:cNvSpPr/>
          <p:nvPr/>
        </p:nvSpPr>
        <p:spPr>
          <a:xfrm>
            <a:off x="832104" y="3767328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Scrolls and clicks “Load More”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2104" y="5596128"/>
            <a:ext cx="12984480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342900" indent="-342900" algn="l">
              <a:buSzPct val="100000"/>
              <a:buChar char="•"/>
            </a:pPr>
            <a:r>
              <a:rPr lang="en-US" sz="278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 Implements retries for failed loads</a:t>
            </a:r>
            <a:endParaRPr lang="en-US" sz="2780" dirty="0"/>
          </a:p>
        </p:txBody>
      </p:sp>
      <p:sp>
        <p:nvSpPr>
          <p:cNvPr id="6" name="Text 3"/>
          <p:cNvSpPr/>
          <p:nvPr/>
        </p:nvSpPr>
        <p:spPr>
          <a:xfrm>
            <a:off x="832104" y="4325112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Stealth options to bypass detection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2104" y="3063240"/>
            <a:ext cx="12984480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342900" indent="-342900" algn="l">
              <a:buSzPct val="100000"/>
              <a:buChar char="•"/>
            </a:pPr>
            <a:r>
              <a:rPr lang="en-US" sz="278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 Selenium-based scraping</a:t>
            </a:r>
            <a:endParaRPr lang="en-US" sz="2780" dirty="0"/>
          </a:p>
        </p:txBody>
      </p:sp>
      <p:sp>
        <p:nvSpPr>
          <p:cNvPr id="8" name="Text 5"/>
          <p:cNvSpPr/>
          <p:nvPr/>
        </p:nvSpPr>
        <p:spPr>
          <a:xfrm>
            <a:off x="832104" y="2203704"/>
            <a:ext cx="12984480" cy="5943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640"/>
              </a:lnSpc>
              <a:buNone/>
            </a:pPr>
            <a:r>
              <a:rPr lang="en-US" sz="371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Handling JavaScript-Heavy Content</a:t>
            </a:r>
            <a:endParaRPr lang="en-US" sz="37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14630400" cy="82387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3612" y="629231"/>
            <a:ext cx="1553630" cy="2081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410"/>
              </a:lnSpc>
            </a:pPr>
            <a:r>
              <a:rPr lang="en-US" sz="9600" dirty="0" smtClean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08</a:t>
            </a:r>
            <a:endParaRPr lang="en-US" sz="9600" dirty="0"/>
          </a:p>
        </p:txBody>
      </p:sp>
      <p:sp>
        <p:nvSpPr>
          <p:cNvPr id="4" name="Rectangle 3"/>
          <p:cNvSpPr/>
          <p:nvPr/>
        </p:nvSpPr>
        <p:spPr>
          <a:xfrm>
            <a:off x="6844843" y="5255675"/>
            <a:ext cx="6680034" cy="794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800"/>
              </a:lnSpc>
            </a:pPr>
            <a:r>
              <a:rPr lang="en-US" sz="4400" dirty="0" smtClean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Implementation Highlights</a:t>
            </a:r>
            <a:endParaRPr lang="en-US" sz="44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" y="6199632"/>
            <a:ext cx="12984480" cy="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59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936" y="3968496"/>
            <a:ext cx="36576" cy="83210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40" y="4773168"/>
            <a:ext cx="36576" cy="83210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8904" y="4773168"/>
            <a:ext cx="36576" cy="83210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2608" y="3968496"/>
            <a:ext cx="36576" cy="832104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04" y="4800600"/>
            <a:ext cx="12984480" cy="3657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968496"/>
            <a:ext cx="36576" cy="832104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760" y="4526280"/>
            <a:ext cx="539496" cy="539496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464" y="4507992"/>
            <a:ext cx="539496" cy="539496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3728" y="4507992"/>
            <a:ext cx="539496" cy="539496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7432" y="4526280"/>
            <a:ext cx="539496" cy="539496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0024" y="4526280"/>
            <a:ext cx="539496" cy="539496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2834640" y="4581144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</a:t>
            </a:r>
            <a:endParaRPr lang="en-US" sz="2320" dirty="0"/>
          </a:p>
        </p:txBody>
      </p:sp>
      <p:sp>
        <p:nvSpPr>
          <p:cNvPr id="15" name="Text 1"/>
          <p:cNvSpPr/>
          <p:nvPr/>
        </p:nvSpPr>
        <p:spPr>
          <a:xfrm>
            <a:off x="5029200" y="4553712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2</a:t>
            </a:r>
            <a:endParaRPr lang="en-US" sz="2320" dirty="0"/>
          </a:p>
        </p:txBody>
      </p:sp>
      <p:sp>
        <p:nvSpPr>
          <p:cNvPr id="16" name="Text 2"/>
          <p:cNvSpPr/>
          <p:nvPr/>
        </p:nvSpPr>
        <p:spPr>
          <a:xfrm>
            <a:off x="9436608" y="4553712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4</a:t>
            </a:r>
            <a:endParaRPr lang="en-US" sz="2320" dirty="0"/>
          </a:p>
        </p:txBody>
      </p:sp>
      <p:sp>
        <p:nvSpPr>
          <p:cNvPr id="17" name="Text 3"/>
          <p:cNvSpPr/>
          <p:nvPr/>
        </p:nvSpPr>
        <p:spPr>
          <a:xfrm>
            <a:off x="832104" y="2112264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Implementation Highlights</a:t>
            </a:r>
            <a:endParaRPr lang="en-US" sz="4640" dirty="0"/>
          </a:p>
        </p:txBody>
      </p:sp>
      <p:sp>
        <p:nvSpPr>
          <p:cNvPr id="18" name="Text 4"/>
          <p:cNvSpPr/>
          <p:nvPr/>
        </p:nvSpPr>
        <p:spPr>
          <a:xfrm>
            <a:off x="11640312" y="4581144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5</a:t>
            </a:r>
            <a:endParaRPr lang="en-US" sz="2320" dirty="0"/>
          </a:p>
        </p:txBody>
      </p:sp>
      <p:sp>
        <p:nvSpPr>
          <p:cNvPr id="19" name="Text 5"/>
          <p:cNvSpPr/>
          <p:nvPr/>
        </p:nvSpPr>
        <p:spPr>
          <a:xfrm>
            <a:off x="1069848" y="3118104"/>
            <a:ext cx="370332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Random User-Agent generation</a:t>
            </a:r>
            <a:endParaRPr lang="en-US" sz="1850" dirty="0"/>
          </a:p>
        </p:txBody>
      </p:sp>
      <p:sp>
        <p:nvSpPr>
          <p:cNvPr id="20" name="Text 6"/>
          <p:cNvSpPr/>
          <p:nvPr/>
        </p:nvSpPr>
        <p:spPr>
          <a:xfrm>
            <a:off x="9875520" y="3118104"/>
            <a:ext cx="3703320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Saves product and link data to CSV</a:t>
            </a:r>
            <a:endParaRPr lang="en-US" sz="1850" dirty="0"/>
          </a:p>
        </p:txBody>
      </p:sp>
      <p:sp>
        <p:nvSpPr>
          <p:cNvPr id="21" name="Text 7"/>
          <p:cNvSpPr/>
          <p:nvPr/>
        </p:nvSpPr>
        <p:spPr>
          <a:xfrm>
            <a:off x="3264408" y="5833872"/>
            <a:ext cx="370332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Error handling for broken data</a:t>
            </a:r>
            <a:endParaRPr lang="en-US" sz="1850" dirty="0"/>
          </a:p>
        </p:txBody>
      </p:sp>
      <p:sp>
        <p:nvSpPr>
          <p:cNvPr id="22" name="Text 8"/>
          <p:cNvSpPr/>
          <p:nvPr/>
        </p:nvSpPr>
        <p:spPr>
          <a:xfrm>
            <a:off x="7671816" y="5833872"/>
            <a:ext cx="370332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Pagination support built-in</a:t>
            </a:r>
            <a:endParaRPr lang="en-US" sz="1850" dirty="0"/>
          </a:p>
        </p:txBody>
      </p:sp>
      <p:sp>
        <p:nvSpPr>
          <p:cNvPr id="23" name="Text 9"/>
          <p:cNvSpPr/>
          <p:nvPr/>
        </p:nvSpPr>
        <p:spPr>
          <a:xfrm>
            <a:off x="5468112" y="3118104"/>
            <a:ext cx="3703320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Retry mechanism (3 attempts, 5s delay)</a:t>
            </a:r>
            <a:endParaRPr lang="en-US" sz="1850" dirty="0"/>
          </a:p>
        </p:txBody>
      </p:sp>
      <p:sp>
        <p:nvSpPr>
          <p:cNvPr id="24" name="Text 10"/>
          <p:cNvSpPr/>
          <p:nvPr/>
        </p:nvSpPr>
        <p:spPr>
          <a:xfrm>
            <a:off x="7232904" y="4581144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3</a:t>
            </a:r>
            <a:endParaRPr lang="en-US" sz="232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14630400" cy="82387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3612" y="629231"/>
            <a:ext cx="1553630" cy="2081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410"/>
              </a:lnSpc>
            </a:pPr>
            <a:r>
              <a:rPr lang="en-US" sz="9600" dirty="0" smtClean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09</a:t>
            </a:r>
            <a:endParaRPr lang="en-US" sz="9600" dirty="0"/>
          </a:p>
        </p:txBody>
      </p:sp>
      <p:sp>
        <p:nvSpPr>
          <p:cNvPr id="4" name="Rectangle 3"/>
          <p:cNvSpPr/>
          <p:nvPr/>
        </p:nvSpPr>
        <p:spPr>
          <a:xfrm>
            <a:off x="5683017" y="5255674"/>
            <a:ext cx="7996100" cy="794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800"/>
              </a:lnSpc>
            </a:pPr>
            <a:r>
              <a:rPr lang="en-US" sz="4400" dirty="0" smtClean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Summary &amp; Recommendations</a:t>
            </a:r>
            <a:endParaRPr lang="en-US" sz="44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" y="6199632"/>
            <a:ext cx="12984480" cy="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792" y="2569464"/>
            <a:ext cx="475488" cy="47548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792" y="3895344"/>
            <a:ext cx="475488" cy="47548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792" y="5961888"/>
            <a:ext cx="475488" cy="47548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6995160"/>
            <a:ext cx="475488" cy="47548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4928616"/>
            <a:ext cx="475488" cy="475488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792" y="4928616"/>
            <a:ext cx="475488" cy="475488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3895344"/>
            <a:ext cx="475488" cy="475488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2569464"/>
            <a:ext cx="475488" cy="475488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5961888"/>
            <a:ext cx="475488" cy="475488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8247888" y="5989320"/>
            <a:ext cx="555040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Implementation Highlights</a:t>
            </a:r>
            <a:endParaRPr lang="en-US" sz="2320" dirty="0"/>
          </a:p>
        </p:txBody>
      </p:sp>
      <p:sp>
        <p:nvSpPr>
          <p:cNvPr id="13" name="Text 1"/>
          <p:cNvSpPr/>
          <p:nvPr/>
        </p:nvSpPr>
        <p:spPr>
          <a:xfrm>
            <a:off x="7635240" y="2587752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2</a:t>
            </a:r>
            <a:endParaRPr lang="en-US" sz="2320" dirty="0"/>
          </a:p>
        </p:txBody>
      </p:sp>
      <p:sp>
        <p:nvSpPr>
          <p:cNvPr id="14" name="Text 2"/>
          <p:cNvSpPr/>
          <p:nvPr/>
        </p:nvSpPr>
        <p:spPr>
          <a:xfrm>
            <a:off x="7635240" y="3922776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4</a:t>
            </a:r>
            <a:endParaRPr lang="en-US" sz="2320" dirty="0"/>
          </a:p>
        </p:txBody>
      </p:sp>
      <p:sp>
        <p:nvSpPr>
          <p:cNvPr id="15" name="Text 3"/>
          <p:cNvSpPr/>
          <p:nvPr/>
        </p:nvSpPr>
        <p:spPr>
          <a:xfrm>
            <a:off x="7635240" y="5980176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8</a:t>
            </a:r>
            <a:endParaRPr lang="en-US" sz="2320" dirty="0"/>
          </a:p>
        </p:txBody>
      </p:sp>
      <p:sp>
        <p:nvSpPr>
          <p:cNvPr id="16" name="Text 4"/>
          <p:cNvSpPr/>
          <p:nvPr/>
        </p:nvSpPr>
        <p:spPr>
          <a:xfrm>
            <a:off x="8247888" y="3931920"/>
            <a:ext cx="555040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Crawl-Delay and Politeness</a:t>
            </a:r>
            <a:endParaRPr lang="en-US" sz="2320" dirty="0"/>
          </a:p>
        </p:txBody>
      </p:sp>
      <p:sp>
        <p:nvSpPr>
          <p:cNvPr id="17" name="Text 5"/>
          <p:cNvSpPr/>
          <p:nvPr/>
        </p:nvSpPr>
        <p:spPr>
          <a:xfrm>
            <a:off x="996696" y="7013448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9</a:t>
            </a:r>
            <a:endParaRPr lang="en-US" sz="2320" dirty="0"/>
          </a:p>
        </p:txBody>
      </p:sp>
      <p:sp>
        <p:nvSpPr>
          <p:cNvPr id="18" name="Text 6"/>
          <p:cNvSpPr/>
          <p:nvPr/>
        </p:nvSpPr>
        <p:spPr>
          <a:xfrm>
            <a:off x="996696" y="4956048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5</a:t>
            </a:r>
            <a:endParaRPr lang="en-US" sz="2320" dirty="0"/>
          </a:p>
        </p:txBody>
      </p:sp>
      <p:sp>
        <p:nvSpPr>
          <p:cNvPr id="19" name="Text 7"/>
          <p:cNvSpPr/>
          <p:nvPr/>
        </p:nvSpPr>
        <p:spPr>
          <a:xfrm>
            <a:off x="7635240" y="4956048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6</a:t>
            </a:r>
            <a:endParaRPr lang="en-US" sz="2320" dirty="0"/>
          </a:p>
        </p:txBody>
      </p:sp>
      <p:sp>
        <p:nvSpPr>
          <p:cNvPr id="20" name="Text 8"/>
          <p:cNvSpPr/>
          <p:nvPr/>
        </p:nvSpPr>
        <p:spPr>
          <a:xfrm>
            <a:off x="1609344" y="3931920"/>
            <a:ext cx="555040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Sitemap and Crawl Strategy</a:t>
            </a:r>
            <a:endParaRPr lang="en-US" sz="2320" dirty="0"/>
          </a:p>
        </p:txBody>
      </p:sp>
      <p:sp>
        <p:nvSpPr>
          <p:cNvPr id="21" name="Text 9"/>
          <p:cNvSpPr/>
          <p:nvPr/>
        </p:nvSpPr>
        <p:spPr>
          <a:xfrm>
            <a:off x="996696" y="3922776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3</a:t>
            </a:r>
            <a:endParaRPr lang="en-US" sz="2320" dirty="0"/>
          </a:p>
        </p:txBody>
      </p:sp>
      <p:sp>
        <p:nvSpPr>
          <p:cNvPr id="22" name="Text 10"/>
          <p:cNvSpPr/>
          <p:nvPr/>
        </p:nvSpPr>
        <p:spPr>
          <a:xfrm>
            <a:off x="1609344" y="2606040"/>
            <a:ext cx="555040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Project Objective</a:t>
            </a:r>
            <a:endParaRPr lang="en-US" sz="2320" dirty="0"/>
          </a:p>
        </p:txBody>
      </p:sp>
      <p:sp>
        <p:nvSpPr>
          <p:cNvPr id="23" name="Text 11"/>
          <p:cNvSpPr/>
          <p:nvPr/>
        </p:nvSpPr>
        <p:spPr>
          <a:xfrm>
            <a:off x="8247888" y="2606040"/>
            <a:ext cx="5550408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Robots.txt Analysis – Crawl Permissions</a:t>
            </a:r>
            <a:endParaRPr lang="en-US" sz="2320" dirty="0"/>
          </a:p>
        </p:txBody>
      </p:sp>
      <p:sp>
        <p:nvSpPr>
          <p:cNvPr id="24" name="Text 12"/>
          <p:cNvSpPr/>
          <p:nvPr/>
        </p:nvSpPr>
        <p:spPr>
          <a:xfrm>
            <a:off x="832104" y="75895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CONTENTS</a:t>
            </a:r>
            <a:endParaRPr lang="en-US" sz="4640" dirty="0"/>
          </a:p>
        </p:txBody>
      </p:sp>
      <p:sp>
        <p:nvSpPr>
          <p:cNvPr id="25" name="Text 13"/>
          <p:cNvSpPr/>
          <p:nvPr/>
        </p:nvSpPr>
        <p:spPr>
          <a:xfrm>
            <a:off x="1609344" y="7022592"/>
            <a:ext cx="555040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Summary &amp; Recommendations</a:t>
            </a:r>
            <a:endParaRPr lang="en-US" sz="2320" dirty="0"/>
          </a:p>
        </p:txBody>
      </p:sp>
      <p:sp>
        <p:nvSpPr>
          <p:cNvPr id="26" name="Text 14"/>
          <p:cNvSpPr/>
          <p:nvPr/>
        </p:nvSpPr>
        <p:spPr>
          <a:xfrm>
            <a:off x="996696" y="2587752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</a:t>
            </a:r>
            <a:endParaRPr lang="en-US" sz="2320" dirty="0"/>
          </a:p>
        </p:txBody>
      </p:sp>
      <p:sp>
        <p:nvSpPr>
          <p:cNvPr id="27" name="Text 15"/>
          <p:cNvSpPr/>
          <p:nvPr/>
        </p:nvSpPr>
        <p:spPr>
          <a:xfrm>
            <a:off x="1609344" y="4965192"/>
            <a:ext cx="555040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RSS Feeds &amp; API Access</a:t>
            </a:r>
            <a:endParaRPr lang="en-US" sz="2320" dirty="0"/>
          </a:p>
        </p:txBody>
      </p:sp>
      <p:sp>
        <p:nvSpPr>
          <p:cNvPr id="28" name="Text 16"/>
          <p:cNvSpPr/>
          <p:nvPr/>
        </p:nvSpPr>
        <p:spPr>
          <a:xfrm>
            <a:off x="996696" y="5980176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7</a:t>
            </a:r>
            <a:endParaRPr lang="en-US" sz="2320" dirty="0"/>
          </a:p>
        </p:txBody>
      </p:sp>
      <p:sp>
        <p:nvSpPr>
          <p:cNvPr id="29" name="Text 17"/>
          <p:cNvSpPr/>
          <p:nvPr/>
        </p:nvSpPr>
        <p:spPr>
          <a:xfrm>
            <a:off x="8247888" y="4965192"/>
            <a:ext cx="555040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HTML Content Extraction</a:t>
            </a:r>
            <a:endParaRPr lang="en-US" sz="2320" dirty="0"/>
          </a:p>
        </p:txBody>
      </p:sp>
      <p:sp>
        <p:nvSpPr>
          <p:cNvPr id="30" name="Text 18"/>
          <p:cNvSpPr/>
          <p:nvPr/>
        </p:nvSpPr>
        <p:spPr>
          <a:xfrm>
            <a:off x="1609344" y="5989320"/>
            <a:ext cx="555040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Handling JavaScript-Heavy Content</a:t>
            </a:r>
            <a:endParaRPr lang="en-US" sz="2320" dirty="0"/>
          </a:p>
        </p:txBody>
      </p:sp>
      <p:sp>
        <p:nvSpPr>
          <p:cNvPr id="31" name="Text 19"/>
          <p:cNvSpPr/>
          <p:nvPr/>
        </p:nvSpPr>
        <p:spPr>
          <a:xfrm>
            <a:off x="832104" y="1764792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</a:t>
            </a:r>
            <a:endParaRPr lang="en-US" sz="18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8904" y="4617720"/>
            <a:ext cx="36576" cy="83210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822192"/>
            <a:ext cx="36576" cy="83210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2608" y="3822192"/>
            <a:ext cx="36576" cy="83210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04" y="4654296"/>
            <a:ext cx="12984480" cy="36576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936" y="3822192"/>
            <a:ext cx="36576" cy="832104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40" y="4617720"/>
            <a:ext cx="36576" cy="832104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3728" y="4352544"/>
            <a:ext cx="539496" cy="539496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0024" y="4379976"/>
            <a:ext cx="539496" cy="539496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7432" y="4379976"/>
            <a:ext cx="539496" cy="539496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760" y="4379976"/>
            <a:ext cx="539496" cy="539496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464" y="4352544"/>
            <a:ext cx="539496" cy="539496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5468112" y="2971800"/>
            <a:ext cx="3703320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Use sitemaps for structured access</a:t>
            </a:r>
            <a:endParaRPr lang="en-US" sz="1850" dirty="0"/>
          </a:p>
        </p:txBody>
      </p:sp>
      <p:sp>
        <p:nvSpPr>
          <p:cNvPr id="15" name="Text 1"/>
          <p:cNvSpPr/>
          <p:nvPr/>
        </p:nvSpPr>
        <p:spPr>
          <a:xfrm>
            <a:off x="9875520" y="2971800"/>
            <a:ext cx="3703320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Respect site rules for ethical crawling</a:t>
            </a:r>
            <a:endParaRPr lang="en-US" sz="1850" dirty="0"/>
          </a:p>
        </p:txBody>
      </p:sp>
      <p:sp>
        <p:nvSpPr>
          <p:cNvPr id="16" name="Text 2"/>
          <p:cNvSpPr/>
          <p:nvPr/>
        </p:nvSpPr>
        <p:spPr>
          <a:xfrm>
            <a:off x="9436608" y="4407408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4</a:t>
            </a:r>
            <a:endParaRPr lang="en-US" sz="2320" dirty="0"/>
          </a:p>
        </p:txBody>
      </p:sp>
      <p:sp>
        <p:nvSpPr>
          <p:cNvPr id="17" name="Text 3"/>
          <p:cNvSpPr/>
          <p:nvPr/>
        </p:nvSpPr>
        <p:spPr>
          <a:xfrm>
            <a:off x="832104" y="1965960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Summary &amp; Recommendations</a:t>
            </a:r>
            <a:endParaRPr lang="en-US" sz="4640" dirty="0"/>
          </a:p>
        </p:txBody>
      </p:sp>
      <p:sp>
        <p:nvSpPr>
          <p:cNvPr id="18" name="Text 4"/>
          <p:cNvSpPr/>
          <p:nvPr/>
        </p:nvSpPr>
        <p:spPr>
          <a:xfrm>
            <a:off x="7232904" y="4425696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3</a:t>
            </a:r>
            <a:endParaRPr lang="en-US" sz="2320" dirty="0"/>
          </a:p>
        </p:txBody>
      </p:sp>
      <p:sp>
        <p:nvSpPr>
          <p:cNvPr id="19" name="Text 5"/>
          <p:cNvSpPr/>
          <p:nvPr/>
        </p:nvSpPr>
        <p:spPr>
          <a:xfrm>
            <a:off x="11640312" y="4425696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5</a:t>
            </a:r>
            <a:endParaRPr lang="en-US" sz="2320" dirty="0"/>
          </a:p>
        </p:txBody>
      </p:sp>
      <p:sp>
        <p:nvSpPr>
          <p:cNvPr id="20" name="Text 6"/>
          <p:cNvSpPr/>
          <p:nvPr/>
        </p:nvSpPr>
        <p:spPr>
          <a:xfrm>
            <a:off x="7671816" y="5687568"/>
            <a:ext cx="3703320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Leverage Selenium for JS content</a:t>
            </a:r>
            <a:endParaRPr lang="en-US" sz="1850" dirty="0"/>
          </a:p>
        </p:txBody>
      </p:sp>
      <p:sp>
        <p:nvSpPr>
          <p:cNvPr id="21" name="Text 7"/>
          <p:cNvSpPr/>
          <p:nvPr/>
        </p:nvSpPr>
        <p:spPr>
          <a:xfrm>
            <a:off x="1069848" y="2971800"/>
            <a:ext cx="370332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Avoid APIs and follow robots.txt</a:t>
            </a:r>
            <a:endParaRPr lang="en-US" sz="1850" dirty="0"/>
          </a:p>
        </p:txBody>
      </p:sp>
      <p:sp>
        <p:nvSpPr>
          <p:cNvPr id="22" name="Text 8"/>
          <p:cNvSpPr/>
          <p:nvPr/>
        </p:nvSpPr>
        <p:spPr>
          <a:xfrm>
            <a:off x="3264408" y="5687568"/>
            <a:ext cx="370332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Apply polite delay</a:t>
            </a:r>
            <a:endParaRPr lang="en-US" sz="1850" dirty="0"/>
          </a:p>
        </p:txBody>
      </p:sp>
      <p:sp>
        <p:nvSpPr>
          <p:cNvPr id="23" name="Text 9"/>
          <p:cNvSpPr/>
          <p:nvPr/>
        </p:nvSpPr>
        <p:spPr>
          <a:xfrm>
            <a:off x="2834640" y="4425696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</a:t>
            </a:r>
            <a:endParaRPr lang="en-US" sz="2320" dirty="0"/>
          </a:p>
        </p:txBody>
      </p:sp>
      <p:sp>
        <p:nvSpPr>
          <p:cNvPr id="24" name="Text 10"/>
          <p:cNvSpPr/>
          <p:nvPr/>
        </p:nvSpPr>
        <p:spPr>
          <a:xfrm>
            <a:off x="5029200" y="4407408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2</a:t>
            </a:r>
            <a:endParaRPr lang="en-US" sz="232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2104" y="2788920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Omar Alaa </a:t>
            </a:r>
            <a:endParaRPr lang="en-US" sz="1850" dirty="0"/>
          </a:p>
        </p:txBody>
      </p:sp>
      <p:sp>
        <p:nvSpPr>
          <p:cNvPr id="4" name="Text 1"/>
          <p:cNvSpPr/>
          <p:nvPr/>
        </p:nvSpPr>
        <p:spPr>
          <a:xfrm>
            <a:off x="832104" y="1792224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5800"/>
              </a:lnSpc>
              <a:buNone/>
            </a:pPr>
            <a:r>
              <a:rPr lang="en-US" sz="6000" b="1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Thank you </a:t>
            </a:r>
            <a:endParaRPr lang="en-US" sz="6000" b="1" dirty="0"/>
          </a:p>
        </p:txBody>
      </p:sp>
      <p:sp>
        <p:nvSpPr>
          <p:cNvPr id="5" name="Text 2"/>
          <p:cNvSpPr/>
          <p:nvPr/>
        </p:nvSpPr>
        <p:spPr>
          <a:xfrm>
            <a:off x="832104" y="3355848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Zeina Bassem          230547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2104" y="4471416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Fady Hany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2104" y="3913632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Mohrail Mena           235137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832104" y="5038344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Malak Ahmed            238199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832104" y="5596128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Sandy Rafiq               238187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832104" y="6153912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endParaRPr lang="en-US" sz="1850" dirty="0"/>
          </a:p>
        </p:txBody>
      </p:sp>
      <p:sp>
        <p:nvSpPr>
          <p:cNvPr id="11" name="Rectangle 10"/>
          <p:cNvSpPr/>
          <p:nvPr/>
        </p:nvSpPr>
        <p:spPr>
          <a:xfrm>
            <a:off x="2887626" y="4422237"/>
            <a:ext cx="963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234811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36962" y="2713646"/>
            <a:ext cx="10650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234531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38"/>
            <a:ext cx="14630400" cy="82387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3612" y="629231"/>
            <a:ext cx="1553630" cy="23237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410"/>
              </a:lnSpc>
            </a:pPr>
            <a:r>
              <a:rPr lang="en-US" sz="9600" dirty="0" smtClean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01</a:t>
            </a:r>
            <a:endParaRPr lang="en-US" sz="9600" dirty="0"/>
          </a:p>
        </p:txBody>
      </p:sp>
      <p:sp>
        <p:nvSpPr>
          <p:cNvPr id="4" name="Rectangle 3"/>
          <p:cNvSpPr/>
          <p:nvPr/>
        </p:nvSpPr>
        <p:spPr>
          <a:xfrm>
            <a:off x="9023161" y="4689834"/>
            <a:ext cx="4451860" cy="10063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8010"/>
              </a:lnSpc>
            </a:pPr>
            <a:r>
              <a:rPr lang="en-US" sz="4400" dirty="0" smtClean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Project Objective</a:t>
            </a:r>
            <a:endParaRPr lang="en-US" sz="44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" y="6199632"/>
            <a:ext cx="12984480" cy="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0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2715768"/>
            <a:ext cx="3218688" cy="950976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608" y="2715768"/>
            <a:ext cx="3218688" cy="95097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488" y="2715768"/>
            <a:ext cx="3218688" cy="95097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368" y="2715768"/>
            <a:ext cx="3218688" cy="950976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10817352" y="4014216"/>
            <a:ext cx="2743200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Avoid disallowed paths and APIs</a:t>
            </a:r>
            <a:endParaRPr lang="en-US" sz="2320" dirty="0"/>
          </a:p>
        </p:txBody>
      </p:sp>
      <p:sp>
        <p:nvSpPr>
          <p:cNvPr id="8" name="Text 1"/>
          <p:cNvSpPr/>
          <p:nvPr/>
        </p:nvSpPr>
        <p:spPr>
          <a:xfrm>
            <a:off x="2368296" y="2971800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</a:t>
            </a:r>
            <a:endParaRPr lang="en-US" sz="2320" dirty="0"/>
          </a:p>
        </p:txBody>
      </p:sp>
      <p:sp>
        <p:nvSpPr>
          <p:cNvPr id="9" name="Text 2"/>
          <p:cNvSpPr/>
          <p:nvPr/>
        </p:nvSpPr>
        <p:spPr>
          <a:xfrm>
            <a:off x="7571232" y="4014216"/>
            <a:ext cx="2743200" cy="110642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Implement ethical scraping with polite delay</a:t>
            </a:r>
            <a:endParaRPr lang="en-US" sz="2320" dirty="0"/>
          </a:p>
        </p:txBody>
      </p:sp>
      <p:sp>
        <p:nvSpPr>
          <p:cNvPr id="10" name="Text 3"/>
          <p:cNvSpPr/>
          <p:nvPr/>
        </p:nvSpPr>
        <p:spPr>
          <a:xfrm>
            <a:off x="12106656" y="2971800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4</a:t>
            </a:r>
            <a:endParaRPr lang="en-US" sz="2320" dirty="0"/>
          </a:p>
        </p:txBody>
      </p:sp>
      <p:sp>
        <p:nvSpPr>
          <p:cNvPr id="11" name="Text 4"/>
          <p:cNvSpPr/>
          <p:nvPr/>
        </p:nvSpPr>
        <p:spPr>
          <a:xfrm>
            <a:off x="8860536" y="2971800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3</a:t>
            </a:r>
            <a:endParaRPr lang="en-US" sz="2320" dirty="0"/>
          </a:p>
        </p:txBody>
      </p:sp>
      <p:sp>
        <p:nvSpPr>
          <p:cNvPr id="12" name="Text 5"/>
          <p:cNvSpPr/>
          <p:nvPr/>
        </p:nvSpPr>
        <p:spPr>
          <a:xfrm>
            <a:off x="4325112" y="5257800"/>
            <a:ext cx="274320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endParaRPr lang="en-US" sz="1850" dirty="0"/>
          </a:p>
        </p:txBody>
      </p:sp>
      <p:sp>
        <p:nvSpPr>
          <p:cNvPr id="13" name="Text 6"/>
          <p:cNvSpPr/>
          <p:nvPr/>
        </p:nvSpPr>
        <p:spPr>
          <a:xfrm>
            <a:off x="7571232" y="5257800"/>
            <a:ext cx="274320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endParaRPr lang="en-US" sz="1850" dirty="0"/>
          </a:p>
        </p:txBody>
      </p:sp>
      <p:sp>
        <p:nvSpPr>
          <p:cNvPr id="14" name="Text 7"/>
          <p:cNvSpPr/>
          <p:nvPr/>
        </p:nvSpPr>
        <p:spPr>
          <a:xfrm>
            <a:off x="1078992" y="4014216"/>
            <a:ext cx="2743200" cy="18470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Develop a compliant and effective web crawler for Amazon</a:t>
            </a:r>
            <a:endParaRPr lang="en-US" sz="2320" dirty="0"/>
          </a:p>
        </p:txBody>
      </p:sp>
      <p:sp>
        <p:nvSpPr>
          <p:cNvPr id="15" name="Text 8"/>
          <p:cNvSpPr/>
          <p:nvPr/>
        </p:nvSpPr>
        <p:spPr>
          <a:xfrm>
            <a:off x="5614416" y="2971800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2</a:t>
            </a:r>
            <a:endParaRPr lang="en-US" sz="2320" dirty="0"/>
          </a:p>
        </p:txBody>
      </p:sp>
      <p:sp>
        <p:nvSpPr>
          <p:cNvPr id="16" name="Text 9"/>
          <p:cNvSpPr/>
          <p:nvPr/>
        </p:nvSpPr>
        <p:spPr>
          <a:xfrm>
            <a:off x="1078992" y="5998464"/>
            <a:ext cx="274320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endParaRPr lang="en-US" sz="1850" dirty="0"/>
          </a:p>
        </p:txBody>
      </p:sp>
      <p:sp>
        <p:nvSpPr>
          <p:cNvPr id="17" name="Text 10"/>
          <p:cNvSpPr/>
          <p:nvPr/>
        </p:nvSpPr>
        <p:spPr>
          <a:xfrm>
            <a:off x="4325112" y="4014216"/>
            <a:ext cx="2743200" cy="110642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Analyze crawl permissions via robots.txt</a:t>
            </a:r>
            <a:endParaRPr lang="en-US" sz="2320" dirty="0"/>
          </a:p>
        </p:txBody>
      </p:sp>
      <p:sp>
        <p:nvSpPr>
          <p:cNvPr id="18" name="Text 11"/>
          <p:cNvSpPr/>
          <p:nvPr/>
        </p:nvSpPr>
        <p:spPr>
          <a:xfrm>
            <a:off x="10817352" y="4892040"/>
            <a:ext cx="274320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endParaRPr lang="en-US" sz="1850" dirty="0"/>
          </a:p>
        </p:txBody>
      </p:sp>
      <p:sp>
        <p:nvSpPr>
          <p:cNvPr id="19" name="Text 12"/>
          <p:cNvSpPr/>
          <p:nvPr/>
        </p:nvSpPr>
        <p:spPr>
          <a:xfrm>
            <a:off x="832104" y="1700784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 Project Objective</a:t>
            </a:r>
            <a:endParaRPr lang="en-US" sz="464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70" y="11638"/>
            <a:ext cx="14630400" cy="82387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3612" y="629231"/>
            <a:ext cx="1553630" cy="2081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410"/>
              </a:lnSpc>
            </a:pPr>
            <a:r>
              <a:rPr lang="en-US" sz="9600" dirty="0" smtClean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02</a:t>
            </a:r>
            <a:endParaRPr lang="en-US" sz="9600" dirty="0"/>
          </a:p>
        </p:txBody>
      </p:sp>
      <p:sp>
        <p:nvSpPr>
          <p:cNvPr id="4" name="Rectangle 3"/>
          <p:cNvSpPr/>
          <p:nvPr/>
        </p:nvSpPr>
        <p:spPr>
          <a:xfrm>
            <a:off x="3293475" y="5022943"/>
            <a:ext cx="10254026" cy="794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800"/>
              </a:lnSpc>
            </a:pPr>
            <a:r>
              <a:rPr lang="en-US" sz="4400" dirty="0" smtClean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Robots.txt Analysis – Crawl Permissions</a:t>
            </a:r>
            <a:endParaRPr lang="en-US" sz="44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" y="6199632"/>
            <a:ext cx="12984480" cy="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7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368" y="2724912"/>
            <a:ext cx="3218688" cy="950976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2724912"/>
            <a:ext cx="3218688" cy="95097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608" y="2724912"/>
            <a:ext cx="3218688" cy="95097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488" y="2724912"/>
            <a:ext cx="3218688" cy="950976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7571232" y="4023360"/>
            <a:ext cx="274320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Allowed:</a:t>
            </a:r>
            <a:endParaRPr lang="en-US" sz="2320" dirty="0"/>
          </a:p>
        </p:txBody>
      </p:sp>
      <p:sp>
        <p:nvSpPr>
          <p:cNvPr id="8" name="Text 1"/>
          <p:cNvSpPr/>
          <p:nvPr/>
        </p:nvSpPr>
        <p:spPr>
          <a:xfrm>
            <a:off x="5614416" y="2980944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2</a:t>
            </a:r>
            <a:endParaRPr lang="en-US" sz="2320" dirty="0"/>
          </a:p>
        </p:txBody>
      </p:sp>
      <p:sp>
        <p:nvSpPr>
          <p:cNvPr id="9" name="Text 2"/>
          <p:cNvSpPr/>
          <p:nvPr/>
        </p:nvSpPr>
        <p:spPr>
          <a:xfrm>
            <a:off x="2368296" y="2980944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</a:t>
            </a:r>
            <a:endParaRPr lang="en-US" sz="2320" dirty="0"/>
          </a:p>
        </p:txBody>
      </p:sp>
      <p:sp>
        <p:nvSpPr>
          <p:cNvPr id="10" name="Text 3"/>
          <p:cNvSpPr/>
          <p:nvPr/>
        </p:nvSpPr>
        <p:spPr>
          <a:xfrm>
            <a:off x="4325112" y="4526280"/>
            <a:ext cx="2743200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342900" indent="-342900" algn="l"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/gp/registry/wishlist/XYZ/reserve </a:t>
            </a:r>
            <a:endParaRPr lang="en-US" sz="1850" dirty="0"/>
          </a:p>
        </p:txBody>
      </p:sp>
      <p:sp>
        <p:nvSpPr>
          <p:cNvPr id="11" name="Text 4"/>
          <p:cNvSpPr/>
          <p:nvPr/>
        </p:nvSpPr>
        <p:spPr>
          <a:xfrm>
            <a:off x="832104" y="1700784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Robots.txt Analysis – Crawl Permissions</a:t>
            </a:r>
            <a:endParaRPr lang="en-US" sz="4640" dirty="0"/>
          </a:p>
        </p:txBody>
      </p:sp>
      <p:sp>
        <p:nvSpPr>
          <p:cNvPr id="12" name="Text 5"/>
          <p:cNvSpPr/>
          <p:nvPr/>
        </p:nvSpPr>
        <p:spPr>
          <a:xfrm>
            <a:off x="7571232" y="5257800"/>
            <a:ext cx="2743200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342900" indent="-342900" algn="l"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/gp/wishlist/ipad-install</a:t>
            </a:r>
            <a:endParaRPr lang="en-US" sz="1850" dirty="0"/>
          </a:p>
        </p:txBody>
      </p:sp>
      <p:sp>
        <p:nvSpPr>
          <p:cNvPr id="13" name="Text 6"/>
          <p:cNvSpPr/>
          <p:nvPr/>
        </p:nvSpPr>
        <p:spPr>
          <a:xfrm>
            <a:off x="4325112" y="5257800"/>
            <a:ext cx="274320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342900" indent="-342900" algn="l"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/review/common/du </a:t>
            </a:r>
            <a:endParaRPr lang="en-US" sz="1850" dirty="0"/>
          </a:p>
        </p:txBody>
      </p:sp>
      <p:sp>
        <p:nvSpPr>
          <p:cNvPr id="14" name="Text 7"/>
          <p:cNvSpPr/>
          <p:nvPr/>
        </p:nvSpPr>
        <p:spPr>
          <a:xfrm>
            <a:off x="4325112" y="5696712"/>
            <a:ext cx="2743200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342900" indent="-342900" algn="l"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/exec/obidos/account-access-login</a:t>
            </a:r>
            <a:endParaRPr lang="en-US" sz="1850" dirty="0"/>
          </a:p>
        </p:txBody>
      </p:sp>
      <p:sp>
        <p:nvSpPr>
          <p:cNvPr id="15" name="Text 8"/>
          <p:cNvSpPr/>
          <p:nvPr/>
        </p:nvSpPr>
        <p:spPr>
          <a:xfrm>
            <a:off x="10817352" y="4901184"/>
            <a:ext cx="274320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endParaRPr lang="en-US" sz="1850" dirty="0"/>
          </a:p>
        </p:txBody>
      </p:sp>
      <p:sp>
        <p:nvSpPr>
          <p:cNvPr id="16" name="Text 9"/>
          <p:cNvSpPr/>
          <p:nvPr/>
        </p:nvSpPr>
        <p:spPr>
          <a:xfrm>
            <a:off x="7571232" y="4526280"/>
            <a:ext cx="2743200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342900" indent="-342900" algn="l"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/gp/wishlist/universal </a:t>
            </a:r>
            <a:endParaRPr lang="en-US" sz="1850" dirty="0"/>
          </a:p>
        </p:txBody>
      </p:sp>
      <p:sp>
        <p:nvSpPr>
          <p:cNvPr id="17" name="Text 10"/>
          <p:cNvSpPr/>
          <p:nvPr/>
        </p:nvSpPr>
        <p:spPr>
          <a:xfrm>
            <a:off x="10817352" y="4023360"/>
            <a:ext cx="2743200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No Crawl-delay directive present</a:t>
            </a:r>
            <a:endParaRPr lang="en-US" sz="2320" dirty="0"/>
          </a:p>
        </p:txBody>
      </p:sp>
      <p:sp>
        <p:nvSpPr>
          <p:cNvPr id="18" name="Text 11"/>
          <p:cNvSpPr/>
          <p:nvPr/>
        </p:nvSpPr>
        <p:spPr>
          <a:xfrm>
            <a:off x="1078992" y="4023360"/>
            <a:ext cx="2743200" cy="110642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Wildcard user-agent * applies to all bots</a:t>
            </a:r>
            <a:endParaRPr lang="en-US" sz="2320" dirty="0"/>
          </a:p>
        </p:txBody>
      </p:sp>
      <p:sp>
        <p:nvSpPr>
          <p:cNvPr id="19" name="Text 12"/>
          <p:cNvSpPr/>
          <p:nvPr/>
        </p:nvSpPr>
        <p:spPr>
          <a:xfrm>
            <a:off x="1078992" y="5266944"/>
            <a:ext cx="274320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endParaRPr lang="en-US" sz="1850" dirty="0"/>
          </a:p>
        </p:txBody>
      </p:sp>
      <p:sp>
        <p:nvSpPr>
          <p:cNvPr id="20" name="Text 13"/>
          <p:cNvSpPr/>
          <p:nvPr/>
        </p:nvSpPr>
        <p:spPr>
          <a:xfrm>
            <a:off x="12106656" y="2980944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4</a:t>
            </a:r>
            <a:endParaRPr lang="en-US" sz="2320" dirty="0"/>
          </a:p>
        </p:txBody>
      </p:sp>
      <p:sp>
        <p:nvSpPr>
          <p:cNvPr id="21" name="Text 14"/>
          <p:cNvSpPr/>
          <p:nvPr/>
        </p:nvSpPr>
        <p:spPr>
          <a:xfrm>
            <a:off x="4325112" y="4023360"/>
            <a:ext cx="274320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Disallowed:</a:t>
            </a:r>
            <a:endParaRPr lang="en-US" sz="2320" dirty="0"/>
          </a:p>
        </p:txBody>
      </p:sp>
      <p:sp>
        <p:nvSpPr>
          <p:cNvPr id="22" name="Text 15"/>
          <p:cNvSpPr/>
          <p:nvPr/>
        </p:nvSpPr>
        <p:spPr>
          <a:xfrm>
            <a:off x="8860536" y="2980944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8080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3</a:t>
            </a:r>
            <a:endParaRPr lang="en-US" sz="23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70" y="11638"/>
            <a:ext cx="14630400" cy="82387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3612" y="629231"/>
            <a:ext cx="1553630" cy="2081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410"/>
              </a:lnSpc>
            </a:pPr>
            <a:r>
              <a:rPr lang="en-US" sz="9600" dirty="0" smtClean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03</a:t>
            </a:r>
            <a:endParaRPr lang="en-US" sz="9600" dirty="0"/>
          </a:p>
        </p:txBody>
      </p:sp>
      <p:sp>
        <p:nvSpPr>
          <p:cNvPr id="4" name="Rectangle 3"/>
          <p:cNvSpPr/>
          <p:nvPr/>
        </p:nvSpPr>
        <p:spPr>
          <a:xfrm>
            <a:off x="6462702" y="5241152"/>
            <a:ext cx="7213834" cy="682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640"/>
              </a:lnSpc>
            </a:pPr>
            <a:r>
              <a:rPr lang="en-US" sz="4400" dirty="0" smtClean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Sitemap and Crawl Strategy</a:t>
            </a:r>
            <a:endParaRPr lang="en-US" sz="44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" y="6199632"/>
            <a:ext cx="12984480" cy="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3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2104" y="3557016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342900" indent="-342900" algn="l"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Prioritize:</a:t>
            </a:r>
            <a:endParaRPr lang="en-US" sz="1850" dirty="0"/>
          </a:p>
        </p:txBody>
      </p:sp>
      <p:sp>
        <p:nvSpPr>
          <p:cNvPr id="4" name="Text 1"/>
          <p:cNvSpPr/>
          <p:nvPr/>
        </p:nvSpPr>
        <p:spPr>
          <a:xfrm>
            <a:off x="832104" y="1581912"/>
            <a:ext cx="12984480" cy="5943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640"/>
              </a:lnSpc>
              <a:buNone/>
            </a:pPr>
            <a:r>
              <a:rPr lang="en-US" sz="3710" dirty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 Sitemap and Crawl Strategy</a:t>
            </a:r>
            <a:endParaRPr lang="en-US" sz="3710" dirty="0"/>
          </a:p>
        </p:txBody>
      </p:sp>
      <p:sp>
        <p:nvSpPr>
          <p:cNvPr id="5" name="Text 2"/>
          <p:cNvSpPr/>
          <p:nvPr/>
        </p:nvSpPr>
        <p:spPr>
          <a:xfrm>
            <a:off x="832104" y="5797296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342900" indent="-342900" algn="l">
              <a:buSzPct val="100000"/>
              <a:buFont typeface="+mj-lt"/>
              <a:buAutoNum type="arabicPeriod" startAt="4"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Deals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2104" y="2441448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342900" indent="-342900" algn="l"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Sitemap available: https://www.amazon.com/sitemap.xml 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2104" y="5239512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342900" indent="-342900" algn="l">
              <a:buSzPct val="100000"/>
              <a:buFont typeface="+mj-lt"/>
              <a:buAutoNum type="arabicPeriod" startAt="3"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Reviews 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832104" y="6364224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342900" indent="-342900" algn="l"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Avoid disallowed paths (login, cart, etc.)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832104" y="4681728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342900" indent="-342900" algn="l">
              <a:buSzPct val="100000"/>
              <a:buFont typeface="+mj-lt"/>
              <a:buAutoNum type="arabicPeriod" startAt="2"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Product pages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832104" y="2999232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342900" indent="-342900" algn="l"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Use sitemap to locate structured URLs </a:t>
            </a:r>
            <a:endParaRPr lang="en-US" sz="1850" dirty="0"/>
          </a:p>
        </p:txBody>
      </p:sp>
      <p:sp>
        <p:nvSpPr>
          <p:cNvPr id="11" name="Text 8"/>
          <p:cNvSpPr/>
          <p:nvPr/>
        </p:nvSpPr>
        <p:spPr>
          <a:xfrm>
            <a:off x="832104" y="4123944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850" dirty="0">
                <a:solidFill>
                  <a:srgbClr val="FFFFFF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 Homepage &amp; categories 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70" y="11638"/>
            <a:ext cx="14630400" cy="82387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3612" y="629231"/>
            <a:ext cx="1553630" cy="20813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410"/>
              </a:lnSpc>
            </a:pPr>
            <a:r>
              <a:rPr lang="en-US" sz="9600" dirty="0" smtClean="0">
                <a:solidFill>
                  <a:srgbClr val="ACAEF6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04</a:t>
            </a:r>
            <a:endParaRPr lang="en-US" sz="9600" dirty="0"/>
          </a:p>
        </p:txBody>
      </p:sp>
      <p:sp>
        <p:nvSpPr>
          <p:cNvPr id="4" name="Rectangle 3"/>
          <p:cNvSpPr/>
          <p:nvPr/>
        </p:nvSpPr>
        <p:spPr>
          <a:xfrm>
            <a:off x="7844693" y="5241151"/>
            <a:ext cx="5764720" cy="794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800"/>
              </a:lnSpc>
            </a:pPr>
            <a:r>
              <a:rPr lang="en-US" sz="4400" dirty="0" smtClean="0">
                <a:solidFill>
                  <a:srgbClr val="FFFFFF"/>
                </a:solidFill>
                <a:latin typeface="思源黑体-思源黑体-ExtraBold" pitchFamily="34" charset="0"/>
                <a:ea typeface="思源黑体-思源黑体-ExtraBold" pitchFamily="34" charset="-122"/>
                <a:cs typeface="思源黑体-思源黑体-ExtraBold" pitchFamily="34" charset="-120"/>
              </a:rPr>
              <a:t>Crawl-Delay Overview</a:t>
            </a:r>
            <a:endParaRPr lang="en-US" sz="44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" y="6199632"/>
            <a:ext cx="12984480" cy="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4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440</Words>
  <Application>Microsoft Office PowerPoint</Application>
  <PresentationFormat>Custom</PresentationFormat>
  <Paragraphs>161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b.k</cp:lastModifiedBy>
  <cp:revision>7</cp:revision>
  <dcterms:created xsi:type="dcterms:W3CDTF">2025-05-21T20:51:33Z</dcterms:created>
  <dcterms:modified xsi:type="dcterms:W3CDTF">2025-05-21T22:20:52Z</dcterms:modified>
</cp:coreProperties>
</file>