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2" r:id="rId2"/>
    <p:sldId id="277" r:id="rId3"/>
    <p:sldId id="260" r:id="rId4"/>
    <p:sldId id="275" r:id="rId5"/>
    <p:sldId id="256" r:id="rId6"/>
    <p:sldId id="266" r:id="rId7"/>
    <p:sldId id="259" r:id="rId8"/>
    <p:sldId id="257" r:id="rId9"/>
    <p:sldId id="258" r:id="rId10"/>
    <p:sldId id="261" r:id="rId11"/>
    <p:sldId id="262" r:id="rId12"/>
    <p:sldId id="263" r:id="rId13"/>
    <p:sldId id="264" r:id="rId14"/>
    <p:sldId id="265" r:id="rId15"/>
    <p:sldId id="273" r:id="rId16"/>
    <p:sldId id="274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4660"/>
  </p:normalViewPr>
  <p:slideViewPr>
    <p:cSldViewPr snapToGrid="0">
      <p:cViewPr varScale="1">
        <p:scale>
          <a:sx n="70" d="100"/>
          <a:sy n="70" d="100"/>
        </p:scale>
        <p:origin x="-75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B3B3BA-555A-4621-829B-3E418FB19682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B1393-CF1B-4C3C-B86D-FF591DCE7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07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dirty="0">
                <a:solidFill>
                  <a:srgbClr val="FF0000"/>
                </a:solidFill>
              </a:rPr>
              <a:t> Selection By Attribute </a:t>
            </a:r>
          </a:p>
          <a:p>
            <a:pPr algn="l"/>
            <a:r>
              <a:rPr lang="en-US" sz="1200" dirty="0">
                <a:solidFill>
                  <a:srgbClr val="FF0000"/>
                </a:solidFill>
              </a:rPr>
              <a:t>	Method :Add to Current select</a:t>
            </a:r>
          </a:p>
          <a:p>
            <a:pPr algn="l"/>
            <a:r>
              <a:rPr lang="en-US" sz="1200" dirty="0">
                <a:solidFill>
                  <a:srgbClr val="FF0000"/>
                </a:solidFill>
              </a:rPr>
              <a:t>1-Select by Attribute </a:t>
            </a:r>
          </a:p>
          <a:p>
            <a:pPr algn="l"/>
            <a:r>
              <a:rPr lang="en-US" sz="1200" dirty="0">
                <a:solidFill>
                  <a:srgbClr val="FF0000"/>
                </a:solidFill>
              </a:rPr>
              <a:t>from iron :</a:t>
            </a:r>
          </a:p>
          <a:p>
            <a:pPr algn="l"/>
            <a:r>
              <a:rPr lang="en-US" sz="1200" dirty="0">
                <a:solidFill>
                  <a:srgbClr val="FF0000"/>
                </a:solidFill>
              </a:rPr>
              <a:t>Query : country name =</a:t>
            </a:r>
            <a:r>
              <a:rPr lang="en-US" sz="1200" dirty="0" err="1">
                <a:solidFill>
                  <a:srgbClr val="FF0000"/>
                </a:solidFill>
              </a:rPr>
              <a:t>blivia</a:t>
            </a:r>
            <a:endParaRPr lang="en-US" sz="1200" dirty="0">
              <a:solidFill>
                <a:srgbClr val="FF0000"/>
              </a:solidFill>
            </a:endParaRPr>
          </a:p>
          <a:p>
            <a:pPr algn="l"/>
            <a:r>
              <a:rPr lang="en-US" sz="1200" dirty="0">
                <a:solidFill>
                  <a:srgbClr val="FF0000"/>
                </a:solidFill>
              </a:rPr>
              <a:t>from factories :</a:t>
            </a:r>
          </a:p>
          <a:p>
            <a:pPr algn="l"/>
            <a:r>
              <a:rPr lang="en-US" sz="1200" dirty="0">
                <a:solidFill>
                  <a:srgbClr val="FF0000"/>
                </a:solidFill>
              </a:rPr>
              <a:t>add to selected </a:t>
            </a:r>
          </a:p>
          <a:p>
            <a:pPr algn="l"/>
            <a:r>
              <a:rPr lang="en-US" sz="1200" dirty="0">
                <a:solidFill>
                  <a:srgbClr val="FF0000"/>
                </a:solidFill>
              </a:rPr>
              <a:t>select country name =</a:t>
            </a:r>
            <a:r>
              <a:rPr lang="en-US" sz="1200" dirty="0" err="1">
                <a:solidFill>
                  <a:srgbClr val="FF0000"/>
                </a:solidFill>
              </a:rPr>
              <a:t>boliva</a:t>
            </a:r>
            <a:r>
              <a:rPr lang="en-US" sz="1200" dirty="0">
                <a:solidFill>
                  <a:srgbClr val="FF0000"/>
                </a:solidFill>
              </a:rPr>
              <a:t> and type= iron.</a:t>
            </a:r>
          </a:p>
          <a:p>
            <a:pPr algn="l"/>
            <a:endParaRPr lang="en-US" sz="12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B1393-CF1B-4C3C-B86D-FF591DCE73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29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AEF2F7-502C-0FF4-4968-E1DF374A0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E5A7D76-E7AD-6CAF-D34A-E69D76168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892B12-FBBA-0DA1-E262-28435F545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088A-EDCD-45AC-96FB-623088857EE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B5E3675-5963-E90F-03EA-A1C6AABE1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81D8696-0DED-54A6-7062-3285AAA1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47AAC-235E-478B-BF39-01648E83D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14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E03FF3-7257-9FA9-B1BD-6E49BCA71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0AE4ED4-FBC7-D784-CFF7-9411A5625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B276098-A81C-243A-ACB3-376477909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088A-EDCD-45AC-96FB-623088857EE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B366671-8CB2-9A2A-D20B-799CDC6CD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226E1CA-3365-85D3-4E8F-41FC9688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47AAC-235E-478B-BF39-01648E83D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37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CB9512B-29E5-EBBC-1CD7-A379040C61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EADB392-8812-6430-91DC-6F9BC0074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E30A2FE-8422-04DE-9A38-7D4F675F5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088A-EDCD-45AC-96FB-623088857EE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BD98A53-E4B8-F3D8-09CB-7AB6C6A40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3BD353-1080-65FC-0812-7C8853DB3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47AAC-235E-478B-BF39-01648E83D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0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ABB045-8A7D-412D-3532-4A32DA30A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661009-061D-5152-26A2-4832F4518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F1787E-3BA9-925A-C5D0-FFCBE1D4B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088A-EDCD-45AC-96FB-623088857EE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E4FBE3D-0474-CBE6-47A7-3DAE6774C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ACC4E82-45B5-3C4D-7140-3C2C0EFC3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47AAC-235E-478B-BF39-01648E83D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3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C7C7AB-A7B4-0964-0DA3-19A8F9EC9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6F7EF62-23ED-0EB2-2DCB-630CB096F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C23BE51-A535-9760-3323-87EE9FFFD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088A-EDCD-45AC-96FB-623088857EE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2B25B6-9C65-4B8B-2043-5EB8B6DF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B2C0D33-97F0-2FBC-98DB-78E8DE3EB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47AAC-235E-478B-BF39-01648E83D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30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C101A5-FCFD-C47E-D3AC-C70C8E500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00BC91-2DDC-85EF-6A6D-2F795C6F2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B1FC7FE-7801-1D21-DBB3-EB13D2892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52B54E1-50B5-5C59-860B-E876A3FA8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088A-EDCD-45AC-96FB-623088857EE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F02B499-4254-5CDD-B419-5A1E5CFF8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8423504-2D10-BDAD-E6E6-CBA776B2B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47AAC-235E-478B-BF39-01648E83D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4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2E433F-A4CD-B1F0-8CE4-9848D0229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0AD0021-B1B8-DFEE-98A5-FA2234597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D6986A-903D-9512-BFDD-DE20209B4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258F370-6838-FBC2-323E-9E76B8D626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74178F0-A355-4CB0-A08E-49D3241FD1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C4F8782-18C9-7B86-D071-601870A90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088A-EDCD-45AC-96FB-623088857EE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FBD36E5-4B08-BBB1-CEC5-9F3792A6D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B1647A1-E312-8510-A610-47412614D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47AAC-235E-478B-BF39-01648E83D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53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6FBDBB-FE33-7847-A99D-C121F85B9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08957B3-088C-996A-044E-076A8B386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088A-EDCD-45AC-96FB-623088857EE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64255A2-6B58-CE38-AA5D-AEE30B0DA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80A93E2-5DAD-ECE3-C4F1-1D8720B9C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47AAC-235E-478B-BF39-01648E83D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7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8A6D729-5A8B-BD12-0370-C3C126FB8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088A-EDCD-45AC-96FB-623088857EE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A7EDF5E-C151-9A41-C44D-4E5FB3CF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07022C8-33F8-6A3F-3C6F-071C5A19B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47AAC-235E-478B-BF39-01648E83D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0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1F1F51-080D-6D7D-6E06-FF0AC6764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127301-E462-87CE-6509-C551F2804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3FBB7E1-BB1F-FF0E-174C-9588D906E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FAF4845-E97D-6DC5-D8FA-081F85F99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088A-EDCD-45AC-96FB-623088857EE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547BD-3B42-460B-CF3A-33B76EB5A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4235307-C628-341A-669F-0EA7118F3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47AAC-235E-478B-BF39-01648E83D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31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73B18B-265A-ECDD-FD19-4D005F13E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1D951D8-8B96-4C69-B912-99C5933D15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1EF1E3D-BFA1-7A15-46EF-B6EF84AD7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0BCD2C7-BC19-A1B6-B36B-33F7EC45F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088A-EDCD-45AC-96FB-623088857EE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9A021E6-486C-0EF4-CEB0-0AC67753C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EF2AD1D-9A53-F0DF-D4D3-FD6F3224A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47AAC-235E-478B-BF39-01648E83D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26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C24F76D-0B8C-75C2-E9CD-96C28D84B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6A720CC-9BB5-239F-CD6B-FAD3626E2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045AE0-3E39-AF24-5432-E06CAA3A25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B088A-EDCD-45AC-96FB-623088857EE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DA0596A-50C3-7E3F-71C5-8133AA01A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9B8EC6A-401A-D072-617C-F3F14FED53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47AAC-235E-478B-BF39-01648E83D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2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B7A87D-1458-38B6-B651-384CC3B1D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9256" y="2235200"/>
            <a:ext cx="9144000" cy="2387600"/>
          </a:xfrm>
        </p:spPr>
        <p:txBody>
          <a:bodyPr>
            <a:normAutofit/>
          </a:bodyPr>
          <a:lstStyle/>
          <a:p>
            <a:r>
              <a:rPr lang="en-US" sz="16600" b="1" dirty="0">
                <a:solidFill>
                  <a:srgbClr val="FF0000"/>
                </a:solidFill>
              </a:rPr>
              <a:t>Let’s Start </a:t>
            </a:r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xmlns="" id="{A8FE8F00-6ABD-8827-9EC2-E1D7B4C91CF0}"/>
              </a:ext>
            </a:extLst>
          </p:cNvPr>
          <p:cNvSpPr/>
          <p:nvPr/>
        </p:nvSpPr>
        <p:spPr>
          <a:xfrm>
            <a:off x="407963" y="337625"/>
            <a:ext cx="1491175" cy="1167618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1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09B861-31A4-5B06-4569-BFE448B6D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9822" y="406400"/>
            <a:ext cx="5299366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Mines and Factories in Bolivia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BFE87B5-7DDC-D93A-1B31-00393EE10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5618" y="3319975"/>
            <a:ext cx="4678018" cy="403498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Iron Mines and Factories in Bolivia </a:t>
            </a:r>
          </a:p>
          <a:p>
            <a:pPr algn="l"/>
            <a:endParaRPr lang="en-US" dirty="0">
              <a:solidFill>
                <a:srgbClr val="FF0000"/>
              </a:solidFill>
            </a:endParaRPr>
          </a:p>
          <a:p>
            <a:pPr algn="l"/>
            <a:endParaRPr lang="en-US" dirty="0">
              <a:solidFill>
                <a:srgbClr val="FF0000"/>
              </a:solidFill>
            </a:endParaRPr>
          </a:p>
          <a:p>
            <a:pPr algn="l"/>
            <a:r>
              <a:rPr lang="en-US" dirty="0">
                <a:solidFill>
                  <a:srgbClr val="FF0000"/>
                </a:solidFill>
              </a:rPr>
              <a:t>With : Add to current selection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70C101B-0476-44B0-966A-E9DDAC63DA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815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10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09B861-31A4-5B06-4569-BFE448B6D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406400"/>
            <a:ext cx="5089587" cy="2387600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new_city_nummine_2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BFE87B5-7DDC-D93A-1B31-00393EE10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3869635" cy="165576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City (</a:t>
            </a:r>
          </a:p>
          <a:p>
            <a:r>
              <a:rPr lang="en-US" dirty="0">
                <a:solidFill>
                  <a:srgbClr val="FF0000"/>
                </a:solidFill>
              </a:rPr>
              <a:t>Number of Mines &gt;2)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E7595A6-DF2D-E1C4-8B29-7180BA016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815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34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09B861-31A4-5B06-4569-BFE448B6D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406400"/>
            <a:ext cx="5089587" cy="2387600"/>
          </a:xfrm>
        </p:spPr>
        <p:txBody>
          <a:bodyPr/>
          <a:lstStyle/>
          <a:p>
            <a:r>
              <a:rPr lang="en-US" b="1" dirty="0" err="1">
                <a:highlight>
                  <a:srgbClr val="FFFF00"/>
                </a:highlight>
              </a:rPr>
              <a:t>santa</a:t>
            </a:r>
            <a:r>
              <a:rPr lang="en-US" b="1" dirty="0">
                <a:highlight>
                  <a:srgbClr val="FFFF00"/>
                </a:highlight>
              </a:rPr>
              <a:t> </a:t>
            </a:r>
            <a:r>
              <a:rPr lang="en-US" b="1" dirty="0" err="1">
                <a:highlight>
                  <a:srgbClr val="FFFF00"/>
                </a:highlight>
              </a:rPr>
              <a:t>cruz</a:t>
            </a:r>
            <a:endParaRPr lang="en-US" b="1" dirty="0">
              <a:highlight>
                <a:srgbClr val="FFFF00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BFE87B5-7DDC-D93A-1B31-00393EE10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858" y="3602038"/>
            <a:ext cx="4591777" cy="2179784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Location:</a:t>
            </a:r>
          </a:p>
          <a:p>
            <a:r>
              <a:rPr lang="en-US" dirty="0">
                <a:solidFill>
                  <a:srgbClr val="FF0000"/>
                </a:solidFill>
              </a:rPr>
              <a:t> Cities : Gold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From new layer </a:t>
            </a:r>
          </a:p>
          <a:p>
            <a:r>
              <a:rPr lang="en-US" dirty="0">
                <a:solidFill>
                  <a:srgbClr val="FF0000"/>
                </a:solidFill>
              </a:rPr>
              <a:t>Name of country = Santa Cruz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CC74A69-2F94-8E9B-503F-3547A59AB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036" y="13018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84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09B861-31A4-5B06-4569-BFE448B6D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406400"/>
            <a:ext cx="5089587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small </a:t>
            </a:r>
            <a:r>
              <a:rPr lang="en-US" dirty="0" err="1">
                <a:highlight>
                  <a:srgbClr val="FFFF00"/>
                </a:highlight>
              </a:rPr>
              <a:t>area_more</a:t>
            </a:r>
            <a:r>
              <a:rPr lang="en-US" dirty="0">
                <a:highlight>
                  <a:srgbClr val="FFFF00"/>
                </a:highlight>
              </a:rPr>
              <a:t> mine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BFE87B5-7DDC-D93A-1B31-00393EE10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9822" y="3602038"/>
            <a:ext cx="4183813" cy="28495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Shape Area &lt;=2023,00000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&amp;&amp;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Number of Mines &gt;=20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FEFAAA0-CD6C-E189-C05E-4FF9E0889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22" y="13018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41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09B861-31A4-5B06-4569-BFE448B6D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262" y="-156308"/>
            <a:ext cx="5089587" cy="2387600"/>
          </a:xfrm>
        </p:spPr>
        <p:txBody>
          <a:bodyPr/>
          <a:lstStyle/>
          <a:p>
            <a:r>
              <a:rPr lang="en-US" b="1" dirty="0">
                <a:highlight>
                  <a:srgbClr val="FFFF00"/>
                </a:highlight>
              </a:rPr>
              <a:t>touch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BFE87B5-7DDC-D93A-1B31-00393EE10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129" y="3602038"/>
            <a:ext cx="5299363" cy="1655762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rgbClr val="7030A0"/>
                </a:solidFill>
              </a:rPr>
              <a:t>Location</a:t>
            </a:r>
            <a:r>
              <a:rPr lang="en-US" sz="2800" dirty="0">
                <a:solidFill>
                  <a:srgbClr val="FF0000"/>
                </a:solidFill>
              </a:rPr>
              <a:t> :</a:t>
            </a:r>
          </a:p>
          <a:p>
            <a:r>
              <a:rPr lang="en-US" sz="2800" dirty="0">
                <a:solidFill>
                  <a:srgbClr val="FF0000"/>
                </a:solidFill>
              </a:rPr>
              <a:t>Countries in Touch with Metals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5D6E1DE-F3EC-C060-434C-F7B9B9BC9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454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93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09B861-31A4-5B06-4569-BFE448B6D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745" y="406400"/>
            <a:ext cx="6513341" cy="2387600"/>
          </a:xfrm>
        </p:spPr>
        <p:txBody>
          <a:bodyPr/>
          <a:lstStyle/>
          <a:p>
            <a:r>
              <a:rPr lang="en-US" b="1" u="sng" dirty="0" err="1">
                <a:highlight>
                  <a:srgbClr val="FFFF00"/>
                </a:highlight>
              </a:rPr>
              <a:t>distance_Iron</a:t>
            </a:r>
            <a:r>
              <a:rPr lang="en-US" b="1" u="sng" dirty="0">
                <a:highlight>
                  <a:srgbClr val="FFFF00"/>
                </a:highlight>
              </a:rPr>
              <a:t> gold_ </a:t>
            </a:r>
            <a:r>
              <a:rPr lang="en-US" b="1" u="sng" dirty="0" err="1">
                <a:highlight>
                  <a:srgbClr val="FFFF00"/>
                </a:highlight>
              </a:rPr>
              <a:t>bigcity</a:t>
            </a:r>
            <a:endParaRPr lang="en-US" b="1" u="sng" dirty="0">
              <a:highlight>
                <a:srgbClr val="FFFF00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BFE87B5-7DDC-D93A-1B31-00393EE10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1" y="3428999"/>
            <a:ext cx="5486933" cy="291552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solidFill>
                  <a:srgbClr val="00B050"/>
                </a:solidFill>
              </a:rPr>
              <a:t>City</a:t>
            </a:r>
          </a:p>
          <a:p>
            <a:pPr algn="l"/>
            <a:r>
              <a:rPr lang="en-US" dirty="0">
                <a:solidFill>
                  <a:srgbClr val="FF0000"/>
                </a:solidFill>
              </a:rPr>
              <a:t>Shape Area&gt;2339,626460.</a:t>
            </a:r>
          </a:p>
          <a:p>
            <a:pPr algn="l"/>
            <a:r>
              <a:rPr lang="en-US" dirty="0">
                <a:solidFill>
                  <a:srgbClr val="00B050"/>
                </a:solidFill>
              </a:rPr>
              <a:t>Location:</a:t>
            </a:r>
          </a:p>
          <a:p>
            <a:pPr algn="l"/>
            <a:r>
              <a:rPr lang="en-US" dirty="0" err="1">
                <a:solidFill>
                  <a:srgbClr val="FF0000"/>
                </a:solidFill>
              </a:rPr>
              <a:t>Selver</a:t>
            </a:r>
            <a:r>
              <a:rPr lang="en-US" dirty="0">
                <a:solidFill>
                  <a:srgbClr val="FF0000"/>
                </a:solidFill>
              </a:rPr>
              <a:t>, Iron : </a:t>
            </a:r>
            <a:r>
              <a:rPr lang="en-US" dirty="0">
                <a:solidFill>
                  <a:srgbClr val="00B050"/>
                </a:solidFill>
              </a:rPr>
              <a:t>selected city </a:t>
            </a:r>
          </a:p>
          <a:p>
            <a:pPr algn="l"/>
            <a:r>
              <a:rPr lang="en-US" dirty="0">
                <a:solidFill>
                  <a:srgbClr val="00B050"/>
                </a:solidFill>
              </a:rPr>
              <a:t>Spatial Method : </a:t>
            </a:r>
            <a:r>
              <a:rPr lang="en-US" dirty="0">
                <a:solidFill>
                  <a:srgbClr val="FF0000"/>
                </a:solidFill>
              </a:rPr>
              <a:t>within a distance </a:t>
            </a:r>
          </a:p>
          <a:p>
            <a:pPr algn="l"/>
            <a:endParaRPr lang="en-US" dirty="0">
              <a:solidFill>
                <a:srgbClr val="FF0000"/>
              </a:solidFill>
            </a:endParaRPr>
          </a:p>
          <a:p>
            <a:pPr algn="l"/>
            <a:r>
              <a:rPr lang="en-US" dirty="0">
                <a:solidFill>
                  <a:srgbClr val="FF0000"/>
                </a:solidFill>
              </a:rPr>
              <a:t>10,00</a:t>
            </a:r>
          </a:p>
          <a:p>
            <a:pPr algn="l"/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E8BD1A6-E832-B941-46D0-97D4FD651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036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14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09B861-31A4-5B06-4569-BFE448B6D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194" y="1214438"/>
            <a:ext cx="5089587" cy="2387600"/>
          </a:xfrm>
        </p:spPr>
        <p:txBody>
          <a:bodyPr>
            <a:normAutofit fontScale="90000"/>
          </a:bodyPr>
          <a:lstStyle/>
          <a:p>
            <a:r>
              <a:rPr lang="en-US" b="1" u="sng" dirty="0" err="1">
                <a:highlight>
                  <a:srgbClr val="FFFF00"/>
                </a:highlight>
              </a:rPr>
              <a:t>intersect_fact_Iron_Tin_Gold_Silver_Copper_with</a:t>
            </a:r>
            <a:r>
              <a:rPr lang="en-US" b="1" u="sng" dirty="0">
                <a:highlight>
                  <a:srgbClr val="FFFF00"/>
                </a:highlight>
              </a:rPr>
              <a:t> </a:t>
            </a:r>
            <a:r>
              <a:rPr lang="en-US" b="1" u="sng" dirty="0" err="1">
                <a:highlight>
                  <a:srgbClr val="FFFF00"/>
                </a:highlight>
              </a:rPr>
              <a:t>bigcity</a:t>
            </a:r>
            <a:endParaRPr lang="en-US" b="1" u="sng" dirty="0">
              <a:highlight>
                <a:srgbClr val="FFFF00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BFE87B5-7DDC-D93A-1B31-00393EE10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8700" y="3602038"/>
            <a:ext cx="5067300" cy="261588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3200" dirty="0">
                <a:solidFill>
                  <a:srgbClr val="FF0000"/>
                </a:solidFill>
              </a:rPr>
              <a:t>From previous slide </a:t>
            </a:r>
          </a:p>
          <a:p>
            <a:pPr algn="l"/>
            <a:r>
              <a:rPr lang="en-US" sz="3200" dirty="0">
                <a:solidFill>
                  <a:srgbClr val="FF0000"/>
                </a:solidFill>
              </a:rPr>
              <a:t>Big city </a:t>
            </a:r>
          </a:p>
          <a:p>
            <a:pPr algn="l"/>
            <a:r>
              <a:rPr lang="en-US" sz="3200" dirty="0">
                <a:solidFill>
                  <a:srgbClr val="FF0000"/>
                </a:solidFill>
              </a:rPr>
              <a:t>Location :</a:t>
            </a:r>
          </a:p>
          <a:p>
            <a:pPr algn="l"/>
            <a:r>
              <a:rPr lang="en-US" sz="3200" dirty="0">
                <a:solidFill>
                  <a:srgbClr val="FF0000"/>
                </a:solidFill>
              </a:rPr>
              <a:t>Factories ,</a:t>
            </a:r>
            <a:r>
              <a:rPr lang="en-US" sz="3200" dirty="0" err="1">
                <a:solidFill>
                  <a:srgbClr val="FF0000"/>
                </a:solidFill>
              </a:rPr>
              <a:t>Tin,Silver</a:t>
            </a:r>
            <a:r>
              <a:rPr lang="en-US" sz="3200" dirty="0">
                <a:solidFill>
                  <a:srgbClr val="FF0000"/>
                </a:solidFill>
              </a:rPr>
              <a:t> ,Iron Gold ,Copper : </a:t>
            </a:r>
            <a:r>
              <a:rPr lang="en-US" sz="3200" dirty="0" err="1">
                <a:solidFill>
                  <a:srgbClr val="FF0000"/>
                </a:solidFill>
              </a:rPr>
              <a:t>Big_City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</a:p>
          <a:p>
            <a:pPr algn="l"/>
            <a:r>
              <a:rPr lang="en-US" sz="3200" dirty="0">
                <a:solidFill>
                  <a:srgbClr val="FF0000"/>
                </a:solidFill>
              </a:rPr>
              <a:t>Spatial method : Intersect </a:t>
            </a:r>
          </a:p>
          <a:p>
            <a:pPr algn="l"/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C74883A-125D-7309-5F53-90E818D7C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636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70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BA4AE7-10EB-2FC2-231B-1B7858E8E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600" dirty="0">
                <a:solidFill>
                  <a:srgbClr val="FF0000"/>
                </a:solidFill>
              </a:rPr>
              <a:t> Thanks …</a:t>
            </a:r>
          </a:p>
        </p:txBody>
      </p:sp>
    </p:spTree>
    <p:extLst>
      <p:ext uri="{BB962C8B-B14F-4D97-AF65-F5344CB8AC3E}">
        <p14:creationId xmlns:p14="http://schemas.microsoft.com/office/powerpoint/2010/main" val="159959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60" y="365125"/>
            <a:ext cx="3807725" cy="1722982"/>
          </a:xfrm>
        </p:spPr>
        <p:txBody>
          <a:bodyPr/>
          <a:lstStyle/>
          <a:p>
            <a:pPr algn="ctr"/>
            <a:r>
              <a:rPr lang="en-US" dirty="0" err="1" smtClean="0"/>
              <a:t>Total_Layout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864" y="13649"/>
            <a:ext cx="6673754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831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09B861-31A4-5B06-4569-BFE448B6D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406400"/>
            <a:ext cx="5089587" cy="2387600"/>
          </a:xfrm>
        </p:spPr>
        <p:txBody>
          <a:bodyPr/>
          <a:lstStyle/>
          <a:p>
            <a:pPr algn="l"/>
            <a:r>
              <a:rPr lang="en-US" b="1" u="sng" dirty="0" err="1">
                <a:highlight>
                  <a:srgbClr val="FFFF00"/>
                </a:highlight>
              </a:rPr>
              <a:t>identical_fact</a:t>
            </a:r>
            <a:r>
              <a:rPr lang="en-US" b="1" u="sng" dirty="0">
                <a:highlight>
                  <a:srgbClr val="FFFF00"/>
                </a:highlight>
              </a:rPr>
              <a:t>_</a:t>
            </a:r>
            <a:br>
              <a:rPr lang="en-US" b="1" u="sng" dirty="0">
                <a:highlight>
                  <a:srgbClr val="FFFF00"/>
                </a:highlight>
              </a:rPr>
            </a:br>
            <a:r>
              <a:rPr lang="en-US" b="1" u="sng" dirty="0">
                <a:highlight>
                  <a:srgbClr val="FFFF00"/>
                </a:highlight>
              </a:rPr>
              <a:t>gold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BFE87B5-7DDC-D93A-1B31-00393EE10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429000"/>
            <a:ext cx="5393635" cy="2534477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FF0000"/>
                </a:solidFill>
              </a:rPr>
              <a:t>Location :</a:t>
            </a:r>
          </a:p>
          <a:p>
            <a:pPr algn="l"/>
            <a:r>
              <a:rPr lang="en-US" sz="2400" dirty="0">
                <a:solidFill>
                  <a:srgbClr val="FF0000"/>
                </a:solidFill>
              </a:rPr>
              <a:t>Spatial method : </a:t>
            </a:r>
          </a:p>
          <a:p>
            <a:pPr algn="l"/>
            <a:r>
              <a:rPr lang="en-US" sz="2400" dirty="0">
                <a:solidFill>
                  <a:srgbClr val="FF0000"/>
                </a:solidFill>
              </a:rPr>
              <a:t>	Identical</a:t>
            </a:r>
          </a:p>
          <a:p>
            <a:pPr algn="l"/>
            <a:r>
              <a:rPr lang="en-US" sz="3200" dirty="0">
                <a:solidFill>
                  <a:srgbClr val="7030A0"/>
                </a:solidFill>
              </a:rPr>
              <a:t>Gold Iron Mine  identical to a Factory of Gold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73C120C-B10A-2E41-DA70-934C45DCE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394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33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09B861-31A4-5B06-4569-BFE448B6D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406400"/>
            <a:ext cx="5089587" cy="2387600"/>
          </a:xfrm>
        </p:spPr>
        <p:txBody>
          <a:bodyPr/>
          <a:lstStyle/>
          <a:p>
            <a:r>
              <a:rPr lang="en-US" b="1" u="sng" dirty="0">
                <a:highlight>
                  <a:srgbClr val="FFFF00"/>
                </a:highlight>
              </a:rPr>
              <a:t>num mine_3_Brazil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BFE87B5-7DDC-D93A-1B31-00393EE10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8700" y="3602038"/>
            <a:ext cx="4364935" cy="23876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FF0000"/>
                </a:solidFill>
              </a:rPr>
              <a:t>Cities </a:t>
            </a:r>
          </a:p>
          <a:p>
            <a:pPr algn="l"/>
            <a:r>
              <a:rPr lang="en-US" sz="3200" dirty="0">
                <a:solidFill>
                  <a:srgbClr val="FF0000"/>
                </a:solidFill>
              </a:rPr>
              <a:t>Number of Mines &gt; 3</a:t>
            </a:r>
          </a:p>
          <a:p>
            <a:pPr algn="l"/>
            <a:r>
              <a:rPr lang="en-US" sz="3200" dirty="0">
                <a:solidFill>
                  <a:srgbClr val="FF0000"/>
                </a:solidFill>
              </a:rPr>
              <a:t>Country Name =‘Brazil’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34E4F16-89F6-6052-10B4-C5EE1A7E2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815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61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09B861-31A4-5B06-4569-BFE448B6D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6400"/>
            <a:ext cx="6481819" cy="2387600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country_numfactory_10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BFE87B5-7DDC-D93A-1B31-00393EE10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3869635" cy="1655762"/>
          </a:xfrm>
        </p:spPr>
        <p:txBody>
          <a:bodyPr/>
          <a:lstStyle/>
          <a:p>
            <a:r>
              <a:rPr lang="en-US" dirty="0"/>
              <a:t>Number of </a:t>
            </a:r>
            <a:r>
              <a:rPr lang="en-US" dirty="0" err="1"/>
              <a:t>factoroies</a:t>
            </a:r>
            <a:r>
              <a:rPr lang="en-US" dirty="0"/>
              <a:t> &gt; 10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D0BF6AE-B96E-79C4-5C07-A26F1DA01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036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75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09B861-31A4-5B06-4569-BFE448B6D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406400"/>
            <a:ext cx="5089587" cy="2387600"/>
          </a:xfrm>
        </p:spPr>
        <p:txBody>
          <a:bodyPr/>
          <a:lstStyle/>
          <a:p>
            <a:r>
              <a:rPr lang="en-US" b="1" u="sng" dirty="0" err="1">
                <a:highlight>
                  <a:srgbClr val="FFFF00"/>
                </a:highlight>
              </a:rPr>
              <a:t>Uraguay</a:t>
            </a:r>
            <a:r>
              <a:rPr lang="en-US" b="1" u="sng" dirty="0">
                <a:highlight>
                  <a:srgbClr val="FFFF00"/>
                </a:highlight>
              </a:rPr>
              <a:t> Metal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BFE87B5-7DDC-D93A-1B31-00393EE10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8700" y="3602038"/>
            <a:ext cx="4364935" cy="23876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3200" dirty="0">
                <a:solidFill>
                  <a:srgbClr val="FF0000"/>
                </a:solidFill>
              </a:rPr>
              <a:t>Merge Tool : </a:t>
            </a:r>
          </a:p>
          <a:p>
            <a:pPr algn="l"/>
            <a:r>
              <a:rPr lang="en-US" sz="3200" dirty="0">
                <a:solidFill>
                  <a:srgbClr val="FF0000"/>
                </a:solidFill>
              </a:rPr>
              <a:t>Create new layer called: Metal </a:t>
            </a:r>
            <a:r>
              <a:rPr lang="en-US" sz="3200" dirty="0" err="1">
                <a:solidFill>
                  <a:srgbClr val="FF0000"/>
                </a:solidFill>
              </a:rPr>
              <a:t>cosists</a:t>
            </a:r>
            <a:r>
              <a:rPr lang="en-US" sz="3200" dirty="0">
                <a:solidFill>
                  <a:srgbClr val="FF0000"/>
                </a:solidFill>
              </a:rPr>
              <a:t> of (iron, Gold , Tin ,</a:t>
            </a:r>
            <a:r>
              <a:rPr lang="en-US" sz="3200" dirty="0" err="1">
                <a:solidFill>
                  <a:srgbClr val="FF0000"/>
                </a:solidFill>
              </a:rPr>
              <a:t>Copprer</a:t>
            </a:r>
            <a:r>
              <a:rPr lang="en-US" sz="3200" dirty="0">
                <a:solidFill>
                  <a:srgbClr val="FF0000"/>
                </a:solidFill>
              </a:rPr>
              <a:t> ,Silver)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D233FA6-F550-D445-F533-373AD9528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716" y="17781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4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09B861-31A4-5B06-4569-BFE448B6D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2765" y="406400"/>
            <a:ext cx="6679095" cy="2641600"/>
          </a:xfrm>
        </p:spPr>
        <p:txBody>
          <a:bodyPr>
            <a:normAutofit/>
          </a:bodyPr>
          <a:lstStyle/>
          <a:p>
            <a:pPr algn="l"/>
            <a:r>
              <a:rPr lang="en-US" dirty="0" err="1">
                <a:highlight>
                  <a:srgbClr val="FFFF00"/>
                </a:highlight>
              </a:rPr>
              <a:t>factory_country</a:t>
            </a:r>
            <a:r>
              <a:rPr lang="en-US" dirty="0">
                <a:highlight>
                  <a:srgbClr val="FFFF00"/>
                </a:highlight>
              </a:rPr>
              <a:t>_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>
                <a:highlight>
                  <a:srgbClr val="FFFF00"/>
                </a:highlight>
              </a:rPr>
              <a:t>completely contain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BFE87B5-7DDC-D93A-1B31-00393EE10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602037"/>
            <a:ext cx="5393635" cy="183135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800" dirty="0">
                <a:solidFill>
                  <a:srgbClr val="FF0000"/>
                </a:solidFill>
              </a:rPr>
              <a:t>Location :</a:t>
            </a:r>
          </a:p>
          <a:p>
            <a:pPr algn="l"/>
            <a:r>
              <a:rPr lang="en-US" sz="2800" dirty="0">
                <a:solidFill>
                  <a:srgbClr val="FF0000"/>
                </a:solidFill>
              </a:rPr>
              <a:t>Spatial method : </a:t>
            </a:r>
          </a:p>
          <a:p>
            <a:pPr algn="l"/>
            <a:r>
              <a:rPr lang="en-US" sz="2800" dirty="0">
                <a:solidFill>
                  <a:srgbClr val="FF0000"/>
                </a:solidFill>
              </a:rPr>
              <a:t>	completely contain </a:t>
            </a:r>
          </a:p>
          <a:p>
            <a:pPr algn="l"/>
            <a:r>
              <a:rPr lang="en-US" sz="3300" dirty="0">
                <a:solidFill>
                  <a:srgbClr val="7030A0"/>
                </a:solidFill>
              </a:rPr>
              <a:t>All Factories in South America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28FE8A2-E2FB-53B3-0274-67C682C63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815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07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09B861-31A4-5B06-4569-BFE448B6D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406400"/>
            <a:ext cx="5089587" cy="2387600"/>
          </a:xfrm>
        </p:spPr>
        <p:txBody>
          <a:bodyPr/>
          <a:lstStyle/>
          <a:p>
            <a:pPr algn="l"/>
            <a:r>
              <a:rPr lang="en-US" b="1" u="sng" dirty="0" err="1">
                <a:highlight>
                  <a:srgbClr val="FFFF00"/>
                </a:highlight>
              </a:rPr>
              <a:t>distance_factories_goldcity</a:t>
            </a:r>
            <a:endParaRPr lang="en-US" b="1" u="sng" dirty="0">
              <a:highlight>
                <a:srgbClr val="FFFF00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BFE87B5-7DDC-D93A-1B31-00393EE10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3869635" cy="284956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 target City  - source : gold </a:t>
            </a:r>
          </a:p>
          <a:p>
            <a:r>
              <a:rPr lang="en-US" sz="2800" dirty="0">
                <a:solidFill>
                  <a:srgbClr val="FF0000"/>
                </a:solidFill>
              </a:rPr>
              <a:t>With : contain (spatial method )</a:t>
            </a:r>
          </a:p>
          <a:p>
            <a:r>
              <a:rPr lang="en-US" sz="2800" dirty="0">
                <a:solidFill>
                  <a:srgbClr val="FF0000"/>
                </a:solidFill>
              </a:rPr>
              <a:t>2-Location :</a:t>
            </a:r>
          </a:p>
          <a:p>
            <a:r>
              <a:rPr lang="en-US" sz="2800" dirty="0">
                <a:solidFill>
                  <a:srgbClr val="FF0000"/>
                </a:solidFill>
              </a:rPr>
              <a:t>Factories : </a:t>
            </a:r>
            <a:r>
              <a:rPr lang="en-US" sz="2800" dirty="0" err="1">
                <a:solidFill>
                  <a:srgbClr val="FF0000"/>
                </a:solidFill>
              </a:rPr>
              <a:t>cityGold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</a:p>
          <a:p>
            <a:r>
              <a:rPr lang="en-US" sz="2800" dirty="0">
                <a:solidFill>
                  <a:srgbClr val="FF0000"/>
                </a:solidFill>
              </a:rPr>
              <a:t>Spatial Method  : </a:t>
            </a:r>
            <a:r>
              <a:rPr lang="en-US" sz="2800" dirty="0" err="1">
                <a:solidFill>
                  <a:srgbClr val="FF0000"/>
                </a:solidFill>
              </a:rPr>
              <a:t>Withen</a:t>
            </a:r>
            <a:r>
              <a:rPr lang="en-US" sz="2800" dirty="0">
                <a:solidFill>
                  <a:srgbClr val="FF0000"/>
                </a:solidFill>
              </a:rPr>
              <a:t> Distance </a:t>
            </a:r>
          </a:p>
          <a:p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CBF7D7D-6912-860C-6D86-3D12CF971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036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98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09B861-31A4-5B06-4569-BFE448B6D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406400"/>
            <a:ext cx="5673436" cy="1804849"/>
          </a:xfrm>
        </p:spPr>
        <p:txBody>
          <a:bodyPr/>
          <a:lstStyle/>
          <a:p>
            <a:pPr algn="l"/>
            <a:r>
              <a:rPr lang="en-US" dirty="0" err="1">
                <a:highlight>
                  <a:srgbClr val="FFFF00"/>
                </a:highlight>
              </a:rPr>
              <a:t>fact_notlike_Iron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BFE87B5-7DDC-D93A-1B31-00393EE10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7984" y="3602037"/>
            <a:ext cx="3975652" cy="1804849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Factories does not produce Iron Metal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6BCBED4-A058-25F3-036C-6CBFB892A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036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19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210</Words>
  <Application>Microsoft Office PowerPoint</Application>
  <PresentationFormat>Custom</PresentationFormat>
  <Paragraphs>76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Let’s Start </vt:lpstr>
      <vt:lpstr>Total_Layout</vt:lpstr>
      <vt:lpstr>identical_fact_ gold</vt:lpstr>
      <vt:lpstr>num mine_3_Brazil</vt:lpstr>
      <vt:lpstr>country_numfactory_10</vt:lpstr>
      <vt:lpstr>Uraguay Metal</vt:lpstr>
      <vt:lpstr>factory_country_ completely contain</vt:lpstr>
      <vt:lpstr>distance_factories_goldcity</vt:lpstr>
      <vt:lpstr>fact_notlike_Iron</vt:lpstr>
      <vt:lpstr>Mines and Factories in Bolivia</vt:lpstr>
      <vt:lpstr>new_city_nummine_2</vt:lpstr>
      <vt:lpstr>santa cruz</vt:lpstr>
      <vt:lpstr>small area_more mine</vt:lpstr>
      <vt:lpstr>touch</vt:lpstr>
      <vt:lpstr>distance_Iron gold_ bigcity</vt:lpstr>
      <vt:lpstr>intersect_fact_Iron_Tin_Gold_Silver_Copper_with bigcity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Start </dc:title>
  <dc:creator>Fady Karmy</dc:creator>
  <cp:lastModifiedBy>Doaa Ahmed</cp:lastModifiedBy>
  <cp:revision>5</cp:revision>
  <dcterms:created xsi:type="dcterms:W3CDTF">2023-05-16T09:00:01Z</dcterms:created>
  <dcterms:modified xsi:type="dcterms:W3CDTF">2023-05-16T17:19:01Z</dcterms:modified>
</cp:coreProperties>
</file>