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7" r:id="rId5"/>
    <p:sldId id="259" r:id="rId6"/>
    <p:sldId id="260" r:id="rId7"/>
    <p:sldId id="262" r:id="rId8"/>
    <p:sldId id="263" r:id="rId9"/>
    <p:sldId id="266" r:id="rId10"/>
    <p:sldId id="267" r:id="rId11"/>
    <p:sldId id="268" r:id="rId12"/>
    <p:sldId id="270" r:id="rId13"/>
    <p:sldId id="271" r:id="rId14"/>
    <p:sldId id="272" r:id="rId15"/>
    <p:sldId id="273" r:id="rId16"/>
    <p:sldId id="274" r:id="rId17"/>
    <p:sldId id="286" r:id="rId18"/>
    <p:sldId id="276" r:id="rId19"/>
    <p:sldId id="277" r:id="rId20"/>
    <p:sldId id="278" r:id="rId21"/>
    <p:sldId id="279" r:id="rId22"/>
    <p:sldId id="280" r:id="rId23"/>
    <p:sldId id="281" r:id="rId24"/>
    <p:sldId id="282" r:id="rId25"/>
    <p:sldId id="283" r:id="rId26"/>
    <p:sldId id="284" r:id="rId27"/>
    <p:sldId id="28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3.png"/><Relationship Id="rId1"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Subtitle 2"/>
          <p:cNvSpPr>
            <a:spLocks noGrp="1"/>
          </p:cNvSpPr>
          <p:nvPr>
            <p:ph type="subTitle" idx="1"/>
          </p:nvPr>
        </p:nvSpPr>
        <p:spPr>
          <a:xfrm>
            <a:off x="1419860" y="5626100"/>
            <a:ext cx="9144000" cy="850265"/>
          </a:xfrm>
        </p:spPr>
        <p:txBody>
          <a:bodyPr/>
          <a:p>
            <a:r>
              <a:rPr lang="en-US"/>
              <a:t>one of the best libraries for manipulation and visualization</a:t>
            </a:r>
            <a:r>
              <a:rPr lang="fr-FR" altLang="en-US"/>
              <a:t> data</a:t>
            </a:r>
            <a:endParaRPr lang="fr-FR" altLang="en-US"/>
          </a:p>
          <a:p>
            <a:endParaRPr lang="fr-FR"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What is pandas DataFrame</a:t>
            </a:r>
            <a:endParaRPr lang="en-US"/>
          </a:p>
        </p:txBody>
      </p:sp>
      <p:sp>
        <p:nvSpPr>
          <p:cNvPr id="3" name="Content Placeholder 2"/>
          <p:cNvSpPr>
            <a:spLocks noGrp="1"/>
          </p:cNvSpPr>
          <p:nvPr>
            <p:ph idx="1"/>
          </p:nvPr>
        </p:nvSpPr>
        <p:spPr>
          <a:xfrm>
            <a:off x="838200" y="1365885"/>
            <a:ext cx="10515600" cy="5271770"/>
          </a:xfrm>
        </p:spPr>
        <p:txBody>
          <a:bodyPr>
            <a:normAutofit fontScale="90000" lnSpcReduction="10000"/>
          </a:bodyPr>
          <a:p>
            <a:pPr marL="0" indent="0">
              <a:buNone/>
            </a:pPr>
            <a:endParaRPr lang="en-US" sz="2220"/>
          </a:p>
          <a:p>
            <a:r>
              <a:rPr lang="en-US" sz="2220"/>
              <a:t>A Pandas DataFrame is a two-dimensional labeled data structure with rows and columns.</a:t>
            </a:r>
            <a:endParaRPr lang="en-US" sz="2220"/>
          </a:p>
          <a:p>
            <a:endParaRPr lang="en-US" sz="2220"/>
          </a:p>
          <a:p>
            <a:r>
              <a:rPr lang="en-US" sz="2220"/>
              <a:t>It can hold data of different types in each column and is similar to a table in a relational database.</a:t>
            </a:r>
            <a:endParaRPr lang="en-US" sz="2220"/>
          </a:p>
          <a:p>
            <a:endParaRPr lang="en-US" sz="2220"/>
          </a:p>
          <a:p>
            <a:r>
              <a:rPr lang="en-US" sz="2220"/>
              <a:t>It is ideal for working with multiple sets of related data and performing operations that involve multiple columns.</a:t>
            </a:r>
            <a:endParaRPr lang="en-US" sz="2220"/>
          </a:p>
          <a:p>
            <a:endParaRPr lang="en-US" sz="2220"/>
          </a:p>
          <a:p>
            <a:r>
              <a:rPr lang="en-US" sz="2220"/>
              <a:t>In summary, while Pandas Series is designed for one-dimensional data, Pandas DataFrame is designed for working with two-dimensional tabular data, providing more versatility and functionality for handling complex datasets with multiple variables.</a:t>
            </a:r>
            <a:endParaRPr lang="en-US" sz="2220"/>
          </a:p>
          <a:p>
            <a:endParaRPr lang="en-US" sz="2220"/>
          </a:p>
          <a:p>
            <a:r>
              <a:rPr lang="en-US" sz="2220"/>
              <a:t> the Pandas DataFrame is a more powerful tool than a Pandas Series because it provides a tabular data structure, data flexibility, advanced manipulation capabilities, and seamless integration with other data analysis libraries. It is an ideal choice for analyzing, manipulating, and transforming complex data.</a:t>
            </a:r>
            <a:endParaRPr lang="en-US" sz="2220"/>
          </a:p>
          <a:p>
            <a:pPr marL="0" indent="0">
              <a:buNone/>
            </a:pPr>
            <a:endParaRPr lang="en-US" sz="222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77470"/>
            <a:ext cx="10515600" cy="597535"/>
          </a:xfrm>
        </p:spPr>
        <p:txBody>
          <a:bodyPr/>
          <a:p>
            <a:r>
              <a:rPr lang="en-US" sz="3200"/>
              <a:t>Creation and Usage on DataFrame</a:t>
            </a:r>
            <a:endParaRPr lang="en-US" sz="3200"/>
          </a:p>
        </p:txBody>
      </p:sp>
      <p:sp>
        <p:nvSpPr>
          <p:cNvPr id="3" name="Content Placeholder 2"/>
          <p:cNvSpPr>
            <a:spLocks noGrp="1"/>
          </p:cNvSpPr>
          <p:nvPr>
            <p:ph idx="1"/>
          </p:nvPr>
        </p:nvSpPr>
        <p:spPr>
          <a:xfrm>
            <a:off x="838200" y="675005"/>
            <a:ext cx="10515600" cy="5855970"/>
          </a:xfrm>
        </p:spPr>
        <p:txBody>
          <a:bodyPr/>
          <a:p>
            <a:r>
              <a:rPr lang="en-US" sz="2400"/>
              <a:t>the most common ways to create a DataFrame</a:t>
            </a:r>
            <a:endParaRPr lang="en-US" sz="2400"/>
          </a:p>
          <a:p>
            <a:r>
              <a:rPr lang="en-US" sz="2400"/>
              <a:t>Hard coding the data:</a:t>
            </a:r>
            <a:endParaRPr lang="en-US" sz="2400"/>
          </a:p>
          <a:p>
            <a:endParaRPr lang="en-US" sz="2400"/>
          </a:p>
          <a:p>
            <a:endParaRPr lang="en-US" sz="2400"/>
          </a:p>
          <a:p>
            <a:endParaRPr lang="en-US" sz="2400"/>
          </a:p>
          <a:p>
            <a:endParaRPr lang="en-US" sz="2400"/>
          </a:p>
          <a:p>
            <a:r>
              <a:rPr lang="en-US" sz="2400"/>
              <a:t>Converting a Pandas Series into a DataFrame:</a:t>
            </a:r>
            <a:endParaRPr lang="en-US" sz="2400"/>
          </a:p>
          <a:p>
            <a:endParaRPr lang="en-US" sz="2400"/>
          </a:p>
          <a:p>
            <a:endParaRPr lang="en-US" sz="2400"/>
          </a:p>
          <a:p>
            <a:endParaRPr lang="en-US" sz="2400"/>
          </a:p>
          <a:p>
            <a:r>
              <a:rPr lang="en-US" sz="2400"/>
              <a:t>Reading a CSV file to create a DataFrame</a:t>
            </a:r>
            <a:endParaRPr lang="en-US" sz="2400"/>
          </a:p>
          <a:p>
            <a:endParaRPr lang="en-US" sz="2400"/>
          </a:p>
        </p:txBody>
      </p:sp>
      <p:sp>
        <p:nvSpPr>
          <p:cNvPr id="5" name="TextBox 6"/>
          <p:cNvSpPr txBox="1"/>
          <p:nvPr/>
        </p:nvSpPr>
        <p:spPr>
          <a:xfrm>
            <a:off x="1102995" y="1516380"/>
            <a:ext cx="6750685" cy="1845310"/>
          </a:xfrm>
          <a:prstGeom prst="rect">
            <a:avLst/>
          </a:prstGeom>
          <a:noFill/>
          <a:ln>
            <a:solidFill>
              <a:schemeClr val="bg2">
                <a:lumMod val="90000"/>
              </a:schemeClr>
            </a:solidFill>
          </a:ln>
        </p:spPr>
        <p:txBody>
          <a:bodyPr wrap="square" rtlCol="0">
            <a:spAutoFit/>
          </a:bodyPr>
          <a:p>
            <a:r>
              <a:rPr lang="en-US" sz="1600" b="1" dirty="0" smtClean="0">
                <a:solidFill>
                  <a:schemeClr val="tx1"/>
                </a:solidFill>
                <a:latin typeface="Courier New" panose="02070309020205020404" pitchFamily="49" charset="0"/>
                <a:cs typeface="Courier New" panose="02070309020205020404" pitchFamily="49" charset="0"/>
              </a:rPr>
              <a:t>in code</a:t>
            </a:r>
            <a:endParaRPr sz="1600" b="1" dirty="0" smtClean="0">
              <a:solidFill>
                <a:schemeClr val="tx1"/>
              </a:solidFill>
              <a:latin typeface="Courier New" panose="02070309020205020404" pitchFamily="49" charset="0"/>
              <a:cs typeface="Courier New" panose="02070309020205020404" pitchFamily="49" charset="0"/>
            </a:endParaRPr>
          </a:p>
          <a:p>
            <a:endParaRPr sz="1600" b="1" dirty="0" smtClean="0">
              <a:solidFill>
                <a:schemeClr val="tx1"/>
              </a:solidFill>
              <a:latin typeface="Courier New" panose="02070309020205020404" pitchFamily="49" charset="0"/>
              <a:cs typeface="Courier New" panose="02070309020205020404" pitchFamily="49" charset="0"/>
            </a:endParaRPr>
          </a:p>
          <a:p>
            <a:r>
              <a:rPr sz="1600" b="1" dirty="0" smtClean="0">
                <a:solidFill>
                  <a:schemeClr val="tx1"/>
                </a:solidFill>
                <a:latin typeface="Courier New" panose="02070309020205020404" pitchFamily="49" charset="0"/>
                <a:cs typeface="Courier New" panose="02070309020205020404" pitchFamily="49" charset="0"/>
              </a:rPr>
              <a:t>data = {'Name': ['Alice', 'Bob', 'Charlie'],</a:t>
            </a:r>
            <a:endParaRPr sz="1600" b="1" dirty="0" smtClean="0">
              <a:solidFill>
                <a:schemeClr val="tx1"/>
              </a:solidFill>
              <a:latin typeface="Courier New" panose="02070309020205020404" pitchFamily="49" charset="0"/>
              <a:cs typeface="Courier New" panose="02070309020205020404" pitchFamily="49" charset="0"/>
            </a:endParaRPr>
          </a:p>
          <a:p>
            <a:r>
              <a:rPr sz="1600" b="1" dirty="0" smtClean="0">
                <a:solidFill>
                  <a:schemeClr val="tx1"/>
                </a:solidFill>
                <a:latin typeface="Courier New" panose="02070309020205020404" pitchFamily="49" charset="0"/>
                <a:cs typeface="Courier New" panose="02070309020205020404" pitchFamily="49" charset="0"/>
              </a:rPr>
              <a:t>        'Age': [25, 30, 35],</a:t>
            </a:r>
            <a:endParaRPr sz="1600" b="1" dirty="0" smtClean="0">
              <a:solidFill>
                <a:schemeClr val="tx1"/>
              </a:solidFill>
              <a:latin typeface="Courier New" panose="02070309020205020404" pitchFamily="49" charset="0"/>
              <a:cs typeface="Courier New" panose="02070309020205020404" pitchFamily="49" charset="0"/>
            </a:endParaRPr>
          </a:p>
          <a:p>
            <a:r>
              <a:rPr sz="1600" b="1" dirty="0" smtClean="0">
                <a:solidFill>
                  <a:schemeClr val="tx1"/>
                </a:solidFill>
                <a:latin typeface="Courier New" panose="02070309020205020404" pitchFamily="49" charset="0"/>
                <a:cs typeface="Courier New" panose="02070309020205020404" pitchFamily="49" charset="0"/>
              </a:rPr>
              <a:t>        'City': ['Paris', 'London', 'New York']}</a:t>
            </a:r>
            <a:endParaRPr sz="1600" b="1" dirty="0" smtClean="0">
              <a:solidFill>
                <a:schemeClr val="tx1"/>
              </a:solidFill>
              <a:latin typeface="Courier New" panose="02070309020205020404" pitchFamily="49" charset="0"/>
              <a:cs typeface="Courier New" panose="02070309020205020404" pitchFamily="49" charset="0"/>
            </a:endParaRPr>
          </a:p>
          <a:p>
            <a:endParaRPr sz="1600" b="1" dirty="0" smtClean="0">
              <a:solidFill>
                <a:schemeClr val="tx1"/>
              </a:solidFill>
              <a:latin typeface="Courier New" panose="02070309020205020404" pitchFamily="49" charset="0"/>
              <a:cs typeface="Courier New" panose="02070309020205020404" pitchFamily="49" charset="0"/>
            </a:endParaRPr>
          </a:p>
          <a:p>
            <a:r>
              <a:rPr sz="1600" b="1" dirty="0" smtClean="0">
                <a:solidFill>
                  <a:schemeClr val="tx1"/>
                </a:solidFill>
                <a:latin typeface="Courier New" panose="02070309020205020404" pitchFamily="49" charset="0"/>
                <a:cs typeface="Courier New" panose="02070309020205020404" pitchFamily="49" charset="0"/>
              </a:rPr>
              <a:t>df = pd.DataFrame(data)</a:t>
            </a:r>
            <a:r>
              <a:rPr dirty="0" smtClean="0">
                <a:latin typeface="Courier New" panose="02070309020205020404" pitchFamily="49" charset="0"/>
                <a:cs typeface="Courier New" panose="02070309020205020404" pitchFamily="49" charset="0"/>
              </a:rPr>
              <a:t> </a:t>
            </a:r>
            <a:endParaRPr i="1" dirty="0" smtClean="0">
              <a:solidFill>
                <a:schemeClr val="accent1">
                  <a:lumMod val="75000"/>
                </a:schemeClr>
              </a:solidFill>
              <a:latin typeface="Courier New" panose="02070309020205020404" pitchFamily="49" charset="0"/>
              <a:cs typeface="Courier New" panose="02070309020205020404" pitchFamily="49" charset="0"/>
              <a:sym typeface="+mn-ea"/>
            </a:endParaRPr>
          </a:p>
        </p:txBody>
      </p:sp>
      <p:sp>
        <p:nvSpPr>
          <p:cNvPr id="7" name="TextBox 6"/>
          <p:cNvSpPr txBox="1"/>
          <p:nvPr/>
        </p:nvSpPr>
        <p:spPr>
          <a:xfrm>
            <a:off x="7795895" y="1583055"/>
            <a:ext cx="4192905" cy="1753235"/>
          </a:xfrm>
          <a:prstGeom prst="rect">
            <a:avLst/>
          </a:prstGeom>
          <a:noFill/>
          <a:ln>
            <a:solidFill>
              <a:schemeClr val="bg2">
                <a:lumMod val="90000"/>
              </a:schemeClr>
            </a:solidFill>
          </a:ln>
        </p:spPr>
        <p:txBody>
          <a:bodyPr wrap="square" rtlCol="0">
            <a:spAutoFit/>
          </a:bodyPr>
          <a:p>
            <a:r>
              <a:rPr lang="en-US" b="1" dirty="0">
                <a:solidFill>
                  <a:schemeClr val="bg2">
                    <a:lumMod val="25000"/>
                  </a:schemeClr>
                </a:solidFill>
                <a:latin typeface="Courier New" panose="02070309020205020404" pitchFamily="49" charset="0"/>
                <a:cs typeface="Courier New" panose="02070309020205020404" pitchFamily="49" charset="0"/>
              </a:rPr>
              <a:t>output</a:t>
            </a:r>
            <a:endParaRPr lang="en-US" b="1" dirty="0">
              <a:solidFill>
                <a:schemeClr val="bg2">
                  <a:lumMod val="25000"/>
                </a:schemeClr>
              </a:solidFill>
              <a:latin typeface="Courier New" panose="02070309020205020404" pitchFamily="49" charset="0"/>
              <a:cs typeface="Courier New" panose="02070309020205020404" pitchFamily="49" charset="0"/>
            </a:endParaRPr>
          </a:p>
          <a:p>
            <a:endParaRPr lang="en-US" b="1" dirty="0">
              <a:solidFill>
                <a:schemeClr val="bg2">
                  <a:lumMod val="25000"/>
                </a:schemeClr>
              </a:solidFill>
              <a:latin typeface="Courier New" panose="02070309020205020404" pitchFamily="49" charset="0"/>
              <a:cs typeface="Courier New" panose="02070309020205020404" pitchFamily="49" charset="0"/>
            </a:endParaRPr>
          </a:p>
          <a:p>
            <a:r>
              <a:rPr lang="en-US" b="1" dirty="0">
                <a:solidFill>
                  <a:schemeClr val="bg2">
                    <a:lumMod val="25000"/>
                  </a:schemeClr>
                </a:solidFill>
                <a:latin typeface="Courier New" panose="02070309020205020404" pitchFamily="49" charset="0"/>
                <a:cs typeface="Courier New" panose="02070309020205020404" pitchFamily="49" charset="0"/>
              </a:rPr>
              <a:t>    Name   Age    City</a:t>
            </a:r>
            <a:endParaRPr lang="en-US" b="1" dirty="0">
              <a:solidFill>
                <a:schemeClr val="bg2">
                  <a:lumMod val="25000"/>
                </a:schemeClr>
              </a:solidFill>
              <a:latin typeface="Courier New" panose="02070309020205020404" pitchFamily="49" charset="0"/>
              <a:cs typeface="Courier New" panose="02070309020205020404" pitchFamily="49" charset="0"/>
            </a:endParaRPr>
          </a:p>
          <a:p>
            <a:r>
              <a:rPr lang="en-US" b="1" dirty="0">
                <a:solidFill>
                  <a:schemeClr val="bg2">
                    <a:lumMod val="25000"/>
                  </a:schemeClr>
                </a:solidFill>
                <a:latin typeface="Courier New" panose="02070309020205020404" pitchFamily="49" charset="0"/>
                <a:cs typeface="Courier New" panose="02070309020205020404" pitchFamily="49" charset="0"/>
              </a:rPr>
              <a:t>0   Alice   25    Paris</a:t>
            </a:r>
            <a:endParaRPr lang="en-US" b="1" dirty="0">
              <a:solidFill>
                <a:schemeClr val="bg2">
                  <a:lumMod val="25000"/>
                </a:schemeClr>
              </a:solidFill>
              <a:latin typeface="Courier New" panose="02070309020205020404" pitchFamily="49" charset="0"/>
              <a:cs typeface="Courier New" panose="02070309020205020404" pitchFamily="49" charset="0"/>
            </a:endParaRPr>
          </a:p>
          <a:p>
            <a:r>
              <a:rPr lang="en-US" b="1" dirty="0">
                <a:solidFill>
                  <a:schemeClr val="bg2">
                    <a:lumMod val="25000"/>
                  </a:schemeClr>
                </a:solidFill>
                <a:latin typeface="Courier New" panose="02070309020205020404" pitchFamily="49" charset="0"/>
                <a:cs typeface="Courier New" panose="02070309020205020404" pitchFamily="49" charset="0"/>
              </a:rPr>
              <a:t>1     Bob   30    London</a:t>
            </a:r>
            <a:endParaRPr lang="en-US" b="1" dirty="0">
              <a:solidFill>
                <a:schemeClr val="bg2">
                  <a:lumMod val="25000"/>
                </a:schemeClr>
              </a:solidFill>
              <a:latin typeface="Courier New" panose="02070309020205020404" pitchFamily="49" charset="0"/>
              <a:cs typeface="Courier New" panose="02070309020205020404" pitchFamily="49" charset="0"/>
            </a:endParaRPr>
          </a:p>
          <a:p>
            <a:r>
              <a:rPr lang="en-US" b="1" dirty="0">
                <a:solidFill>
                  <a:schemeClr val="bg2">
                    <a:lumMod val="25000"/>
                  </a:schemeClr>
                </a:solidFill>
                <a:latin typeface="Courier New" panose="02070309020205020404" pitchFamily="49" charset="0"/>
                <a:cs typeface="Courier New" panose="02070309020205020404" pitchFamily="49" charset="0"/>
              </a:rPr>
              <a:t>2  Charlie  35    New York</a:t>
            </a:r>
            <a:endParaRPr lang="en-US" b="1" dirty="0">
              <a:solidFill>
                <a:schemeClr val="bg2">
                  <a:lumMod val="25000"/>
                </a:schemeClr>
              </a:solidFill>
              <a:latin typeface="Courier New" panose="02070309020205020404" pitchFamily="49" charset="0"/>
              <a:cs typeface="Courier New" panose="02070309020205020404" pitchFamily="49" charset="0"/>
            </a:endParaRPr>
          </a:p>
        </p:txBody>
      </p:sp>
      <p:sp>
        <p:nvSpPr>
          <p:cNvPr id="4" name="TextBox 6"/>
          <p:cNvSpPr txBox="1"/>
          <p:nvPr/>
        </p:nvSpPr>
        <p:spPr>
          <a:xfrm>
            <a:off x="1102995" y="3790315"/>
            <a:ext cx="6854825" cy="1106805"/>
          </a:xfrm>
          <a:prstGeom prst="rect">
            <a:avLst/>
          </a:prstGeom>
          <a:noFill/>
          <a:ln>
            <a:solidFill>
              <a:schemeClr val="bg2">
                <a:lumMod val="90000"/>
              </a:schemeClr>
            </a:solidFill>
          </a:ln>
        </p:spPr>
        <p:txBody>
          <a:bodyPr wrap="square" rtlCol="0">
            <a:spAutoFit/>
          </a:bodyPr>
          <a:p>
            <a:r>
              <a:rPr lang="en-US" sz="1600" b="1" dirty="0" smtClean="0">
                <a:solidFill>
                  <a:schemeClr val="tx1"/>
                </a:solidFill>
                <a:latin typeface="Courier New" panose="02070309020205020404" pitchFamily="49" charset="0"/>
                <a:cs typeface="Courier New" panose="02070309020205020404" pitchFamily="49" charset="0"/>
              </a:rPr>
              <a:t>in code</a:t>
            </a:r>
            <a:endParaRPr sz="1600" b="1" dirty="0" smtClean="0">
              <a:solidFill>
                <a:schemeClr val="tx1"/>
              </a:solidFill>
              <a:latin typeface="Courier New" panose="02070309020205020404" pitchFamily="49" charset="0"/>
              <a:cs typeface="Courier New" panose="02070309020205020404" pitchFamily="49" charset="0"/>
            </a:endParaRPr>
          </a:p>
          <a:p>
            <a:endParaRPr sz="1600" b="1" dirty="0" smtClean="0">
              <a:solidFill>
                <a:schemeClr val="tx1"/>
              </a:solidFill>
              <a:latin typeface="Courier New" panose="02070309020205020404" pitchFamily="49" charset="0"/>
              <a:cs typeface="Courier New" panose="02070309020205020404" pitchFamily="49" charset="0"/>
            </a:endParaRPr>
          </a:p>
          <a:p>
            <a:r>
              <a:rPr sz="1600" b="1" dirty="0" smtClean="0">
                <a:solidFill>
                  <a:schemeClr val="tx1"/>
                </a:solidFill>
                <a:latin typeface="Courier New" panose="02070309020205020404" pitchFamily="49" charset="0"/>
                <a:cs typeface="Courier New" panose="02070309020205020404" pitchFamily="49" charset="0"/>
              </a:rPr>
              <a:t>series = pd.Series([85, 90, 75, 92, 88],name='Grades')</a:t>
            </a:r>
            <a:endParaRPr sz="1600" b="1" dirty="0" smtClean="0">
              <a:solidFill>
                <a:schemeClr val="tx1"/>
              </a:solidFill>
              <a:latin typeface="Courier New" panose="02070309020205020404" pitchFamily="49" charset="0"/>
              <a:cs typeface="Courier New" panose="02070309020205020404" pitchFamily="49" charset="0"/>
            </a:endParaRPr>
          </a:p>
          <a:p>
            <a:r>
              <a:rPr sz="1600" b="1" dirty="0" smtClean="0">
                <a:solidFill>
                  <a:schemeClr val="tx1"/>
                </a:solidFill>
                <a:latin typeface="Courier New" panose="02070309020205020404" pitchFamily="49" charset="0"/>
                <a:cs typeface="Courier New" panose="02070309020205020404" pitchFamily="49" charset="0"/>
              </a:rPr>
              <a:t>df = pd.DataFrame(data)</a:t>
            </a:r>
            <a:r>
              <a:rPr dirty="0" smtClean="0">
                <a:latin typeface="Courier New" panose="02070309020205020404" pitchFamily="49" charset="0"/>
                <a:cs typeface="Courier New" panose="02070309020205020404" pitchFamily="49" charset="0"/>
              </a:rPr>
              <a:t> </a:t>
            </a:r>
            <a:endParaRPr i="1" dirty="0" smtClean="0">
              <a:solidFill>
                <a:schemeClr val="accent1">
                  <a:lumMod val="75000"/>
                </a:schemeClr>
              </a:solidFill>
              <a:latin typeface="Courier New" panose="02070309020205020404" pitchFamily="49" charset="0"/>
              <a:cs typeface="Courier New" panose="02070309020205020404" pitchFamily="49" charset="0"/>
              <a:sym typeface="+mn-ea"/>
            </a:endParaRPr>
          </a:p>
        </p:txBody>
      </p:sp>
      <p:sp>
        <p:nvSpPr>
          <p:cNvPr id="6" name="TextBox 6"/>
          <p:cNvSpPr txBox="1"/>
          <p:nvPr/>
        </p:nvSpPr>
        <p:spPr>
          <a:xfrm>
            <a:off x="9876155" y="3608705"/>
            <a:ext cx="1739265" cy="2306955"/>
          </a:xfrm>
          <a:prstGeom prst="rect">
            <a:avLst/>
          </a:prstGeom>
          <a:noFill/>
          <a:ln>
            <a:solidFill>
              <a:schemeClr val="bg2">
                <a:lumMod val="90000"/>
              </a:schemeClr>
            </a:solidFill>
          </a:ln>
        </p:spPr>
        <p:txBody>
          <a:bodyPr wrap="square" rtlCol="0">
            <a:spAutoFit/>
          </a:bodyPr>
          <a:p>
            <a:r>
              <a:rPr lang="en-US" b="1" dirty="0">
                <a:solidFill>
                  <a:schemeClr val="bg2">
                    <a:lumMod val="25000"/>
                  </a:schemeClr>
                </a:solidFill>
                <a:latin typeface="Courier New" panose="02070309020205020404" pitchFamily="49" charset="0"/>
                <a:cs typeface="Courier New" panose="02070309020205020404" pitchFamily="49" charset="0"/>
              </a:rPr>
              <a:t>output</a:t>
            </a:r>
            <a:endParaRPr lang="en-US" b="1" dirty="0">
              <a:solidFill>
                <a:schemeClr val="bg2">
                  <a:lumMod val="25000"/>
                </a:schemeClr>
              </a:solidFill>
              <a:latin typeface="Courier New" panose="02070309020205020404" pitchFamily="49" charset="0"/>
              <a:cs typeface="Courier New" panose="02070309020205020404" pitchFamily="49" charset="0"/>
            </a:endParaRPr>
          </a:p>
          <a:p>
            <a:endParaRPr lang="en-US" b="1" dirty="0">
              <a:solidFill>
                <a:schemeClr val="bg2">
                  <a:lumMod val="25000"/>
                </a:schemeClr>
              </a:solidFill>
              <a:latin typeface="Courier New" panose="02070309020205020404" pitchFamily="49" charset="0"/>
              <a:cs typeface="Courier New" panose="02070309020205020404" pitchFamily="49" charset="0"/>
            </a:endParaRPr>
          </a:p>
          <a:p>
            <a:r>
              <a:rPr lang="en-US" b="1" dirty="0">
                <a:solidFill>
                  <a:schemeClr val="bg2">
                    <a:lumMod val="25000"/>
                  </a:schemeClr>
                </a:solidFill>
                <a:latin typeface="Courier New" panose="02070309020205020404" pitchFamily="49" charset="0"/>
                <a:cs typeface="Courier New" panose="02070309020205020404" pitchFamily="49" charset="0"/>
              </a:rPr>
              <a:t>    Grades</a:t>
            </a:r>
            <a:endParaRPr lang="en-US" b="1" dirty="0">
              <a:solidFill>
                <a:schemeClr val="bg2">
                  <a:lumMod val="25000"/>
                </a:schemeClr>
              </a:solidFill>
              <a:latin typeface="Courier New" panose="02070309020205020404" pitchFamily="49" charset="0"/>
              <a:cs typeface="Courier New" panose="02070309020205020404" pitchFamily="49" charset="0"/>
            </a:endParaRPr>
          </a:p>
          <a:p>
            <a:r>
              <a:rPr lang="en-US" b="1" dirty="0">
                <a:solidFill>
                  <a:schemeClr val="bg2">
                    <a:lumMod val="25000"/>
                  </a:schemeClr>
                </a:solidFill>
                <a:latin typeface="Courier New" panose="02070309020205020404" pitchFamily="49" charset="0"/>
                <a:cs typeface="Courier New" panose="02070309020205020404" pitchFamily="49" charset="0"/>
              </a:rPr>
              <a:t>0       85</a:t>
            </a:r>
            <a:endParaRPr lang="en-US" b="1" dirty="0">
              <a:solidFill>
                <a:schemeClr val="bg2">
                  <a:lumMod val="25000"/>
                </a:schemeClr>
              </a:solidFill>
              <a:latin typeface="Courier New" panose="02070309020205020404" pitchFamily="49" charset="0"/>
              <a:cs typeface="Courier New" panose="02070309020205020404" pitchFamily="49" charset="0"/>
            </a:endParaRPr>
          </a:p>
          <a:p>
            <a:r>
              <a:rPr lang="en-US" b="1" dirty="0">
                <a:solidFill>
                  <a:schemeClr val="bg2">
                    <a:lumMod val="25000"/>
                  </a:schemeClr>
                </a:solidFill>
                <a:latin typeface="Courier New" panose="02070309020205020404" pitchFamily="49" charset="0"/>
                <a:cs typeface="Courier New" panose="02070309020205020404" pitchFamily="49" charset="0"/>
              </a:rPr>
              <a:t>1       90</a:t>
            </a:r>
            <a:endParaRPr lang="en-US" b="1" dirty="0">
              <a:solidFill>
                <a:schemeClr val="bg2">
                  <a:lumMod val="25000"/>
                </a:schemeClr>
              </a:solidFill>
              <a:latin typeface="Courier New" panose="02070309020205020404" pitchFamily="49" charset="0"/>
              <a:cs typeface="Courier New" panose="02070309020205020404" pitchFamily="49" charset="0"/>
            </a:endParaRPr>
          </a:p>
          <a:p>
            <a:r>
              <a:rPr lang="en-US" b="1" dirty="0">
                <a:solidFill>
                  <a:schemeClr val="bg2">
                    <a:lumMod val="25000"/>
                  </a:schemeClr>
                </a:solidFill>
                <a:latin typeface="Courier New" panose="02070309020205020404" pitchFamily="49" charset="0"/>
                <a:cs typeface="Courier New" panose="02070309020205020404" pitchFamily="49" charset="0"/>
              </a:rPr>
              <a:t>2       75</a:t>
            </a:r>
            <a:endParaRPr lang="en-US" b="1" dirty="0">
              <a:solidFill>
                <a:schemeClr val="bg2">
                  <a:lumMod val="25000"/>
                </a:schemeClr>
              </a:solidFill>
              <a:latin typeface="Courier New" panose="02070309020205020404" pitchFamily="49" charset="0"/>
              <a:cs typeface="Courier New" panose="02070309020205020404" pitchFamily="49" charset="0"/>
            </a:endParaRPr>
          </a:p>
          <a:p>
            <a:r>
              <a:rPr lang="en-US" b="1" dirty="0">
                <a:solidFill>
                  <a:schemeClr val="bg2">
                    <a:lumMod val="25000"/>
                  </a:schemeClr>
                </a:solidFill>
                <a:latin typeface="Courier New" panose="02070309020205020404" pitchFamily="49" charset="0"/>
                <a:cs typeface="Courier New" panose="02070309020205020404" pitchFamily="49" charset="0"/>
              </a:rPr>
              <a:t>3       92</a:t>
            </a:r>
            <a:endParaRPr lang="en-US" b="1" dirty="0">
              <a:solidFill>
                <a:schemeClr val="bg2">
                  <a:lumMod val="25000"/>
                </a:schemeClr>
              </a:solidFill>
              <a:latin typeface="Courier New" panose="02070309020205020404" pitchFamily="49" charset="0"/>
              <a:cs typeface="Courier New" panose="02070309020205020404" pitchFamily="49" charset="0"/>
            </a:endParaRPr>
          </a:p>
          <a:p>
            <a:r>
              <a:rPr lang="en-US" b="1" dirty="0">
                <a:solidFill>
                  <a:schemeClr val="bg2">
                    <a:lumMod val="25000"/>
                  </a:schemeClr>
                </a:solidFill>
                <a:latin typeface="Courier New" panose="02070309020205020404" pitchFamily="49" charset="0"/>
                <a:cs typeface="Courier New" panose="02070309020205020404" pitchFamily="49" charset="0"/>
              </a:rPr>
              <a:t>4       88</a:t>
            </a:r>
            <a:endParaRPr lang="en-US" b="1" dirty="0">
              <a:solidFill>
                <a:schemeClr val="bg2">
                  <a:lumMod val="25000"/>
                </a:schemeClr>
              </a:solidFill>
              <a:latin typeface="Courier New" panose="02070309020205020404" pitchFamily="49" charset="0"/>
              <a:cs typeface="Courier New" panose="02070309020205020404" pitchFamily="49" charset="0"/>
            </a:endParaRPr>
          </a:p>
        </p:txBody>
      </p:sp>
      <p:sp>
        <p:nvSpPr>
          <p:cNvPr id="8" name="TextBox 6"/>
          <p:cNvSpPr txBox="1"/>
          <p:nvPr/>
        </p:nvSpPr>
        <p:spPr>
          <a:xfrm>
            <a:off x="1102995" y="5662295"/>
            <a:ext cx="8494395" cy="860425"/>
          </a:xfrm>
          <a:prstGeom prst="rect">
            <a:avLst/>
          </a:prstGeom>
          <a:noFill/>
          <a:ln>
            <a:solidFill>
              <a:schemeClr val="bg2">
                <a:lumMod val="90000"/>
              </a:schemeClr>
            </a:solidFill>
          </a:ln>
        </p:spPr>
        <p:txBody>
          <a:bodyPr wrap="square" rtlCol="0">
            <a:spAutoFit/>
          </a:bodyPr>
          <a:p>
            <a:r>
              <a:rPr lang="en-US" sz="1600" b="1" dirty="0" smtClean="0">
                <a:solidFill>
                  <a:schemeClr val="tx1"/>
                </a:solidFill>
                <a:latin typeface="Courier New" panose="02070309020205020404" pitchFamily="49" charset="0"/>
                <a:cs typeface="Courier New" panose="02070309020205020404" pitchFamily="49" charset="0"/>
              </a:rPr>
              <a:t>in code</a:t>
            </a:r>
            <a:endParaRPr lang="en-US" sz="1600" b="1" dirty="0" smtClean="0">
              <a:solidFill>
                <a:schemeClr val="tx1"/>
              </a:solidFill>
              <a:latin typeface="Courier New" panose="02070309020205020404" pitchFamily="49" charset="0"/>
              <a:cs typeface="Courier New" panose="02070309020205020404" pitchFamily="49" charset="0"/>
            </a:endParaRPr>
          </a:p>
          <a:p>
            <a:r>
              <a:rPr sz="1600" b="1" dirty="0" smtClean="0">
                <a:solidFill>
                  <a:schemeClr val="tx1"/>
                </a:solidFill>
                <a:latin typeface="Courier New" panose="02070309020205020404" pitchFamily="49" charset="0"/>
                <a:cs typeface="Courier New" panose="02070309020205020404" pitchFamily="49" charset="0"/>
              </a:rPr>
              <a:t>df = pd.read_csv('</a:t>
            </a:r>
            <a:r>
              <a:rPr lang="en-US" sz="1600" b="1" dirty="0" smtClean="0">
                <a:solidFill>
                  <a:schemeClr val="tx1"/>
                </a:solidFill>
                <a:latin typeface="Courier New" panose="02070309020205020404" pitchFamily="49" charset="0"/>
                <a:cs typeface="Courier New" panose="02070309020205020404" pitchFamily="49" charset="0"/>
              </a:rPr>
              <a:t>name_file</a:t>
            </a:r>
            <a:r>
              <a:rPr sz="1600" b="1" dirty="0" smtClean="0">
                <a:solidFill>
                  <a:schemeClr val="tx1"/>
                </a:solidFill>
                <a:latin typeface="Courier New" panose="02070309020205020404" pitchFamily="49" charset="0"/>
                <a:cs typeface="Courier New" panose="02070309020205020404" pitchFamily="49" charset="0"/>
              </a:rPr>
              <a:t>.csv')</a:t>
            </a:r>
            <a:r>
              <a:rPr lang="en-US" sz="1600" b="1" dirty="0" smtClean="0">
                <a:solidFill>
                  <a:schemeClr val="tx1"/>
                </a:solidFill>
                <a:latin typeface="Courier New" panose="02070309020205020404" pitchFamily="49" charset="0"/>
                <a:cs typeface="Courier New" panose="02070309020205020404" pitchFamily="49" charset="0"/>
              </a:rPr>
              <a:t> </a:t>
            </a:r>
            <a:r>
              <a:rPr sz="1600" i="1" dirty="0" smtClean="0">
                <a:solidFill>
                  <a:schemeClr val="accent1">
                    <a:lumMod val="75000"/>
                  </a:schemeClr>
                </a:solidFill>
                <a:latin typeface="Courier New" panose="02070309020205020404" pitchFamily="49" charset="0"/>
                <a:cs typeface="Courier New" panose="02070309020205020404" pitchFamily="49" charset="0"/>
                <a:sym typeface="+mn-ea"/>
              </a:rPr>
              <a:t># </a:t>
            </a:r>
            <a:r>
              <a:rPr lang="en-US" sz="1600" i="1" dirty="0" smtClean="0">
                <a:solidFill>
                  <a:schemeClr val="accent1">
                    <a:lumMod val="75000"/>
                  </a:schemeClr>
                </a:solidFill>
                <a:latin typeface="Courier New" panose="02070309020205020404" pitchFamily="49" charset="0"/>
                <a:cs typeface="Courier New" panose="02070309020205020404" pitchFamily="49" charset="0"/>
                <a:sym typeface="+mn-ea"/>
              </a:rPr>
              <a:t>the output depend the csv files</a:t>
            </a:r>
            <a:endParaRPr sz="1600" b="1" dirty="0" smtClean="0">
              <a:solidFill>
                <a:schemeClr val="tx1"/>
              </a:solidFill>
              <a:latin typeface="Courier New" panose="02070309020205020404" pitchFamily="49" charset="0"/>
              <a:cs typeface="Courier New" panose="02070309020205020404" pitchFamily="49" charset="0"/>
            </a:endParaRPr>
          </a:p>
          <a:p>
            <a:r>
              <a:rPr dirty="0" smtClean="0">
                <a:latin typeface="Courier New" panose="02070309020205020404" pitchFamily="49" charset="0"/>
                <a:cs typeface="Courier New" panose="02070309020205020404" pitchFamily="49" charset="0"/>
              </a:rPr>
              <a:t> </a:t>
            </a:r>
            <a:endParaRPr i="1" dirty="0" smtClean="0">
              <a:solidFill>
                <a:schemeClr val="accent1">
                  <a:lumMod val="75000"/>
                </a:schemeClr>
              </a:solidFill>
              <a:latin typeface="Courier New" panose="02070309020205020404" pitchFamily="49" charset="0"/>
              <a:cs typeface="Courier New" panose="02070309020205020404" pitchFamily="49" charset="0"/>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64465"/>
            <a:ext cx="10515600" cy="721995"/>
          </a:xfrm>
        </p:spPr>
        <p:txBody>
          <a:bodyPr/>
          <a:p>
            <a:r>
              <a:rPr lang="en-US" sz="3200"/>
              <a:t>Basics operation on DataFrame</a:t>
            </a:r>
            <a:endParaRPr lang="en-US" sz="3200"/>
          </a:p>
        </p:txBody>
      </p:sp>
      <p:sp>
        <p:nvSpPr>
          <p:cNvPr id="3" name="Content Placeholder 2"/>
          <p:cNvSpPr>
            <a:spLocks noGrp="1"/>
          </p:cNvSpPr>
          <p:nvPr>
            <p:ph idx="1"/>
          </p:nvPr>
        </p:nvSpPr>
        <p:spPr>
          <a:xfrm>
            <a:off x="838200" y="953135"/>
            <a:ext cx="10515600" cy="5731510"/>
          </a:xfrm>
        </p:spPr>
        <p:txBody>
          <a:bodyPr/>
          <a:p>
            <a:r>
              <a:rPr lang="en-US"/>
              <a:t>Once the DataFrame is created and contains data, there is a long list of functions that we can call to help us examine our dataset. Here are some commonly used functions:</a:t>
            </a:r>
            <a:endParaRPr lang="en-US"/>
          </a:p>
          <a:p>
            <a:r>
              <a:rPr lang="en-US" sz="2400" i="1"/>
              <a:t>head(n): Displays the first n rows of the DataFrame</a:t>
            </a:r>
            <a:r>
              <a:rPr lang="en-US" i="1"/>
              <a:t>.</a:t>
            </a:r>
            <a:endParaRPr lang="en-US" i="1"/>
          </a:p>
          <a:p>
            <a:r>
              <a:rPr lang="en-US" sz="2400" i="1"/>
              <a:t>tail(n): Displays the last n rows of the DataFrame.</a:t>
            </a:r>
            <a:endParaRPr lang="en-US" sz="2400" i="1"/>
          </a:p>
          <a:p>
            <a:r>
              <a:rPr lang="en-US" sz="2400" i="1"/>
              <a:t>info(): Displays information about the DataFrame, including data types and the number of non-null values.</a:t>
            </a:r>
            <a:endParaRPr lang="en-US" sz="2400" i="1"/>
          </a:p>
          <a:p>
            <a:r>
              <a:rPr lang="en-US" sz="2400" i="1"/>
              <a:t>describe(): Provides descriptive statistics for the numeric columns of the DataFrame, such as mean, standard deviation, etc.</a:t>
            </a:r>
            <a:endParaRPr lang="en-US" sz="2400" i="1"/>
          </a:p>
          <a:p>
            <a:r>
              <a:rPr lang="en-US" sz="2400" i="1"/>
              <a:t>shape: Returns the number of rows and columns in the DataFrame.</a:t>
            </a:r>
            <a:endParaRPr lang="en-US" sz="2400" i="1"/>
          </a:p>
          <a:p>
            <a:r>
              <a:rPr lang="en-US" sz="2400" i="1"/>
              <a:t>columns: Returns the list of column names in the DataFrame.</a:t>
            </a:r>
            <a:endParaRPr lang="en-US" sz="2400" i="1"/>
          </a:p>
          <a:p>
            <a:r>
              <a:rPr lang="en-US" sz="2400" i="1"/>
              <a:t>index: Returns the index of the DataFrame</a:t>
            </a:r>
            <a:endParaRPr lang="en-US" sz="2400" i="1"/>
          </a:p>
          <a:p>
            <a:r>
              <a:rPr lang="en-US" sz="2400" i="1"/>
              <a:t>unique(): Returns the unique values in a column of the DataFrame.</a:t>
            </a:r>
            <a:endParaRPr lang="en-US" sz="2400" i="1"/>
          </a:p>
          <a:p>
            <a:endParaRPr lang="en-US" sz="2400" i="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92405"/>
            <a:ext cx="10515600" cy="473710"/>
          </a:xfrm>
        </p:spPr>
        <p:txBody>
          <a:bodyPr>
            <a:normAutofit fontScale="90000"/>
          </a:bodyPr>
          <a:p>
            <a:r>
              <a:rPr lang="en-US" sz="3200"/>
              <a:t>Advance operation on DataFrame</a:t>
            </a:r>
            <a:endParaRPr lang="en-US" sz="3200"/>
          </a:p>
        </p:txBody>
      </p:sp>
      <p:sp>
        <p:nvSpPr>
          <p:cNvPr id="3" name="Content Placeholder 2"/>
          <p:cNvSpPr>
            <a:spLocks noGrp="1"/>
          </p:cNvSpPr>
          <p:nvPr>
            <p:ph idx="1"/>
          </p:nvPr>
        </p:nvSpPr>
        <p:spPr>
          <a:xfrm>
            <a:off x="838200" y="666115"/>
            <a:ext cx="10515600" cy="6086475"/>
          </a:xfrm>
        </p:spPr>
        <p:txBody>
          <a:bodyPr>
            <a:normAutofit lnSpcReduction="10000"/>
          </a:bodyPr>
          <a:p>
            <a:pPr marL="0" indent="0">
              <a:buNone/>
            </a:pPr>
            <a:endParaRPr lang="en-US"/>
          </a:p>
          <a:p>
            <a:r>
              <a:rPr lang="en-US" sz="2400" i="1"/>
              <a:t>loc[row_index, col_index]: Accesses a specific value using label-based indexing.</a:t>
            </a:r>
            <a:endParaRPr lang="en-US" sz="2400" i="1"/>
          </a:p>
          <a:p>
            <a:r>
              <a:rPr lang="en-US" sz="2400" i="1"/>
              <a:t>iloc[row_index, col_index]: Accesses a specific value using positional indexing.</a:t>
            </a:r>
            <a:endParaRPr lang="en-US" sz="2400" i="1"/>
          </a:p>
          <a:p>
            <a:r>
              <a:rPr lang="en-US" sz="2400" i="1"/>
              <a:t>drop(labels): Removes specified rows or columns from the DataFrame.</a:t>
            </a:r>
            <a:endParaRPr lang="en-US" sz="2400" i="1"/>
          </a:p>
          <a:p>
            <a:pPr marL="0" indent="0">
              <a:buNone/>
            </a:pPr>
            <a:r>
              <a:rPr sz="2000" i="1" dirty="0" smtClean="0">
                <a:solidFill>
                  <a:schemeClr val="accent1">
                    <a:lumMod val="75000"/>
                  </a:schemeClr>
                </a:solidFill>
                <a:latin typeface="Courier New" panose="02070309020205020404" pitchFamily="49" charset="0"/>
                <a:cs typeface="Courier New" panose="02070309020205020404" pitchFamily="49" charset="0"/>
                <a:sym typeface="+mn-ea"/>
              </a:rPr>
              <a:t>#</a:t>
            </a:r>
            <a:r>
              <a:rPr lang="en-US" sz="2000" i="1" dirty="0" smtClean="0">
                <a:solidFill>
                  <a:schemeClr val="accent1">
                    <a:lumMod val="75000"/>
                  </a:schemeClr>
                </a:solidFill>
                <a:latin typeface="Courier New" panose="02070309020205020404" pitchFamily="49" charset="0"/>
                <a:cs typeface="Courier New" panose="02070309020205020404" pitchFamily="49" charset="0"/>
                <a:sym typeface="+mn-ea"/>
              </a:rPr>
              <a:t> </a:t>
            </a:r>
            <a:r>
              <a:rPr sz="1600" i="1" dirty="0" smtClean="0">
                <a:solidFill>
                  <a:schemeClr val="accent1">
                    <a:lumMod val="75000"/>
                  </a:schemeClr>
                </a:solidFill>
                <a:latin typeface="Courier New" panose="02070309020205020404" pitchFamily="49" charset="0"/>
                <a:cs typeface="Courier New" panose="02070309020205020404" pitchFamily="49" charset="0"/>
                <a:sym typeface="+mn-ea"/>
              </a:rPr>
              <a:t>The drop(labels) function is extremely important, and we will come back to this function later in the practical case</a:t>
            </a:r>
            <a:r>
              <a:rPr lang="en-US" sz="1600" i="1" dirty="0" smtClean="0">
                <a:solidFill>
                  <a:schemeClr val="accent1">
                    <a:lumMod val="75000"/>
                  </a:schemeClr>
                </a:solidFill>
                <a:latin typeface="Courier New" panose="02070309020205020404" pitchFamily="49" charset="0"/>
                <a:cs typeface="Courier New" panose="02070309020205020404" pitchFamily="49" charset="0"/>
                <a:sym typeface="+mn-ea"/>
              </a:rPr>
              <a:t>.</a:t>
            </a:r>
            <a:endParaRPr lang="en-US" sz="2000"/>
          </a:p>
          <a:p>
            <a:r>
              <a:rPr lang="en-US" sz="2400" i="1"/>
              <a:t>fillna(value): Fills missing values with a specified value.</a:t>
            </a:r>
            <a:endParaRPr lang="en-US" sz="2400" i="1"/>
          </a:p>
          <a:p>
            <a:r>
              <a:rPr lang="en-US" sz="2400" i="1"/>
              <a:t>groupby(column): Groups the data based on values in a specified column</a:t>
            </a:r>
            <a:endParaRPr lang="en-US" sz="2400" i="1"/>
          </a:p>
          <a:p>
            <a:r>
              <a:rPr lang="en-US" sz="2400" i="1"/>
              <a:t>sort_values(column): Sorts the DataFrame based on values in a specified column</a:t>
            </a:r>
            <a:endParaRPr lang="en-US" sz="2400" i="1"/>
          </a:p>
          <a:p>
            <a:r>
              <a:rPr lang="en-US" sz="2400" i="1"/>
              <a:t>value_counts(): Counts the occurrences of each value in a column of the DataFrame.</a:t>
            </a:r>
            <a:endParaRPr lang="en-US" sz="2400" i="1"/>
          </a:p>
          <a:p>
            <a:pPr marL="0" indent="0">
              <a:buNone/>
            </a:pPr>
            <a:r>
              <a:rPr sz="1800" i="1" dirty="0" smtClean="0">
                <a:solidFill>
                  <a:schemeClr val="accent1">
                    <a:lumMod val="75000"/>
                  </a:schemeClr>
                </a:solidFill>
                <a:latin typeface="Courier New" panose="02070309020205020404" pitchFamily="49" charset="0"/>
                <a:cs typeface="Courier New" panose="02070309020205020404" pitchFamily="49" charset="0"/>
                <a:sym typeface="+mn-ea"/>
              </a:rPr>
              <a:t>#</a:t>
            </a:r>
            <a:r>
              <a:rPr lang="en-US" sz="1800" i="1" dirty="0" smtClean="0">
                <a:solidFill>
                  <a:schemeClr val="accent1">
                    <a:lumMod val="75000"/>
                  </a:schemeClr>
                </a:solidFill>
                <a:latin typeface="Courier New" panose="02070309020205020404" pitchFamily="49" charset="0"/>
                <a:cs typeface="Courier New" panose="02070309020205020404" pitchFamily="49" charset="0"/>
                <a:sym typeface="+mn-ea"/>
              </a:rPr>
              <a:t> </a:t>
            </a:r>
            <a:r>
              <a:rPr sz="1800" i="1" dirty="0" smtClean="0">
                <a:solidFill>
                  <a:schemeClr val="accent1">
                    <a:lumMod val="75000"/>
                  </a:schemeClr>
                </a:solidFill>
                <a:latin typeface="Courier New" panose="02070309020205020404" pitchFamily="49" charset="0"/>
                <a:cs typeface="Courier New" panose="02070309020205020404" pitchFamily="49" charset="0"/>
                <a:sym typeface="+mn-ea"/>
              </a:rPr>
              <a:t>This has the merit of existing, but it is not very conclusive in the case of real datasets.</a:t>
            </a:r>
            <a:endParaRPr lang="en-US" sz="2400"/>
          </a:p>
          <a:p>
            <a:r>
              <a:rPr lang="en-US" sz="2400" i="1"/>
              <a:t>apply(func): Applies a specified function to a column or DataFrame.</a:t>
            </a:r>
            <a:endParaRPr lang="en-US" sz="2400" i="1"/>
          </a:p>
          <a:p>
            <a:pPr marL="0" indent="0">
              <a:buNone/>
            </a:pPr>
            <a:endParaRPr lang="en-US" sz="2400" i="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92405"/>
            <a:ext cx="10515600" cy="722630"/>
          </a:xfrm>
        </p:spPr>
        <p:txBody>
          <a:bodyPr/>
          <a:p>
            <a:r>
              <a:rPr lang="en-US" sz="3200"/>
              <a:t>Advance operation on DataFrame</a:t>
            </a:r>
            <a:endParaRPr lang="en-US" sz="3200"/>
          </a:p>
        </p:txBody>
      </p:sp>
      <p:sp>
        <p:nvSpPr>
          <p:cNvPr id="3" name="Content Placeholder 2"/>
          <p:cNvSpPr>
            <a:spLocks noGrp="1"/>
          </p:cNvSpPr>
          <p:nvPr>
            <p:ph idx="1"/>
          </p:nvPr>
        </p:nvSpPr>
        <p:spPr>
          <a:xfrm>
            <a:off x="838200" y="915035"/>
            <a:ext cx="10975340" cy="5760085"/>
          </a:xfrm>
        </p:spPr>
        <p:txBody>
          <a:bodyPr/>
          <a:p>
            <a:r>
              <a:rPr lang="en-US" sz="2400"/>
              <a:t>So far, we have seen the different functions that allow us to examine the dataset, such as displaying the first/last rows, obtaining statistical information about the data, and performing various operations like selecting a specific row, column, or cell</a:t>
            </a:r>
            <a:endParaRPr lang="en-US" sz="2400"/>
          </a:p>
          <a:p>
            <a:endParaRPr lang="en-US" sz="2000"/>
          </a:p>
          <a:p>
            <a:r>
              <a:rPr lang="en-US" sz="2400"/>
              <a:t>Now we will present specific operations with one or multiple DataFrames.</a:t>
            </a:r>
            <a:endParaRPr lang="en-US" sz="2400"/>
          </a:p>
          <a:p>
            <a:endParaRPr lang="en-US" sz="2000"/>
          </a:p>
          <a:p>
            <a:r>
              <a:rPr lang="en-US" sz="2400" i="1"/>
              <a:t>merge(df1, df2): Merges two DataFrames based on common columns.</a:t>
            </a:r>
            <a:endParaRPr lang="en-US" sz="2400" i="1"/>
          </a:p>
          <a:p>
            <a:r>
              <a:rPr lang="en-US" sz="2400" i="1"/>
              <a:t>concat([df1, df2]): Concatenates multiple DataFrames along a specified axis.</a:t>
            </a:r>
            <a:endParaRPr lang="en-US" sz="2400" i="1"/>
          </a:p>
          <a:p>
            <a:r>
              <a:rPr lang="en-US" sz="2400" i="1"/>
              <a:t>pivot_table(): Creates a pivot table from the DataFrame data.</a:t>
            </a:r>
            <a:endParaRPr lang="en-US" sz="2400" i="1"/>
          </a:p>
          <a:p>
            <a:r>
              <a:rPr lang="en-US" sz="2400" i="1"/>
              <a:t>plot(): Generates plots and visualizations from the DataFrame data.</a:t>
            </a:r>
            <a:endParaRPr lang="en-US" sz="2400" i="1"/>
          </a:p>
          <a:p>
            <a:endParaRPr lang="en-US" sz="2000"/>
          </a:p>
          <a:p>
            <a:r>
              <a:rPr lang="en-US" sz="2400"/>
              <a:t>Now that we have all the necessary tools to examine and work with datasets, we will explore concrete examples on a real dataset in the next slides.</a:t>
            </a:r>
            <a:endParaRPr lang="en-US" sz="2400"/>
          </a:p>
          <a:p>
            <a:endParaRPr lang="en-US"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sz="2665"/>
              <a:t>We have discussed enough, it's time to see the concrete implementations on a real dataset.</a:t>
            </a:r>
            <a:endParaRPr lang="en-US" sz="2665"/>
          </a:p>
        </p:txBody>
      </p:sp>
      <p:sp>
        <p:nvSpPr>
          <p:cNvPr id="3" name="Content Placeholder 2"/>
          <p:cNvSpPr>
            <a:spLocks noGrp="1"/>
          </p:cNvSpPr>
          <p:nvPr>
            <p:ph idx="1"/>
          </p:nvPr>
        </p:nvSpPr>
        <p:spPr/>
        <p:txBody>
          <a:bodyPr>
            <a:normAutofit fontScale="90000" lnSpcReduction="10000"/>
          </a:bodyPr>
          <a:p>
            <a:r>
              <a:rPr lang="en-US"/>
              <a:t>I have chosen to do this using the Iris CSV dataset</a:t>
            </a:r>
            <a:endParaRPr lang="en-US"/>
          </a:p>
          <a:p>
            <a:r>
              <a:rPr lang="en-US" sz="2000"/>
              <a:t>what is the Iris Data Set</a:t>
            </a:r>
            <a:endParaRPr lang="en-US" sz="2000"/>
          </a:p>
          <a:p>
            <a:r>
              <a:rPr lang="en-US" sz="2000"/>
              <a:t>The Iris dataset is a popular and well-known dataset in the field of machine learning and statistics. It was introduced by the British statistician and biologist Ronald Fisher in 1936. The dataset contains measurements of various attributes of three different species of Iris flowers: Setosa, Versicolor, and Virginica. The attributes include sepal length, sepal width, petal length, and petal width.</a:t>
            </a:r>
            <a:endParaRPr lang="en-US" sz="2000"/>
          </a:p>
          <a:p>
            <a:endParaRPr lang="en-US" sz="2000"/>
          </a:p>
          <a:p>
            <a:r>
              <a:rPr lang="en-US" sz="2000"/>
              <a:t>The goal of analyzing the Iris dataset is typically to explore the relationship between these attributes and the different Iris species. By examining the measurements, researchers aim to understand the patterns and differences among the species and potentially develop classification models to distinguish between them based on the attribute values.</a:t>
            </a:r>
            <a:endParaRPr lang="en-US" sz="2000"/>
          </a:p>
          <a:p>
            <a:endParaRPr lang="en-US" sz="2000"/>
          </a:p>
          <a:p>
            <a:r>
              <a:rPr lang="en-US" sz="2000"/>
              <a:t>The Iris dataset is often used as a beginner's dataset in machine learning and data analysis due to its simplicity and well-defined classes. It serves as a great example for learning various data analysis techniques, data visualization, and classification algorithms.</a:t>
            </a:r>
            <a:endParaRPr lang="en-US" sz="2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sz="3555"/>
              <a:t>Image of the different flower varieties in the Iris dataset</a:t>
            </a:r>
            <a:endParaRPr lang="en-US" sz="3555"/>
          </a:p>
        </p:txBody>
      </p:sp>
      <p:pic>
        <p:nvPicPr>
          <p:cNvPr id="4" name="Content Placeholder 3" descr="iris-machinelearning"/>
          <p:cNvPicPr>
            <a:picLocks noChangeAspect="1"/>
          </p:cNvPicPr>
          <p:nvPr>
            <p:ph idx="1"/>
          </p:nvPr>
        </p:nvPicPr>
        <p:blipFill>
          <a:blip r:embed="rId1"/>
          <a:stretch>
            <a:fillRect/>
          </a:stretch>
        </p:blipFill>
        <p:spPr>
          <a:xfrm>
            <a:off x="838200" y="2033905"/>
            <a:ext cx="10515600" cy="393382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01650"/>
          </a:xfrm>
        </p:spPr>
        <p:txBody>
          <a:bodyPr>
            <a:normAutofit fontScale="90000"/>
          </a:bodyPr>
          <a:p>
            <a:endParaRPr lang="en-US"/>
          </a:p>
        </p:txBody>
      </p:sp>
      <p:pic>
        <p:nvPicPr>
          <p:cNvPr id="4" name="Content Placeholder 3" descr="pic1"/>
          <p:cNvPicPr>
            <a:picLocks noChangeAspect="1"/>
          </p:cNvPicPr>
          <p:nvPr>
            <p:ph idx="1"/>
          </p:nvPr>
        </p:nvPicPr>
        <p:blipFill>
          <a:blip r:embed="rId1"/>
          <a:stretch>
            <a:fillRect/>
          </a:stretch>
        </p:blipFill>
        <p:spPr>
          <a:xfrm>
            <a:off x="-15875" y="0"/>
            <a:ext cx="12087860" cy="681863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7565" y="202565"/>
            <a:ext cx="10515600" cy="406400"/>
          </a:xfrm>
        </p:spPr>
        <p:txBody>
          <a:bodyPr>
            <a:normAutofit fontScale="90000"/>
          </a:bodyPr>
          <a:p>
            <a:endParaRPr lang="en-US"/>
          </a:p>
        </p:txBody>
      </p:sp>
      <p:pic>
        <p:nvPicPr>
          <p:cNvPr id="4" name="Content Placeholder 3" descr="pic2"/>
          <p:cNvPicPr>
            <a:picLocks noChangeAspect="1"/>
          </p:cNvPicPr>
          <p:nvPr>
            <p:ph idx="1"/>
          </p:nvPr>
        </p:nvPicPr>
        <p:blipFill>
          <a:blip r:embed="rId1"/>
          <a:stretch>
            <a:fillRect/>
          </a:stretch>
        </p:blipFill>
        <p:spPr>
          <a:xfrm>
            <a:off x="0" y="635"/>
            <a:ext cx="12183745" cy="680021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pic3"/>
          <p:cNvPicPr>
            <a:picLocks noChangeAspect="1"/>
          </p:cNvPicPr>
          <p:nvPr>
            <p:ph idx="1"/>
          </p:nvPr>
        </p:nvPicPr>
        <p:blipFill>
          <a:blip r:embed="rId1"/>
          <a:stretch>
            <a:fillRect/>
          </a:stretch>
        </p:blipFill>
        <p:spPr>
          <a:xfrm>
            <a:off x="-635" y="0"/>
            <a:ext cx="12193270" cy="68573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br>
              <a:rPr lang="en-US"/>
            </a:br>
            <a:r>
              <a:rPr lang="en-US"/>
              <a:t>The topics we will cover in this presentation.</a:t>
            </a:r>
            <a:endParaRPr lang="en-US"/>
          </a:p>
        </p:txBody>
      </p:sp>
      <p:sp>
        <p:nvSpPr>
          <p:cNvPr id="3" name="Content Placeholder 2"/>
          <p:cNvSpPr>
            <a:spLocks noGrp="1"/>
          </p:cNvSpPr>
          <p:nvPr>
            <p:ph idx="1"/>
          </p:nvPr>
        </p:nvSpPr>
        <p:spPr/>
        <p:txBody>
          <a:bodyPr>
            <a:normAutofit lnSpcReduction="10000"/>
          </a:bodyPr>
          <a:p>
            <a:endParaRPr lang="en-US"/>
          </a:p>
          <a:p>
            <a:r>
              <a:rPr lang="en-US"/>
              <a:t>Installation and importation.</a:t>
            </a:r>
            <a:endParaRPr lang="en-US"/>
          </a:p>
          <a:p>
            <a:r>
              <a:rPr lang="en-US"/>
              <a:t>Why use the Pandas library?</a:t>
            </a:r>
            <a:endParaRPr lang="en-US"/>
          </a:p>
          <a:p>
            <a:r>
              <a:rPr lang="en-US"/>
              <a:t>Creation and usage of a Pandas Series.</a:t>
            </a:r>
            <a:endParaRPr lang="en-US"/>
          </a:p>
          <a:p>
            <a:r>
              <a:rPr lang="en-US"/>
              <a:t>Creation and usage of a Pandas DataFrame.</a:t>
            </a:r>
            <a:endParaRPr lang="en-US"/>
          </a:p>
          <a:p>
            <a:r>
              <a:rPr lang="en-US"/>
              <a:t>Basic operations on DataFrame objects.</a:t>
            </a:r>
            <a:endParaRPr lang="en-US"/>
          </a:p>
          <a:p>
            <a:r>
              <a:rPr lang="en-US"/>
              <a:t>Advanced operations on DataFrame objects.</a:t>
            </a:r>
            <a:endParaRPr lang="en-US"/>
          </a:p>
          <a:p>
            <a:r>
              <a:rPr lang="en-US"/>
              <a:t>Using Pandas for Deep and Machine Learning.</a:t>
            </a:r>
            <a:endParaRPr lang="en-US"/>
          </a:p>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pic4"/>
          <p:cNvPicPr>
            <a:picLocks noChangeAspect="1"/>
          </p:cNvPicPr>
          <p:nvPr>
            <p:ph idx="1"/>
          </p:nvPr>
        </p:nvPicPr>
        <p:blipFill>
          <a:blip r:embed="rId1"/>
          <a:stretch>
            <a:fillRect/>
          </a:stretch>
        </p:blipFill>
        <p:spPr>
          <a:xfrm>
            <a:off x="33020" y="0"/>
            <a:ext cx="12158980" cy="695071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pic5"/>
          <p:cNvPicPr>
            <a:picLocks noChangeAspect="1"/>
          </p:cNvPicPr>
          <p:nvPr>
            <p:ph idx="1"/>
          </p:nvPr>
        </p:nvPicPr>
        <p:blipFill>
          <a:blip r:embed="rId1"/>
          <a:stretch>
            <a:fillRect/>
          </a:stretch>
        </p:blipFill>
        <p:spPr>
          <a:xfrm>
            <a:off x="37465" y="-635"/>
            <a:ext cx="12139295" cy="685863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05410"/>
            <a:ext cx="10515600" cy="742315"/>
          </a:xfrm>
        </p:spPr>
        <p:txBody>
          <a:bodyPr/>
          <a:p>
            <a:r>
              <a:rPr lang="en-US" sz="3200"/>
              <a:t>Output Code Results</a:t>
            </a:r>
            <a:endParaRPr lang="en-US" sz="3200"/>
          </a:p>
        </p:txBody>
      </p:sp>
      <p:pic>
        <p:nvPicPr>
          <p:cNvPr id="8" name="Content Placeholder 7" descr="output1"/>
          <p:cNvPicPr>
            <a:picLocks noChangeAspect="1"/>
          </p:cNvPicPr>
          <p:nvPr>
            <p:ph idx="1"/>
          </p:nvPr>
        </p:nvPicPr>
        <p:blipFill>
          <a:blip r:embed="rId1"/>
          <a:stretch>
            <a:fillRect/>
          </a:stretch>
        </p:blipFill>
        <p:spPr>
          <a:xfrm>
            <a:off x="67310" y="752475"/>
            <a:ext cx="11635740" cy="625919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output2"/>
          <p:cNvPicPr>
            <a:picLocks noChangeAspect="1"/>
          </p:cNvPicPr>
          <p:nvPr>
            <p:ph idx="1"/>
          </p:nvPr>
        </p:nvPicPr>
        <p:blipFill>
          <a:blip r:embed="rId1"/>
          <a:stretch>
            <a:fillRect/>
          </a:stretch>
        </p:blipFill>
        <p:spPr>
          <a:xfrm>
            <a:off x="-635" y="-15240"/>
            <a:ext cx="12193270" cy="687324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output3"/>
          <p:cNvPicPr>
            <a:picLocks noChangeAspect="1"/>
          </p:cNvPicPr>
          <p:nvPr>
            <p:ph idx="1"/>
          </p:nvPr>
        </p:nvPicPr>
        <p:blipFill>
          <a:blip r:embed="rId1"/>
          <a:stretch>
            <a:fillRect/>
          </a:stretch>
        </p:blipFill>
        <p:spPr>
          <a:xfrm>
            <a:off x="0" y="-18415"/>
            <a:ext cx="12192000" cy="687641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output4"/>
          <p:cNvPicPr>
            <a:picLocks noChangeAspect="1"/>
          </p:cNvPicPr>
          <p:nvPr>
            <p:ph idx="1"/>
          </p:nvPr>
        </p:nvPicPr>
        <p:blipFill>
          <a:blip r:embed="rId1"/>
          <a:stretch>
            <a:fillRect/>
          </a:stretch>
        </p:blipFill>
        <p:spPr>
          <a:xfrm>
            <a:off x="0" y="0"/>
            <a:ext cx="12192635" cy="685292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en-US"/>
              <a:t>Plot the data </a:t>
            </a:r>
            <a:endParaRPr lang="en-US"/>
          </a:p>
        </p:txBody>
      </p:sp>
      <p:pic>
        <p:nvPicPr>
          <p:cNvPr id="4" name="Content Placeholder 3" descr="output5"/>
          <p:cNvPicPr>
            <a:picLocks noChangeAspect="1"/>
          </p:cNvPicPr>
          <p:nvPr>
            <p:ph sz="half" idx="1"/>
          </p:nvPr>
        </p:nvPicPr>
        <p:blipFill>
          <a:blip r:embed="rId1"/>
          <a:stretch>
            <a:fillRect/>
          </a:stretch>
        </p:blipFill>
        <p:spPr>
          <a:xfrm>
            <a:off x="742950" y="2169795"/>
            <a:ext cx="5859780" cy="4150360"/>
          </a:xfrm>
          <a:prstGeom prst="rect">
            <a:avLst/>
          </a:prstGeom>
        </p:spPr>
      </p:pic>
      <p:pic>
        <p:nvPicPr>
          <p:cNvPr id="5" name="Content Placeholder 4" descr="Figure_1"/>
          <p:cNvPicPr>
            <a:picLocks noChangeAspect="1"/>
          </p:cNvPicPr>
          <p:nvPr>
            <p:ph sz="half" idx="2"/>
          </p:nvPr>
        </p:nvPicPr>
        <p:blipFill>
          <a:blip r:embed="rId2"/>
          <a:stretch>
            <a:fillRect/>
          </a:stretch>
        </p:blipFill>
        <p:spPr>
          <a:xfrm>
            <a:off x="6705600" y="2105025"/>
            <a:ext cx="5619750" cy="421513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fr-FR" altLang="en-US"/>
              <a:t>installation and importion </a:t>
            </a:r>
            <a:endParaRPr lang="fr-FR" altLang="en-US"/>
          </a:p>
        </p:txBody>
      </p:sp>
      <p:sp>
        <p:nvSpPr>
          <p:cNvPr id="3" name="Content Placeholder 2"/>
          <p:cNvSpPr>
            <a:spLocks noGrp="1"/>
          </p:cNvSpPr>
          <p:nvPr>
            <p:ph idx="1"/>
          </p:nvPr>
        </p:nvSpPr>
        <p:spPr>
          <a:xfrm>
            <a:off x="838200" y="1856105"/>
            <a:ext cx="10515600" cy="4351338"/>
          </a:xfrm>
        </p:spPr>
        <p:txBody>
          <a:bodyPr>
            <a:normAutofit lnSpcReduction="10000"/>
          </a:bodyPr>
          <a:p>
            <a:r>
              <a:rPr lang="fr-FR" altLang="en-US" sz="2400"/>
              <a:t>to had the pandas librarie to the vemv</a:t>
            </a:r>
            <a:endParaRPr lang="fr-FR" altLang="en-US"/>
          </a:p>
          <a:p>
            <a:endParaRPr lang="fr-FR" altLang="en-US"/>
          </a:p>
          <a:p>
            <a:endParaRPr lang="fr-FR" altLang="en-US"/>
          </a:p>
          <a:p>
            <a:r>
              <a:rPr lang="fr-FR" altLang="en-US">
                <a:sym typeface="+mn-ea"/>
              </a:rPr>
              <a:t> </a:t>
            </a:r>
            <a:r>
              <a:rPr lang="fr-FR" altLang="en-US" sz="2400">
                <a:sym typeface="+mn-ea"/>
              </a:rPr>
              <a:t>import the libraries </a:t>
            </a:r>
            <a:r>
              <a:rPr lang="en-US" altLang="fr-FR" sz="2400">
                <a:sym typeface="+mn-ea"/>
              </a:rPr>
              <a:t>in your python project</a:t>
            </a:r>
            <a:endParaRPr lang="fr-FR" altLang="en-US"/>
          </a:p>
          <a:p>
            <a:endParaRPr lang="fr-FR" altLang="en-US"/>
          </a:p>
          <a:p>
            <a:endParaRPr lang="fr-FR" altLang="en-US"/>
          </a:p>
          <a:p>
            <a:endParaRPr lang="fr-FR" altLang="en-US"/>
          </a:p>
          <a:p>
            <a:r>
              <a:rPr lang="fr-FR" altLang="en-US"/>
              <a:t>NB:</a:t>
            </a:r>
            <a:r>
              <a:rPr lang="en-US" altLang="fr-FR"/>
              <a:t> </a:t>
            </a:r>
            <a:r>
              <a:rPr>
                <a:sym typeface="+mn-ea"/>
              </a:rPr>
              <a:t>only if you use a local interpreter, if you work with Collab jupyter, Anaconda you only have to import them</a:t>
            </a:r>
            <a:r>
              <a:rPr lang="en-US" altLang="fr-FR">
                <a:sym typeface="+mn-ea"/>
              </a:rPr>
              <a:t> </a:t>
            </a:r>
            <a:r>
              <a:rPr lang="fr-FR" altLang="en-US"/>
              <a:t> </a:t>
            </a:r>
            <a:endParaRPr lang="fr-FR" altLang="en-US"/>
          </a:p>
          <a:p>
            <a:pPr marL="0" indent="0">
              <a:buNone/>
            </a:pPr>
            <a:endParaRPr lang="en-US" altLang="fr-FR"/>
          </a:p>
        </p:txBody>
      </p:sp>
      <p:sp>
        <p:nvSpPr>
          <p:cNvPr id="7" name="TextBox 6"/>
          <p:cNvSpPr txBox="1"/>
          <p:nvPr/>
        </p:nvSpPr>
        <p:spPr>
          <a:xfrm>
            <a:off x="6913245" y="3244850"/>
            <a:ext cx="4011930" cy="1198880"/>
          </a:xfrm>
          <a:prstGeom prst="rect">
            <a:avLst/>
          </a:prstGeom>
          <a:noFill/>
          <a:ln>
            <a:solidFill>
              <a:schemeClr val="bg2">
                <a:lumMod val="90000"/>
              </a:schemeClr>
            </a:solidFill>
          </a:ln>
        </p:spPr>
        <p:txBody>
          <a:bodyPr wrap="square" rtlCol="0">
            <a:spAutoFit/>
          </a:bodyPr>
          <a:p>
            <a:r>
              <a:rPr lang="en-US" i="1" dirty="0" smtClean="0">
                <a:solidFill>
                  <a:schemeClr val="accent1">
                    <a:lumMod val="75000"/>
                  </a:schemeClr>
                </a:solidFill>
                <a:latin typeface="Courier New" panose="02070309020205020404" pitchFamily="49" charset="0"/>
                <a:cs typeface="Courier New" panose="02070309020205020404" pitchFamily="49" charset="0"/>
              </a:rPr>
              <a:t>#Import Python Libraries</a:t>
            </a:r>
            <a:endParaRPr lang="en-US" i="1" dirty="0" smtClean="0">
              <a:solidFill>
                <a:schemeClr val="accent1">
                  <a:lumMod val="75000"/>
                </a:schemeClr>
              </a:solidFill>
              <a:latin typeface="Courier New" panose="02070309020205020404" pitchFamily="49" charset="0"/>
              <a:cs typeface="Courier New" panose="02070309020205020404" pitchFamily="49" charset="0"/>
            </a:endParaRPr>
          </a:p>
          <a:p>
            <a:r>
              <a:rPr lang="en-US" b="1" dirty="0">
                <a:solidFill>
                  <a:schemeClr val="accent6">
                    <a:lumMod val="75000"/>
                  </a:schemeClr>
                </a:solidFill>
                <a:latin typeface="Courier New" panose="02070309020205020404" pitchFamily="49" charset="0"/>
                <a:cs typeface="Courier New" panose="02070309020205020404" pitchFamily="49" charset="0"/>
              </a:rPr>
              <a:t>i</a:t>
            </a:r>
            <a:r>
              <a:rPr lang="en-US" b="1" dirty="0" smtClean="0">
                <a:solidFill>
                  <a:schemeClr val="accent6">
                    <a:lumMod val="75000"/>
                  </a:schemeClr>
                </a:solidFill>
                <a:latin typeface="Courier New" panose="02070309020205020404" pitchFamily="49" charset="0"/>
                <a:cs typeface="Courier New" panose="02070309020205020404" pitchFamily="49" charset="0"/>
              </a:rPr>
              <a:t>mport</a:t>
            </a:r>
            <a:r>
              <a:rPr lang="en-US" dirty="0" smtClean="0">
                <a:solidFill>
                  <a:schemeClr val="accent1">
                    <a:lumMod val="75000"/>
                  </a:schemeClr>
                </a:solidFill>
                <a:latin typeface="Courier New" panose="02070309020205020404" pitchFamily="49" charset="0"/>
                <a:cs typeface="Courier New" panose="02070309020205020404" pitchFamily="49" charset="0"/>
              </a:rPr>
              <a:t> </a:t>
            </a:r>
            <a:r>
              <a:rPr lang="en-US" dirty="0" err="1" smtClean="0">
                <a:solidFill>
                  <a:schemeClr val="bg2">
                    <a:lumMod val="25000"/>
                  </a:schemeClr>
                </a:solidFill>
                <a:latin typeface="Courier New" panose="02070309020205020404" pitchFamily="49" charset="0"/>
                <a:cs typeface="Courier New" panose="02070309020205020404" pitchFamily="49" charset="0"/>
              </a:rPr>
              <a:t>numpy</a:t>
            </a:r>
            <a:r>
              <a:rPr lang="en-US" dirty="0" smtClean="0">
                <a:solidFill>
                  <a:schemeClr val="accent1">
                    <a:lumMod val="75000"/>
                  </a:schemeClr>
                </a:solidFill>
                <a:latin typeface="Courier New" panose="02070309020205020404" pitchFamily="49" charset="0"/>
                <a:cs typeface="Courier New" panose="02070309020205020404" pitchFamily="49" charset="0"/>
              </a:rPr>
              <a:t> </a:t>
            </a:r>
            <a:r>
              <a:rPr lang="en-US" b="1" dirty="0" smtClean="0">
                <a:solidFill>
                  <a:schemeClr val="accent6">
                    <a:lumMod val="75000"/>
                  </a:schemeClr>
                </a:solidFill>
                <a:latin typeface="Courier New" panose="02070309020205020404" pitchFamily="49" charset="0"/>
                <a:cs typeface="Courier New" panose="02070309020205020404" pitchFamily="49" charset="0"/>
              </a:rPr>
              <a:t>as</a:t>
            </a:r>
            <a:r>
              <a:rPr lang="en-US" dirty="0" smtClean="0">
                <a:solidFill>
                  <a:schemeClr val="accent1">
                    <a:lumMod val="75000"/>
                  </a:schemeClr>
                </a:solidFill>
                <a:latin typeface="Courier New" panose="02070309020205020404" pitchFamily="49" charset="0"/>
                <a:cs typeface="Courier New" panose="02070309020205020404" pitchFamily="49" charset="0"/>
              </a:rPr>
              <a:t> </a:t>
            </a:r>
            <a:r>
              <a:rPr lang="en-US" dirty="0" smtClean="0">
                <a:solidFill>
                  <a:schemeClr val="bg2">
                    <a:lumMod val="25000"/>
                  </a:schemeClr>
                </a:solidFill>
                <a:latin typeface="Courier New" panose="02070309020205020404" pitchFamily="49" charset="0"/>
                <a:cs typeface="Courier New" panose="02070309020205020404" pitchFamily="49" charset="0"/>
              </a:rPr>
              <a:t>np</a:t>
            </a:r>
            <a:endParaRPr lang="en-US" dirty="0" smtClean="0">
              <a:solidFill>
                <a:schemeClr val="bg2">
                  <a:lumMod val="25000"/>
                </a:schemeClr>
              </a:solidFill>
              <a:latin typeface="Courier New" panose="02070309020205020404" pitchFamily="49" charset="0"/>
              <a:cs typeface="Courier New" panose="02070309020205020404" pitchFamily="49" charset="0"/>
            </a:endParaRPr>
          </a:p>
          <a:p>
            <a:r>
              <a:rPr lang="en-US" b="1" dirty="0">
                <a:solidFill>
                  <a:schemeClr val="accent6">
                    <a:lumMod val="75000"/>
                  </a:schemeClr>
                </a:solidFill>
                <a:latin typeface="Courier New" panose="02070309020205020404" pitchFamily="49" charset="0"/>
                <a:cs typeface="Courier New" panose="02070309020205020404" pitchFamily="49" charset="0"/>
              </a:rPr>
              <a:t>import</a:t>
            </a:r>
            <a:r>
              <a:rPr lang="en-US" dirty="0">
                <a:solidFill>
                  <a:schemeClr val="bg2">
                    <a:lumMod val="25000"/>
                  </a:schemeClr>
                </a:solidFill>
                <a:latin typeface="Courier New" panose="02070309020205020404" pitchFamily="49" charset="0"/>
                <a:cs typeface="Courier New" panose="02070309020205020404" pitchFamily="49" charset="0"/>
              </a:rPr>
              <a:t> pandas </a:t>
            </a:r>
            <a:r>
              <a:rPr lang="en-US" b="1" dirty="0">
                <a:solidFill>
                  <a:schemeClr val="accent6">
                    <a:lumMod val="75000"/>
                  </a:schemeClr>
                </a:solidFill>
                <a:latin typeface="Courier New" panose="02070309020205020404" pitchFamily="49" charset="0"/>
                <a:cs typeface="Courier New" panose="02070309020205020404" pitchFamily="49" charset="0"/>
              </a:rPr>
              <a:t>as</a:t>
            </a:r>
            <a:r>
              <a:rPr lang="en-US" dirty="0">
                <a:solidFill>
                  <a:schemeClr val="bg2">
                    <a:lumMod val="25000"/>
                  </a:schemeClr>
                </a:solidFill>
                <a:latin typeface="Courier New" panose="02070309020205020404" pitchFamily="49" charset="0"/>
                <a:cs typeface="Courier New" panose="02070309020205020404" pitchFamily="49" charset="0"/>
              </a:rPr>
              <a:t> </a:t>
            </a:r>
            <a:r>
              <a:rPr lang="en-US" dirty="0" err="1">
                <a:solidFill>
                  <a:schemeClr val="bg2">
                    <a:lumMod val="25000"/>
                  </a:schemeClr>
                </a:solidFill>
                <a:latin typeface="Courier New" panose="02070309020205020404" pitchFamily="49" charset="0"/>
                <a:cs typeface="Courier New" panose="02070309020205020404" pitchFamily="49" charset="0"/>
              </a:rPr>
              <a:t>pd</a:t>
            </a:r>
            <a:endParaRPr lang="en-US" dirty="0">
              <a:solidFill>
                <a:schemeClr val="bg2">
                  <a:lumMod val="25000"/>
                </a:schemeClr>
              </a:solidFill>
              <a:latin typeface="Courier New" panose="02070309020205020404" pitchFamily="49" charset="0"/>
              <a:cs typeface="Courier New" panose="02070309020205020404" pitchFamily="49" charset="0"/>
            </a:endParaRPr>
          </a:p>
          <a:p>
            <a:endParaRPr lang="en-US" dirty="0">
              <a:solidFill>
                <a:schemeClr val="bg2">
                  <a:lumMod val="25000"/>
                </a:schemeClr>
              </a:solidFill>
              <a:latin typeface="Courier New" panose="02070309020205020404" pitchFamily="49" charset="0"/>
              <a:cs typeface="Courier New" panose="02070309020205020404" pitchFamily="49" charset="0"/>
            </a:endParaRPr>
          </a:p>
        </p:txBody>
      </p:sp>
      <p:sp>
        <p:nvSpPr>
          <p:cNvPr id="4" name="TextBox 6"/>
          <p:cNvSpPr txBox="1"/>
          <p:nvPr/>
        </p:nvSpPr>
        <p:spPr>
          <a:xfrm>
            <a:off x="6913245" y="1856105"/>
            <a:ext cx="4011295" cy="922020"/>
          </a:xfrm>
          <a:prstGeom prst="rect">
            <a:avLst/>
          </a:prstGeom>
          <a:noFill/>
          <a:ln>
            <a:solidFill>
              <a:schemeClr val="bg2">
                <a:lumMod val="90000"/>
              </a:schemeClr>
            </a:solidFill>
          </a:ln>
        </p:spPr>
        <p:txBody>
          <a:bodyPr wrap="square" rtlCol="0">
            <a:spAutoFit/>
          </a:bodyPr>
          <a:lstStyle/>
          <a:p>
            <a:r>
              <a:rPr lang="en-US" i="1" dirty="0" smtClean="0">
                <a:solidFill>
                  <a:schemeClr val="accent1">
                    <a:lumMod val="75000"/>
                  </a:schemeClr>
                </a:solidFill>
                <a:latin typeface="Courier New" panose="02070309020205020404" pitchFamily="49" charset="0"/>
                <a:cs typeface="Courier New" panose="02070309020205020404" pitchFamily="49" charset="0"/>
              </a:rPr>
              <a:t>#P</a:t>
            </a:r>
            <a:r>
              <a:rPr lang="fr-FR" altLang="en-US" i="1" dirty="0" smtClean="0">
                <a:solidFill>
                  <a:schemeClr val="accent1">
                    <a:lumMod val="75000"/>
                  </a:schemeClr>
                </a:solidFill>
                <a:latin typeface="Courier New" panose="02070309020205020404" pitchFamily="49" charset="0"/>
                <a:cs typeface="Courier New" panose="02070309020205020404" pitchFamily="49" charset="0"/>
              </a:rPr>
              <a:t>ut </a:t>
            </a:r>
            <a:r>
              <a:rPr lang="en-US" i="1" dirty="0" smtClean="0">
                <a:solidFill>
                  <a:schemeClr val="accent1">
                    <a:lumMod val="75000"/>
                  </a:schemeClr>
                </a:solidFill>
                <a:latin typeface="Courier New" panose="02070309020205020404" pitchFamily="49" charset="0"/>
                <a:cs typeface="Courier New" panose="02070309020205020404" pitchFamily="49" charset="0"/>
              </a:rPr>
              <a:t>I</a:t>
            </a:r>
            <a:r>
              <a:rPr lang="fr-FR" altLang="en-US" i="1" dirty="0" smtClean="0">
                <a:solidFill>
                  <a:schemeClr val="accent1">
                    <a:lumMod val="75000"/>
                  </a:schemeClr>
                </a:solidFill>
                <a:latin typeface="Courier New" panose="02070309020205020404" pitchFamily="49" charset="0"/>
                <a:cs typeface="Courier New" panose="02070309020205020404" pitchFamily="49" charset="0"/>
              </a:rPr>
              <a:t>n</a:t>
            </a:r>
            <a:r>
              <a:rPr lang="en-US" i="1" dirty="0" smtClean="0">
                <a:solidFill>
                  <a:schemeClr val="accent1">
                    <a:lumMod val="75000"/>
                  </a:schemeClr>
                </a:solidFill>
                <a:latin typeface="Courier New" panose="02070309020205020404" pitchFamily="49" charset="0"/>
                <a:cs typeface="Courier New" panose="02070309020205020404" pitchFamily="49" charset="0"/>
              </a:rPr>
              <a:t> </a:t>
            </a:r>
            <a:r>
              <a:rPr lang="fr-FR" altLang="en-US" i="1" dirty="0" smtClean="0">
                <a:solidFill>
                  <a:schemeClr val="accent1">
                    <a:lumMod val="75000"/>
                  </a:schemeClr>
                </a:solidFill>
                <a:latin typeface="Courier New" panose="02070309020205020404" pitchFamily="49" charset="0"/>
                <a:cs typeface="Courier New" panose="02070309020205020404" pitchFamily="49" charset="0"/>
              </a:rPr>
              <a:t>the Terminal</a:t>
            </a:r>
            <a:endParaRPr lang="en-US" dirty="0">
              <a:solidFill>
                <a:schemeClr val="bg2">
                  <a:lumMod val="25000"/>
                </a:schemeClr>
              </a:solidFill>
              <a:latin typeface="Courier New" panose="02070309020205020404" pitchFamily="49" charset="0"/>
              <a:cs typeface="Courier New" panose="02070309020205020404" pitchFamily="49" charset="0"/>
            </a:endParaRPr>
          </a:p>
          <a:p>
            <a:r>
              <a:rPr lang="en-US" dirty="0">
                <a:solidFill>
                  <a:schemeClr val="bg2">
                    <a:lumMod val="25000"/>
                  </a:schemeClr>
                </a:solidFill>
                <a:latin typeface="Courier New" panose="02070309020205020404" pitchFamily="49" charset="0"/>
                <a:cs typeface="Courier New" panose="02070309020205020404" pitchFamily="49" charset="0"/>
              </a:rPr>
              <a:t>pip install numpy</a:t>
            </a:r>
            <a:endParaRPr lang="en-US" dirty="0">
              <a:solidFill>
                <a:schemeClr val="bg2">
                  <a:lumMod val="25000"/>
                </a:schemeClr>
              </a:solidFill>
              <a:latin typeface="Courier New" panose="02070309020205020404" pitchFamily="49" charset="0"/>
              <a:cs typeface="Courier New" panose="02070309020205020404" pitchFamily="49" charset="0"/>
            </a:endParaRPr>
          </a:p>
          <a:p>
            <a:r>
              <a:rPr lang="fr-FR" altLang="en-US" dirty="0">
                <a:solidFill>
                  <a:schemeClr val="bg2">
                    <a:lumMod val="25000"/>
                  </a:schemeClr>
                </a:solidFill>
                <a:latin typeface="Courier New" panose="02070309020205020404" pitchFamily="49" charset="0"/>
                <a:cs typeface="Courier New" panose="02070309020205020404" pitchFamily="49" charset="0"/>
              </a:rPr>
              <a:t>pip install pandas</a:t>
            </a:r>
            <a:endParaRPr lang="en-US" altLang="fr-FR" dirty="0">
              <a:solidFill>
                <a:schemeClr val="bg2">
                  <a:lumMod val="25000"/>
                </a:schemeClr>
              </a:solidFill>
              <a:latin typeface="Courier New" panose="02070309020205020404" pitchFamily="49" charset="0"/>
              <a:cs typeface="Courier New" panose="02070309020205020404" pitchFamily="49"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Why use the Pandas library?</a:t>
            </a:r>
            <a:br>
              <a:rPr lang="en-US"/>
            </a:br>
            <a:endParaRPr lang="en-US"/>
          </a:p>
        </p:txBody>
      </p:sp>
      <p:sp>
        <p:nvSpPr>
          <p:cNvPr id="3" name="Content Placeholder 2"/>
          <p:cNvSpPr>
            <a:spLocks noGrp="1"/>
          </p:cNvSpPr>
          <p:nvPr>
            <p:ph idx="1"/>
          </p:nvPr>
        </p:nvSpPr>
        <p:spPr/>
        <p:txBody>
          <a:bodyPr/>
          <a:p>
            <a:r>
              <a:rPr lang="en-US"/>
              <a:t>Pandas is a popular Python library for data manipulation and analysis. </a:t>
            </a:r>
            <a:endParaRPr lang="en-US"/>
          </a:p>
          <a:p>
            <a:r>
              <a:rPr lang="en-US"/>
              <a:t>It offers efficient data structures, like DataFrames and Series, making it easy to handle and analyze large datasets. </a:t>
            </a:r>
            <a:endParaRPr lang="en-US"/>
          </a:p>
          <a:p>
            <a:r>
              <a:rPr lang="en-US"/>
              <a:t>With Pandas, you can clean and preprocess data, explore and analyze it, and integrate with other libraries. Its versatility, time series support, and flexibility make it a valuable tool for data scientists and analysts.</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41935"/>
            <a:ext cx="10515600" cy="735965"/>
          </a:xfrm>
        </p:spPr>
        <p:txBody>
          <a:bodyPr/>
          <a:p>
            <a:r>
              <a:rPr lang="en-US" sz="3600">
                <a:sym typeface="+mn-ea"/>
              </a:rPr>
              <a:t>What is Pandas Series</a:t>
            </a:r>
            <a:endParaRPr lang="en-US" sz="3600"/>
          </a:p>
        </p:txBody>
      </p:sp>
      <p:sp>
        <p:nvSpPr>
          <p:cNvPr id="3" name="Content Placeholder 2"/>
          <p:cNvSpPr>
            <a:spLocks noGrp="1"/>
          </p:cNvSpPr>
          <p:nvPr>
            <p:ph idx="1"/>
          </p:nvPr>
        </p:nvSpPr>
        <p:spPr>
          <a:xfrm>
            <a:off x="838200" y="986790"/>
            <a:ext cx="10515600" cy="5664200"/>
          </a:xfrm>
        </p:spPr>
        <p:txBody>
          <a:bodyPr>
            <a:normAutofit/>
          </a:bodyPr>
          <a:p>
            <a:r>
              <a:rPr lang="en-US" sz="2000"/>
              <a:t>Pandas Series is a labeled one-dimensional data structure offered by the Pandas library. Here's why to use Pandas Series</a:t>
            </a:r>
            <a:endParaRPr lang="en-US" sz="2000"/>
          </a:p>
          <a:p>
            <a:endParaRPr lang="en-US" sz="2000"/>
          </a:p>
          <a:p>
            <a:r>
              <a:rPr lang="en-US" sz="2000"/>
              <a:t>Flexibility: Pandas Series can hold data of different types, including numbers, strings, and dates. This allows for efficient storage and manipulation of heterogeneous data</a:t>
            </a:r>
            <a:endParaRPr lang="en-US" sz="2000"/>
          </a:p>
          <a:p>
            <a:endParaRPr lang="en-US" sz="2000"/>
          </a:p>
          <a:p>
            <a:r>
              <a:rPr lang="en-US" sz="2000"/>
              <a:t>Indexing: Each element in a Pandas Series is labeled with an index, enabling quick and easy access to data. The index can be used for selection, filtering, and grouping operations on the data</a:t>
            </a:r>
            <a:endParaRPr lang="en-US" sz="2000"/>
          </a:p>
          <a:p>
            <a:endParaRPr lang="en-US" sz="2000"/>
          </a:p>
          <a:p>
            <a:r>
              <a:rPr lang="en-US" sz="2000"/>
              <a:t>Advanced Functionality: Pandas Series offers a wide range of advanced features for data manipulation. This includes mathematical operations, transformation functions, boolean operations, date manipulations, and more.</a:t>
            </a:r>
            <a:endParaRPr lang="en-US" sz="2000"/>
          </a:p>
          <a:p>
            <a:r>
              <a:rPr lang="en-US" sz="2000"/>
              <a:t>Integration with other Pandas features: Pandas Series seamlessly integrates with other Pandas data structures, such as DataFrames. This allows for performing complex operations on complete datasets.</a:t>
            </a:r>
            <a:endParaRPr lang="en-US" sz="2000"/>
          </a:p>
          <a:p>
            <a:pPr marL="0" indent="0">
              <a:buNone/>
            </a:pPr>
            <a:endParaRPr 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Exemple </a:t>
            </a:r>
            <a:r>
              <a:rPr lang="en-US">
                <a:sym typeface="+mn-ea"/>
              </a:rPr>
              <a:t>of a Pandas Series in Code</a:t>
            </a:r>
            <a:endParaRPr lang="en-US"/>
          </a:p>
        </p:txBody>
      </p:sp>
      <p:sp>
        <p:nvSpPr>
          <p:cNvPr id="3" name="Content Placeholder 2"/>
          <p:cNvSpPr>
            <a:spLocks noGrp="1"/>
          </p:cNvSpPr>
          <p:nvPr>
            <p:ph idx="1"/>
          </p:nvPr>
        </p:nvSpPr>
        <p:spPr>
          <a:xfrm>
            <a:off x="838200" y="1825625"/>
            <a:ext cx="11100435" cy="4878705"/>
          </a:xfrm>
        </p:spPr>
        <p:txBody>
          <a:bodyPr>
            <a:normAutofit lnSpcReduction="10000"/>
          </a:bodyPr>
          <a:p>
            <a:r>
              <a:rPr lang="en-US"/>
              <a:t>Creation the Data Series Object</a:t>
            </a:r>
            <a:endParaRPr lang="en-US"/>
          </a:p>
          <a:p>
            <a:endParaRPr lang="en-US"/>
          </a:p>
          <a:p>
            <a:endParaRPr lang="en-US"/>
          </a:p>
          <a:p>
            <a:endParaRPr lang="en-US"/>
          </a:p>
          <a:p>
            <a:r>
              <a:rPr lang="en-US"/>
              <a:t>Result Output </a:t>
            </a:r>
            <a:endParaRPr lang="en-US"/>
          </a:p>
          <a:p>
            <a:endParaRPr lang="en-US"/>
          </a:p>
          <a:p>
            <a:endParaRPr lang="en-US"/>
          </a:p>
          <a:p>
            <a:endParaRPr lang="en-US" sz="2400"/>
          </a:p>
          <a:p>
            <a:r>
              <a:rPr lang="en-US" sz="2400"/>
              <a:t>In this example, we create a series "grades" containing student grades. When we print the series, we get the values along with their respective indices. In this case, the indices range from 0 to 4, and the values are the corresponding grades.</a:t>
            </a:r>
            <a:endParaRPr lang="en-US" sz="2400"/>
          </a:p>
        </p:txBody>
      </p:sp>
      <p:sp>
        <p:nvSpPr>
          <p:cNvPr id="4" name="TextBox 6"/>
          <p:cNvSpPr txBox="1"/>
          <p:nvPr/>
        </p:nvSpPr>
        <p:spPr>
          <a:xfrm>
            <a:off x="6127115" y="1856105"/>
            <a:ext cx="5717540" cy="1476375"/>
          </a:xfrm>
          <a:prstGeom prst="rect">
            <a:avLst/>
          </a:prstGeom>
          <a:noFill/>
          <a:ln>
            <a:solidFill>
              <a:schemeClr val="bg2">
                <a:lumMod val="90000"/>
              </a:schemeClr>
            </a:solidFill>
          </a:ln>
        </p:spPr>
        <p:txBody>
          <a:bodyPr wrap="square" rtlCol="0">
            <a:spAutoFit/>
          </a:bodyPr>
          <a:p>
            <a:r>
              <a:rPr lang="en-US" dirty="0">
                <a:solidFill>
                  <a:schemeClr val="bg2">
                    <a:lumMod val="25000"/>
                  </a:schemeClr>
                </a:solidFill>
                <a:latin typeface="Courier New" panose="02070309020205020404" pitchFamily="49" charset="0"/>
                <a:cs typeface="Courier New" panose="02070309020205020404" pitchFamily="49" charset="0"/>
              </a:rPr>
              <a:t># Creating a series with student grades</a:t>
            </a:r>
            <a:endParaRPr lang="en-US" dirty="0">
              <a:solidFill>
                <a:schemeClr val="bg2">
                  <a:lumMod val="25000"/>
                </a:schemeClr>
              </a:solidFill>
              <a:latin typeface="Courier New" panose="02070309020205020404" pitchFamily="49" charset="0"/>
              <a:cs typeface="Courier New" panose="02070309020205020404" pitchFamily="49" charset="0"/>
            </a:endParaRPr>
          </a:p>
          <a:p>
            <a:r>
              <a:rPr lang="en-US" b="1" dirty="0">
                <a:solidFill>
                  <a:schemeClr val="bg2">
                    <a:lumMod val="25000"/>
                  </a:schemeClr>
                </a:solidFill>
                <a:latin typeface="Courier New" panose="02070309020205020404" pitchFamily="49" charset="0"/>
                <a:cs typeface="Courier New" panose="02070309020205020404" pitchFamily="49" charset="0"/>
              </a:rPr>
              <a:t>grades = pd.Series([85, 90, 75, 92, 88])</a:t>
            </a:r>
            <a:endParaRPr lang="en-US" dirty="0">
              <a:solidFill>
                <a:schemeClr val="bg2">
                  <a:lumMod val="25000"/>
                </a:schemeClr>
              </a:solidFill>
              <a:latin typeface="Courier New" panose="02070309020205020404" pitchFamily="49" charset="0"/>
              <a:cs typeface="Courier New" panose="02070309020205020404" pitchFamily="49" charset="0"/>
            </a:endParaRPr>
          </a:p>
          <a:p>
            <a:endParaRPr lang="en-US" dirty="0">
              <a:solidFill>
                <a:schemeClr val="bg2">
                  <a:lumMod val="25000"/>
                </a:schemeClr>
              </a:solidFill>
              <a:latin typeface="Courier New" panose="02070309020205020404" pitchFamily="49" charset="0"/>
              <a:cs typeface="Courier New" panose="02070309020205020404" pitchFamily="49" charset="0"/>
            </a:endParaRPr>
          </a:p>
          <a:p>
            <a:r>
              <a:rPr lang="en-US" dirty="0">
                <a:solidFill>
                  <a:schemeClr val="bg2">
                    <a:lumMod val="25000"/>
                  </a:schemeClr>
                </a:solidFill>
                <a:latin typeface="Courier New" panose="02070309020205020404" pitchFamily="49" charset="0"/>
                <a:cs typeface="Courier New" panose="02070309020205020404" pitchFamily="49" charset="0"/>
              </a:rPr>
              <a:t># Printing the series</a:t>
            </a:r>
            <a:endParaRPr lang="en-US" dirty="0">
              <a:solidFill>
                <a:schemeClr val="bg2">
                  <a:lumMod val="25000"/>
                </a:schemeClr>
              </a:solidFill>
              <a:latin typeface="Courier New" panose="02070309020205020404" pitchFamily="49" charset="0"/>
              <a:cs typeface="Courier New" panose="02070309020205020404" pitchFamily="49" charset="0"/>
            </a:endParaRPr>
          </a:p>
          <a:p>
            <a:r>
              <a:rPr lang="en-US" b="1" dirty="0">
                <a:solidFill>
                  <a:schemeClr val="bg2">
                    <a:lumMod val="25000"/>
                  </a:schemeClr>
                </a:solidFill>
                <a:latin typeface="Courier New" panose="02070309020205020404" pitchFamily="49" charset="0"/>
                <a:cs typeface="Courier New" panose="02070309020205020404" pitchFamily="49" charset="0"/>
              </a:rPr>
              <a:t>print(grades)</a:t>
            </a:r>
            <a:endParaRPr lang="en-US" b="1" dirty="0">
              <a:solidFill>
                <a:schemeClr val="bg2">
                  <a:lumMod val="25000"/>
                </a:schemeClr>
              </a:solidFill>
              <a:latin typeface="Courier New" panose="02070309020205020404" pitchFamily="49" charset="0"/>
              <a:cs typeface="Courier New" panose="02070309020205020404" pitchFamily="49" charset="0"/>
            </a:endParaRPr>
          </a:p>
        </p:txBody>
      </p:sp>
      <p:sp>
        <p:nvSpPr>
          <p:cNvPr id="7" name="TextBox 6"/>
          <p:cNvSpPr txBox="1"/>
          <p:nvPr/>
        </p:nvSpPr>
        <p:spPr>
          <a:xfrm>
            <a:off x="6127115" y="3497580"/>
            <a:ext cx="5718175" cy="1753235"/>
          </a:xfrm>
          <a:prstGeom prst="rect">
            <a:avLst/>
          </a:prstGeom>
          <a:noFill/>
          <a:ln>
            <a:solidFill>
              <a:schemeClr val="bg2">
                <a:lumMod val="90000"/>
              </a:schemeClr>
            </a:solidFill>
          </a:ln>
        </p:spPr>
        <p:txBody>
          <a:bodyPr wrap="square" rtlCol="0">
            <a:spAutoFit/>
          </a:bodyPr>
          <a:p>
            <a:r>
              <a:rPr lang="en-US" b="1" dirty="0">
                <a:solidFill>
                  <a:schemeClr val="bg2">
                    <a:lumMod val="25000"/>
                  </a:schemeClr>
                </a:solidFill>
                <a:latin typeface="Courier New" panose="02070309020205020404" pitchFamily="49" charset="0"/>
                <a:cs typeface="Courier New" panose="02070309020205020404" pitchFamily="49" charset="0"/>
              </a:rPr>
              <a:t>0    85</a:t>
            </a:r>
            <a:endParaRPr lang="en-US" b="1" dirty="0">
              <a:solidFill>
                <a:schemeClr val="bg2">
                  <a:lumMod val="25000"/>
                </a:schemeClr>
              </a:solidFill>
              <a:latin typeface="Courier New" panose="02070309020205020404" pitchFamily="49" charset="0"/>
              <a:cs typeface="Courier New" panose="02070309020205020404" pitchFamily="49" charset="0"/>
            </a:endParaRPr>
          </a:p>
          <a:p>
            <a:r>
              <a:rPr lang="en-US" b="1" dirty="0">
                <a:solidFill>
                  <a:schemeClr val="bg2">
                    <a:lumMod val="25000"/>
                  </a:schemeClr>
                </a:solidFill>
                <a:latin typeface="Courier New" panose="02070309020205020404" pitchFamily="49" charset="0"/>
                <a:cs typeface="Courier New" panose="02070309020205020404" pitchFamily="49" charset="0"/>
              </a:rPr>
              <a:t>1    90</a:t>
            </a:r>
            <a:endParaRPr lang="en-US" b="1" dirty="0">
              <a:solidFill>
                <a:schemeClr val="bg2">
                  <a:lumMod val="25000"/>
                </a:schemeClr>
              </a:solidFill>
              <a:latin typeface="Courier New" panose="02070309020205020404" pitchFamily="49" charset="0"/>
              <a:cs typeface="Courier New" panose="02070309020205020404" pitchFamily="49" charset="0"/>
            </a:endParaRPr>
          </a:p>
          <a:p>
            <a:r>
              <a:rPr lang="en-US" b="1" dirty="0">
                <a:solidFill>
                  <a:schemeClr val="bg2">
                    <a:lumMod val="25000"/>
                  </a:schemeClr>
                </a:solidFill>
                <a:latin typeface="Courier New" panose="02070309020205020404" pitchFamily="49" charset="0"/>
                <a:cs typeface="Courier New" panose="02070309020205020404" pitchFamily="49" charset="0"/>
              </a:rPr>
              <a:t>2    75</a:t>
            </a:r>
            <a:endParaRPr lang="en-US" b="1" dirty="0">
              <a:solidFill>
                <a:schemeClr val="bg2">
                  <a:lumMod val="25000"/>
                </a:schemeClr>
              </a:solidFill>
              <a:latin typeface="Courier New" panose="02070309020205020404" pitchFamily="49" charset="0"/>
              <a:cs typeface="Courier New" panose="02070309020205020404" pitchFamily="49" charset="0"/>
            </a:endParaRPr>
          </a:p>
          <a:p>
            <a:r>
              <a:rPr lang="en-US" b="1" dirty="0">
                <a:solidFill>
                  <a:schemeClr val="bg2">
                    <a:lumMod val="25000"/>
                  </a:schemeClr>
                </a:solidFill>
                <a:latin typeface="Courier New" panose="02070309020205020404" pitchFamily="49" charset="0"/>
                <a:cs typeface="Courier New" panose="02070309020205020404" pitchFamily="49" charset="0"/>
              </a:rPr>
              <a:t>3    92</a:t>
            </a:r>
            <a:endParaRPr lang="en-US" b="1" dirty="0">
              <a:solidFill>
                <a:schemeClr val="bg2">
                  <a:lumMod val="25000"/>
                </a:schemeClr>
              </a:solidFill>
              <a:latin typeface="Courier New" panose="02070309020205020404" pitchFamily="49" charset="0"/>
              <a:cs typeface="Courier New" panose="02070309020205020404" pitchFamily="49" charset="0"/>
            </a:endParaRPr>
          </a:p>
          <a:p>
            <a:r>
              <a:rPr lang="en-US" b="1" dirty="0">
                <a:solidFill>
                  <a:schemeClr val="bg2">
                    <a:lumMod val="25000"/>
                  </a:schemeClr>
                </a:solidFill>
                <a:latin typeface="Courier New" panose="02070309020205020404" pitchFamily="49" charset="0"/>
                <a:cs typeface="Courier New" panose="02070309020205020404" pitchFamily="49" charset="0"/>
              </a:rPr>
              <a:t>4    88</a:t>
            </a:r>
            <a:endParaRPr lang="en-US" b="1" dirty="0">
              <a:solidFill>
                <a:schemeClr val="bg2">
                  <a:lumMod val="25000"/>
                </a:schemeClr>
              </a:solidFill>
              <a:latin typeface="Courier New" panose="02070309020205020404" pitchFamily="49" charset="0"/>
              <a:cs typeface="Courier New" panose="02070309020205020404" pitchFamily="49" charset="0"/>
            </a:endParaRPr>
          </a:p>
          <a:p>
            <a:r>
              <a:rPr lang="en-US" b="1" dirty="0">
                <a:solidFill>
                  <a:schemeClr val="bg2">
                    <a:lumMod val="25000"/>
                  </a:schemeClr>
                </a:solidFill>
                <a:latin typeface="Courier New" panose="02070309020205020404" pitchFamily="49" charset="0"/>
                <a:cs typeface="Courier New" panose="02070309020205020404" pitchFamily="49" charset="0"/>
              </a:rPr>
              <a:t>dtype: int64</a:t>
            </a:r>
            <a:endParaRPr lang="en-US" b="1" dirty="0">
              <a:solidFill>
                <a:schemeClr val="bg2">
                  <a:lumMod val="25000"/>
                </a:schemeClr>
              </a:solidFill>
              <a:latin typeface="Courier New" panose="02070309020205020404" pitchFamily="49" charset="0"/>
              <a:cs typeface="Courier New" panose="02070309020205020404" pitchFamily="49"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52475" y="297815"/>
            <a:ext cx="10515600" cy="827405"/>
          </a:xfrm>
        </p:spPr>
        <p:txBody>
          <a:bodyPr>
            <a:normAutofit fontScale="90000"/>
          </a:bodyPr>
          <a:p>
            <a:br>
              <a:rPr lang="en-US"/>
            </a:br>
            <a:r>
              <a:rPr lang="en-US"/>
              <a:t>Next </a:t>
            </a:r>
            <a:r>
              <a:rPr lang="en-US">
                <a:sym typeface="+mn-ea"/>
              </a:rPr>
              <a:t>Exemple of a Pandas Series in Code</a:t>
            </a:r>
            <a:br>
              <a:rPr lang="en-US"/>
            </a:br>
            <a:endParaRPr lang="en-US"/>
          </a:p>
        </p:txBody>
      </p:sp>
      <p:sp>
        <p:nvSpPr>
          <p:cNvPr id="3" name="Content Placeholder 2"/>
          <p:cNvSpPr>
            <a:spLocks noGrp="1"/>
          </p:cNvSpPr>
          <p:nvPr>
            <p:ph idx="1"/>
          </p:nvPr>
        </p:nvSpPr>
        <p:spPr>
          <a:xfrm>
            <a:off x="838200" y="1365250"/>
            <a:ext cx="11253470" cy="5492115"/>
          </a:xfrm>
        </p:spPr>
        <p:txBody>
          <a:bodyPr>
            <a:normAutofit fontScale="90000" lnSpcReduction="20000"/>
          </a:bodyPr>
          <a:p>
            <a:endParaRPr lang="en-US" sz="2400"/>
          </a:p>
          <a:p>
            <a:r>
              <a:rPr lang="en-US" sz="2400"/>
              <a:t>Initialize Dictionary of student names and their corresponding grades</a:t>
            </a:r>
            <a:endParaRPr lang="en-US" sz="2400"/>
          </a:p>
          <a:p>
            <a:endParaRPr lang="en-US" sz="2400"/>
          </a:p>
          <a:p>
            <a:endParaRPr lang="en-US" sz="2400"/>
          </a:p>
          <a:p>
            <a:endParaRPr lang="en-US" sz="2400"/>
          </a:p>
          <a:p>
            <a:endParaRPr lang="en-US" sz="2400"/>
          </a:p>
          <a:p>
            <a:endParaRPr lang="en-US" sz="2400"/>
          </a:p>
          <a:p>
            <a:endParaRPr lang="en-US" sz="2400"/>
          </a:p>
          <a:p>
            <a:r>
              <a:rPr lang="en-US" sz="2400"/>
              <a:t>Result Output</a:t>
            </a:r>
            <a:endParaRPr lang="en-US" sz="2400"/>
          </a:p>
          <a:p>
            <a:endParaRPr lang="en-US" sz="2400"/>
          </a:p>
          <a:p>
            <a:endParaRPr lang="en-US" sz="2400"/>
          </a:p>
          <a:p>
            <a:endParaRPr lang="en-US" sz="2400"/>
          </a:p>
          <a:p>
            <a:endParaRPr lang="en-US" sz="2000"/>
          </a:p>
          <a:p>
            <a:r>
              <a:rPr lang="en-US" sz="2000"/>
              <a:t>In this example, we have a dictionary where the keys represent student names and the values represent their corresponding grades. We use the dictionary to create a Pandas Series called grades_series. When we print the series, we see the student names as the indices and their grades as the values.</a:t>
            </a:r>
            <a:endParaRPr lang="en-US" sz="2000"/>
          </a:p>
        </p:txBody>
      </p:sp>
      <p:sp>
        <p:nvSpPr>
          <p:cNvPr id="4" name="TextBox 6"/>
          <p:cNvSpPr txBox="1"/>
          <p:nvPr/>
        </p:nvSpPr>
        <p:spPr>
          <a:xfrm>
            <a:off x="1122045" y="2287905"/>
            <a:ext cx="10146030" cy="1814830"/>
          </a:xfrm>
          <a:prstGeom prst="rect">
            <a:avLst/>
          </a:prstGeom>
          <a:noFill/>
          <a:ln>
            <a:solidFill>
              <a:schemeClr val="bg2">
                <a:lumMod val="90000"/>
              </a:schemeClr>
            </a:solidFill>
          </a:ln>
        </p:spPr>
        <p:txBody>
          <a:bodyPr wrap="square" rtlCol="0">
            <a:spAutoFit/>
          </a:bodyPr>
          <a:p>
            <a:r>
              <a:rPr sz="1400" i="1" dirty="0" smtClean="0">
                <a:solidFill>
                  <a:schemeClr val="accent1">
                    <a:lumMod val="75000"/>
                  </a:schemeClr>
                </a:solidFill>
                <a:latin typeface="Courier New" panose="02070309020205020404" pitchFamily="49" charset="0"/>
                <a:cs typeface="Courier New" panose="02070309020205020404" pitchFamily="49" charset="0"/>
              </a:rPr>
              <a:t># Dictionary of student names and their corresponding grades</a:t>
            </a:r>
            <a:endParaRPr sz="1400" i="1" dirty="0" smtClean="0">
              <a:solidFill>
                <a:schemeClr val="accent1">
                  <a:lumMod val="75000"/>
                </a:schemeClr>
              </a:solidFill>
              <a:latin typeface="Courier New" panose="02070309020205020404" pitchFamily="49" charset="0"/>
              <a:cs typeface="Courier New" panose="02070309020205020404" pitchFamily="49" charset="0"/>
            </a:endParaRPr>
          </a:p>
          <a:p>
            <a:r>
              <a:rPr sz="1400" b="1" dirty="0" smtClean="0">
                <a:solidFill>
                  <a:schemeClr val="tx1"/>
                </a:solidFill>
                <a:latin typeface="Courier New" panose="02070309020205020404" pitchFamily="49" charset="0"/>
                <a:cs typeface="Courier New" panose="02070309020205020404" pitchFamily="49" charset="0"/>
              </a:rPr>
              <a:t>grades_dict = {'Alice': 85, 'Bob': 90, 'Charlie': 75, 'David': 92, 'Emily': 88}</a:t>
            </a:r>
            <a:endParaRPr sz="1400" dirty="0" smtClean="0">
              <a:solidFill>
                <a:schemeClr val="tx1"/>
              </a:solidFill>
              <a:latin typeface="Courier New" panose="02070309020205020404" pitchFamily="49" charset="0"/>
              <a:cs typeface="Courier New" panose="02070309020205020404" pitchFamily="49" charset="0"/>
            </a:endParaRPr>
          </a:p>
          <a:p>
            <a:endParaRPr sz="1400" i="1" dirty="0" smtClean="0">
              <a:solidFill>
                <a:schemeClr val="accent1">
                  <a:lumMod val="75000"/>
                </a:schemeClr>
              </a:solidFill>
              <a:latin typeface="Courier New" panose="02070309020205020404" pitchFamily="49" charset="0"/>
              <a:cs typeface="Courier New" panose="02070309020205020404" pitchFamily="49" charset="0"/>
            </a:endParaRPr>
          </a:p>
          <a:p>
            <a:r>
              <a:rPr sz="1400" i="1" dirty="0" smtClean="0">
                <a:solidFill>
                  <a:schemeClr val="accent1">
                    <a:lumMod val="75000"/>
                  </a:schemeClr>
                </a:solidFill>
                <a:latin typeface="Courier New" panose="02070309020205020404" pitchFamily="49" charset="0"/>
                <a:cs typeface="Courier New" panose="02070309020205020404" pitchFamily="49" charset="0"/>
              </a:rPr>
              <a:t># Creating a series from the dictionary</a:t>
            </a:r>
            <a:endParaRPr sz="1400" i="1" dirty="0" smtClean="0">
              <a:solidFill>
                <a:schemeClr val="accent1">
                  <a:lumMod val="75000"/>
                </a:schemeClr>
              </a:solidFill>
              <a:latin typeface="Courier New" panose="02070309020205020404" pitchFamily="49" charset="0"/>
              <a:cs typeface="Courier New" panose="02070309020205020404" pitchFamily="49" charset="0"/>
            </a:endParaRPr>
          </a:p>
          <a:p>
            <a:r>
              <a:rPr sz="1400" b="1" dirty="0" smtClean="0">
                <a:solidFill>
                  <a:schemeClr val="tx1"/>
                </a:solidFill>
                <a:latin typeface="Courier New" panose="02070309020205020404" pitchFamily="49" charset="0"/>
                <a:cs typeface="Courier New" panose="02070309020205020404" pitchFamily="49" charset="0"/>
              </a:rPr>
              <a:t>grades_series = pd.Series(grades_dict)</a:t>
            </a:r>
            <a:endParaRPr sz="1400" b="1" dirty="0" smtClean="0">
              <a:solidFill>
                <a:schemeClr val="tx1"/>
              </a:solidFill>
              <a:latin typeface="Courier New" panose="02070309020205020404" pitchFamily="49" charset="0"/>
              <a:cs typeface="Courier New" panose="02070309020205020404" pitchFamily="49" charset="0"/>
            </a:endParaRPr>
          </a:p>
          <a:p>
            <a:endParaRPr sz="1400" i="1" dirty="0" smtClean="0">
              <a:solidFill>
                <a:schemeClr val="accent1">
                  <a:lumMod val="75000"/>
                </a:schemeClr>
              </a:solidFill>
              <a:latin typeface="Courier New" panose="02070309020205020404" pitchFamily="49" charset="0"/>
              <a:cs typeface="Courier New" panose="02070309020205020404" pitchFamily="49" charset="0"/>
            </a:endParaRPr>
          </a:p>
          <a:p>
            <a:r>
              <a:rPr sz="1400" i="1" dirty="0" smtClean="0">
                <a:solidFill>
                  <a:schemeClr val="accent1">
                    <a:lumMod val="75000"/>
                  </a:schemeClr>
                </a:solidFill>
                <a:latin typeface="Courier New" panose="02070309020205020404" pitchFamily="49" charset="0"/>
                <a:cs typeface="Courier New" panose="02070309020205020404" pitchFamily="49" charset="0"/>
              </a:rPr>
              <a:t># Printing the series</a:t>
            </a:r>
            <a:endParaRPr sz="1400" i="1" dirty="0" smtClean="0">
              <a:solidFill>
                <a:schemeClr val="accent1">
                  <a:lumMod val="75000"/>
                </a:schemeClr>
              </a:solidFill>
              <a:latin typeface="Courier New" panose="02070309020205020404" pitchFamily="49" charset="0"/>
              <a:cs typeface="Courier New" panose="02070309020205020404" pitchFamily="49" charset="0"/>
            </a:endParaRPr>
          </a:p>
          <a:p>
            <a:r>
              <a:rPr sz="1400" b="1" dirty="0" smtClean="0">
                <a:solidFill>
                  <a:schemeClr val="tx1"/>
                </a:solidFill>
                <a:latin typeface="Courier New" panose="02070309020205020404" pitchFamily="49" charset="0"/>
                <a:cs typeface="Courier New" panose="02070309020205020404" pitchFamily="49" charset="0"/>
              </a:rPr>
              <a:t>print(grades_series)</a:t>
            </a:r>
            <a:endParaRPr sz="1400" b="1" dirty="0" smtClean="0">
              <a:solidFill>
                <a:schemeClr val="tx1"/>
              </a:solidFill>
              <a:latin typeface="Courier New" panose="02070309020205020404" pitchFamily="49" charset="0"/>
              <a:cs typeface="Courier New" panose="02070309020205020404" pitchFamily="49" charset="0"/>
            </a:endParaRPr>
          </a:p>
        </p:txBody>
      </p:sp>
      <p:sp>
        <p:nvSpPr>
          <p:cNvPr id="7" name="TextBox 6"/>
          <p:cNvSpPr txBox="1"/>
          <p:nvPr/>
        </p:nvSpPr>
        <p:spPr>
          <a:xfrm>
            <a:off x="3638550" y="4179570"/>
            <a:ext cx="2173605" cy="1753235"/>
          </a:xfrm>
          <a:prstGeom prst="rect">
            <a:avLst/>
          </a:prstGeom>
          <a:noFill/>
          <a:ln>
            <a:solidFill>
              <a:schemeClr val="bg2">
                <a:lumMod val="90000"/>
              </a:schemeClr>
            </a:solidFill>
          </a:ln>
        </p:spPr>
        <p:txBody>
          <a:bodyPr wrap="square" rtlCol="0">
            <a:spAutoFit/>
          </a:bodyPr>
          <a:p>
            <a:r>
              <a:rPr lang="en-US" b="1" dirty="0">
                <a:solidFill>
                  <a:schemeClr val="tx1"/>
                </a:solidFill>
                <a:latin typeface="Courier New" panose="02070309020205020404" pitchFamily="49" charset="0"/>
                <a:cs typeface="Courier New" panose="02070309020205020404" pitchFamily="49" charset="0"/>
              </a:rPr>
              <a:t>Alice      85</a:t>
            </a:r>
            <a:endParaRPr lang="en-US" b="1" dirty="0">
              <a:solidFill>
                <a:schemeClr val="tx1"/>
              </a:solidFill>
              <a:latin typeface="Courier New" panose="02070309020205020404" pitchFamily="49" charset="0"/>
              <a:cs typeface="Courier New" panose="02070309020205020404" pitchFamily="49" charset="0"/>
            </a:endParaRPr>
          </a:p>
          <a:p>
            <a:r>
              <a:rPr lang="en-US" b="1" dirty="0">
                <a:solidFill>
                  <a:schemeClr val="tx1"/>
                </a:solidFill>
                <a:latin typeface="Courier New" panose="02070309020205020404" pitchFamily="49" charset="0"/>
                <a:cs typeface="Courier New" panose="02070309020205020404" pitchFamily="49" charset="0"/>
              </a:rPr>
              <a:t>Bob        90</a:t>
            </a:r>
            <a:endParaRPr lang="en-US" b="1" dirty="0">
              <a:solidFill>
                <a:schemeClr val="tx1"/>
              </a:solidFill>
              <a:latin typeface="Courier New" panose="02070309020205020404" pitchFamily="49" charset="0"/>
              <a:cs typeface="Courier New" panose="02070309020205020404" pitchFamily="49" charset="0"/>
            </a:endParaRPr>
          </a:p>
          <a:p>
            <a:r>
              <a:rPr lang="en-US" b="1" dirty="0">
                <a:solidFill>
                  <a:schemeClr val="tx1"/>
                </a:solidFill>
                <a:latin typeface="Courier New" panose="02070309020205020404" pitchFamily="49" charset="0"/>
                <a:cs typeface="Courier New" panose="02070309020205020404" pitchFamily="49" charset="0"/>
              </a:rPr>
              <a:t>Charlie    75</a:t>
            </a:r>
            <a:endParaRPr lang="en-US" b="1" dirty="0">
              <a:solidFill>
                <a:schemeClr val="tx1"/>
              </a:solidFill>
              <a:latin typeface="Courier New" panose="02070309020205020404" pitchFamily="49" charset="0"/>
              <a:cs typeface="Courier New" panose="02070309020205020404" pitchFamily="49" charset="0"/>
            </a:endParaRPr>
          </a:p>
          <a:p>
            <a:r>
              <a:rPr lang="en-US" b="1" dirty="0">
                <a:solidFill>
                  <a:schemeClr val="tx1"/>
                </a:solidFill>
                <a:latin typeface="Courier New" panose="02070309020205020404" pitchFamily="49" charset="0"/>
                <a:cs typeface="Courier New" panose="02070309020205020404" pitchFamily="49" charset="0"/>
              </a:rPr>
              <a:t>David      92</a:t>
            </a:r>
            <a:endParaRPr lang="en-US" b="1" dirty="0">
              <a:solidFill>
                <a:schemeClr val="tx1"/>
              </a:solidFill>
              <a:latin typeface="Courier New" panose="02070309020205020404" pitchFamily="49" charset="0"/>
              <a:cs typeface="Courier New" panose="02070309020205020404" pitchFamily="49" charset="0"/>
            </a:endParaRPr>
          </a:p>
          <a:p>
            <a:r>
              <a:rPr lang="en-US" b="1" dirty="0">
                <a:solidFill>
                  <a:schemeClr val="tx1"/>
                </a:solidFill>
                <a:latin typeface="Courier New" panose="02070309020205020404" pitchFamily="49" charset="0"/>
                <a:cs typeface="Courier New" panose="02070309020205020404" pitchFamily="49" charset="0"/>
              </a:rPr>
              <a:t>Emily      88</a:t>
            </a:r>
            <a:endParaRPr lang="en-US" b="1" dirty="0">
              <a:solidFill>
                <a:schemeClr val="tx1"/>
              </a:solidFill>
              <a:latin typeface="Courier New" panose="02070309020205020404" pitchFamily="49" charset="0"/>
              <a:cs typeface="Courier New" panose="02070309020205020404" pitchFamily="49" charset="0"/>
            </a:endParaRPr>
          </a:p>
          <a:p>
            <a:r>
              <a:rPr lang="en-US" b="1" dirty="0">
                <a:solidFill>
                  <a:schemeClr val="tx1"/>
                </a:solidFill>
                <a:latin typeface="Courier New" panose="02070309020205020404" pitchFamily="49" charset="0"/>
                <a:cs typeface="Courier New" panose="02070309020205020404" pitchFamily="49" charset="0"/>
              </a:rPr>
              <a:t>dtype: int64</a:t>
            </a:r>
            <a:endParaRPr lang="en-US" b="1" dirty="0">
              <a:solidFill>
                <a:schemeClr val="tx1"/>
              </a:solidFill>
              <a:latin typeface="Courier New" panose="02070309020205020404" pitchFamily="49" charset="0"/>
              <a:cs typeface="Courier New" panose="02070309020205020404" pitchFamily="49"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15570"/>
            <a:ext cx="10515600" cy="789305"/>
          </a:xfrm>
        </p:spPr>
        <p:txBody>
          <a:bodyPr/>
          <a:p>
            <a:r>
              <a:rPr lang="en-US" sz="3200"/>
              <a:t>Usage of panda series in code</a:t>
            </a:r>
            <a:endParaRPr lang="en-US" sz="3200"/>
          </a:p>
        </p:txBody>
      </p:sp>
      <p:sp>
        <p:nvSpPr>
          <p:cNvPr id="3" name="Content Placeholder 2"/>
          <p:cNvSpPr>
            <a:spLocks noGrp="1"/>
          </p:cNvSpPr>
          <p:nvPr>
            <p:ph idx="1"/>
          </p:nvPr>
        </p:nvSpPr>
        <p:spPr>
          <a:xfrm>
            <a:off x="838200" y="730885"/>
            <a:ext cx="10515600" cy="6046470"/>
          </a:xfrm>
        </p:spPr>
        <p:txBody>
          <a:bodyPr/>
          <a:p>
            <a:r>
              <a:rPr lang="en-US" sz="2400"/>
              <a:t>Accessing values</a:t>
            </a:r>
            <a:r>
              <a:rPr lang="en-US"/>
              <a:t>: </a:t>
            </a:r>
            <a:r>
              <a:rPr lang="en-US" sz="2000"/>
              <a:t>You can access the values of the series using positional indexing</a:t>
            </a:r>
            <a:endParaRPr lang="en-US" sz="2000"/>
          </a:p>
          <a:p>
            <a:endParaRPr lang="en-US" sz="2400"/>
          </a:p>
          <a:p>
            <a:r>
              <a:rPr lang="en-US" sz="2400"/>
              <a:t>Accessing indexes</a:t>
            </a:r>
            <a:r>
              <a:rPr lang="en-US" sz="2000"/>
              <a:t>: You can access the indexes of the series using the index property.</a:t>
            </a:r>
            <a:endParaRPr lang="en-US" sz="2000"/>
          </a:p>
          <a:p>
            <a:endParaRPr lang="en-US" sz="2400"/>
          </a:p>
          <a:p>
            <a:r>
              <a:rPr lang="en-US" sz="2400"/>
              <a:t>Mathematical operations: </a:t>
            </a:r>
            <a:r>
              <a:rPr lang="en-US" sz="2000"/>
              <a:t>You can make mathematical operations on the series, for example, adding a value to each grade</a:t>
            </a:r>
            <a:endParaRPr lang="en-US" sz="2000"/>
          </a:p>
          <a:p>
            <a:endParaRPr lang="en-US" sz="2000"/>
          </a:p>
          <a:p>
            <a:endParaRPr lang="en-US" sz="2000"/>
          </a:p>
          <a:p>
            <a:r>
              <a:rPr lang="en-US" sz="2400"/>
              <a:t>Filtering data: </a:t>
            </a:r>
            <a:r>
              <a:rPr lang="en-US" sz="2000"/>
              <a:t>You can filter the series based on certain conditions to select specific values.</a:t>
            </a:r>
            <a:endParaRPr lang="en-US" sz="2000"/>
          </a:p>
          <a:p>
            <a:endParaRPr lang="en-US" sz="2000"/>
          </a:p>
          <a:p>
            <a:endParaRPr lang="en-US" sz="2000"/>
          </a:p>
          <a:p>
            <a:r>
              <a:rPr lang="en-US" sz="2400"/>
              <a:t>Checking for value presence: </a:t>
            </a:r>
            <a:r>
              <a:rPr lang="en-US" sz="2000"/>
              <a:t>You can check if a specific value is present in the series using the in operator.</a:t>
            </a:r>
            <a:endParaRPr lang="en-US" sz="2000"/>
          </a:p>
          <a:p>
            <a:endParaRPr lang="en-US" sz="2400"/>
          </a:p>
          <a:p>
            <a:endParaRPr lang="en-US" sz="2400"/>
          </a:p>
        </p:txBody>
      </p:sp>
      <p:sp>
        <p:nvSpPr>
          <p:cNvPr id="4" name="TextBox 6"/>
          <p:cNvSpPr txBox="1"/>
          <p:nvPr/>
        </p:nvSpPr>
        <p:spPr>
          <a:xfrm>
            <a:off x="1037590" y="1271270"/>
            <a:ext cx="10316210" cy="368300"/>
          </a:xfrm>
          <a:prstGeom prst="rect">
            <a:avLst/>
          </a:prstGeom>
          <a:noFill/>
          <a:ln>
            <a:solidFill>
              <a:schemeClr val="bg2">
                <a:lumMod val="90000"/>
              </a:schemeClr>
            </a:solidFill>
          </a:ln>
        </p:spPr>
        <p:txBody>
          <a:bodyPr wrap="square" rtlCol="0">
            <a:spAutoFit/>
          </a:bodyPr>
          <a:p>
            <a:r>
              <a:rPr b="1" dirty="0" smtClean="0">
                <a:solidFill>
                  <a:schemeClr val="tx1"/>
                </a:solidFill>
                <a:latin typeface="Courier New" panose="02070309020205020404" pitchFamily="49" charset="0"/>
                <a:cs typeface="Courier New" panose="02070309020205020404" pitchFamily="49" charset="0"/>
              </a:rPr>
              <a:t>print(grades_series[0])</a:t>
            </a:r>
            <a:r>
              <a:rPr i="1" dirty="0" smtClean="0">
                <a:solidFill>
                  <a:schemeClr val="accent1">
                    <a:lumMod val="75000"/>
                  </a:schemeClr>
                </a:solidFill>
                <a:latin typeface="Courier New" panose="02070309020205020404" pitchFamily="49" charset="0"/>
                <a:cs typeface="Courier New" panose="02070309020205020404" pitchFamily="49" charset="0"/>
              </a:rPr>
              <a:t>  # Access the first value of the series (85)</a:t>
            </a:r>
            <a:endParaRPr i="1" dirty="0" smtClean="0">
              <a:solidFill>
                <a:schemeClr val="accent1">
                  <a:lumMod val="75000"/>
                </a:schemeClr>
              </a:solidFill>
              <a:latin typeface="Courier New" panose="02070309020205020404" pitchFamily="49" charset="0"/>
              <a:cs typeface="Courier New" panose="02070309020205020404" pitchFamily="49" charset="0"/>
            </a:endParaRPr>
          </a:p>
        </p:txBody>
      </p:sp>
      <p:sp>
        <p:nvSpPr>
          <p:cNvPr id="5" name="TextBox 6"/>
          <p:cNvSpPr txBox="1"/>
          <p:nvPr/>
        </p:nvSpPr>
        <p:spPr>
          <a:xfrm>
            <a:off x="1037590" y="2155190"/>
            <a:ext cx="10316210" cy="368300"/>
          </a:xfrm>
          <a:prstGeom prst="rect">
            <a:avLst/>
          </a:prstGeom>
          <a:noFill/>
          <a:ln>
            <a:solidFill>
              <a:schemeClr val="bg2">
                <a:lumMod val="90000"/>
              </a:schemeClr>
            </a:solidFill>
          </a:ln>
        </p:spPr>
        <p:txBody>
          <a:bodyPr wrap="square" rtlCol="0">
            <a:spAutoFit/>
          </a:bodyPr>
          <a:p>
            <a:r>
              <a:rPr b="1" dirty="0" smtClean="0">
                <a:solidFill>
                  <a:schemeClr val="tx1"/>
                </a:solidFill>
                <a:latin typeface="Courier New" panose="02070309020205020404" pitchFamily="49" charset="0"/>
                <a:cs typeface="Courier New" panose="02070309020205020404" pitchFamily="49" charset="0"/>
              </a:rPr>
              <a:t>print(grades_series.index)</a:t>
            </a:r>
            <a:r>
              <a:rPr i="1" dirty="0" smtClean="0">
                <a:solidFill>
                  <a:schemeClr val="accent1">
                    <a:lumMod val="75000"/>
                  </a:schemeClr>
                </a:solidFill>
                <a:latin typeface="Courier New" panose="02070309020205020404" pitchFamily="49" charset="0"/>
                <a:cs typeface="Courier New" panose="02070309020205020404" pitchFamily="49" charset="0"/>
              </a:rPr>
              <a:t>  # Print the indexes of the series</a:t>
            </a:r>
            <a:endParaRPr i="1" dirty="0" smtClean="0">
              <a:solidFill>
                <a:schemeClr val="accent1">
                  <a:lumMod val="75000"/>
                </a:schemeClr>
              </a:solidFill>
              <a:latin typeface="Courier New" panose="02070309020205020404" pitchFamily="49" charset="0"/>
              <a:cs typeface="Courier New" panose="02070309020205020404" pitchFamily="49" charset="0"/>
            </a:endParaRPr>
          </a:p>
        </p:txBody>
      </p:sp>
      <p:sp>
        <p:nvSpPr>
          <p:cNvPr id="6" name="TextBox 6"/>
          <p:cNvSpPr txBox="1"/>
          <p:nvPr/>
        </p:nvSpPr>
        <p:spPr>
          <a:xfrm>
            <a:off x="1037590" y="3374390"/>
            <a:ext cx="10316210" cy="368300"/>
          </a:xfrm>
          <a:prstGeom prst="rect">
            <a:avLst/>
          </a:prstGeom>
          <a:noFill/>
          <a:ln>
            <a:solidFill>
              <a:schemeClr val="bg2">
                <a:lumMod val="90000"/>
              </a:schemeClr>
            </a:solidFill>
          </a:ln>
        </p:spPr>
        <p:txBody>
          <a:bodyPr wrap="square" rtlCol="0">
            <a:spAutoFit/>
          </a:bodyPr>
          <a:p>
            <a:r>
              <a:rPr b="1" dirty="0" smtClean="0">
                <a:solidFill>
                  <a:schemeClr val="tx1"/>
                </a:solidFill>
                <a:latin typeface="Courier New" panose="02070309020205020404" pitchFamily="49" charset="0"/>
                <a:cs typeface="Courier New" panose="02070309020205020404" pitchFamily="49" charset="0"/>
              </a:rPr>
              <a:t>updated_grades = grades_series + 5</a:t>
            </a:r>
            <a:r>
              <a:rPr i="1" dirty="0" smtClean="0">
                <a:solidFill>
                  <a:schemeClr val="accent1">
                    <a:lumMod val="75000"/>
                  </a:schemeClr>
                </a:solidFill>
                <a:latin typeface="Courier New" panose="02070309020205020404" pitchFamily="49" charset="0"/>
                <a:cs typeface="Courier New" panose="02070309020205020404" pitchFamily="49" charset="0"/>
              </a:rPr>
              <a:t> # Add 5 to each grade</a:t>
            </a:r>
            <a:endParaRPr i="1" dirty="0" smtClean="0">
              <a:solidFill>
                <a:schemeClr val="accent1">
                  <a:lumMod val="75000"/>
                </a:schemeClr>
              </a:solidFill>
              <a:latin typeface="Courier New" panose="02070309020205020404" pitchFamily="49" charset="0"/>
              <a:cs typeface="Courier New" panose="02070309020205020404" pitchFamily="49" charset="0"/>
            </a:endParaRPr>
          </a:p>
        </p:txBody>
      </p:sp>
      <p:sp>
        <p:nvSpPr>
          <p:cNvPr id="7" name="TextBox 6"/>
          <p:cNvSpPr txBox="1"/>
          <p:nvPr/>
        </p:nvSpPr>
        <p:spPr>
          <a:xfrm>
            <a:off x="1037590" y="4528185"/>
            <a:ext cx="9750425" cy="645160"/>
          </a:xfrm>
          <a:prstGeom prst="rect">
            <a:avLst/>
          </a:prstGeom>
          <a:noFill/>
          <a:ln>
            <a:solidFill>
              <a:schemeClr val="bg2">
                <a:lumMod val="90000"/>
              </a:schemeClr>
            </a:solidFill>
          </a:ln>
        </p:spPr>
        <p:txBody>
          <a:bodyPr wrap="square" rtlCol="0">
            <a:spAutoFit/>
          </a:bodyPr>
          <a:p>
            <a:r>
              <a:rPr b="1" dirty="0" smtClean="0">
                <a:solidFill>
                  <a:schemeClr val="tx1"/>
                </a:solidFill>
                <a:latin typeface="Courier New" panose="02070309020205020404" pitchFamily="49" charset="0"/>
                <a:cs typeface="Courier New" panose="02070309020205020404" pitchFamily="49" charset="0"/>
              </a:rPr>
              <a:t>filtered_grades = grades_series[grades_series &gt; 80]</a:t>
            </a:r>
            <a:r>
              <a:rPr lang="en-US" b="1" dirty="0" smtClean="0">
                <a:solidFill>
                  <a:schemeClr val="tx1"/>
                </a:solidFill>
                <a:latin typeface="Courier New" panose="02070309020205020404" pitchFamily="49" charset="0"/>
                <a:cs typeface="Courier New" panose="02070309020205020404" pitchFamily="49" charset="0"/>
              </a:rPr>
              <a:t> </a:t>
            </a:r>
            <a:endParaRPr lang="en-US" b="1" dirty="0" smtClean="0">
              <a:solidFill>
                <a:schemeClr val="tx1"/>
              </a:solidFill>
              <a:latin typeface="Courier New" panose="02070309020205020404" pitchFamily="49" charset="0"/>
              <a:cs typeface="Courier New" panose="02070309020205020404" pitchFamily="49" charset="0"/>
            </a:endParaRPr>
          </a:p>
          <a:p>
            <a:r>
              <a:rPr i="1" dirty="0" smtClean="0">
                <a:solidFill>
                  <a:schemeClr val="accent1">
                    <a:lumMod val="75000"/>
                  </a:schemeClr>
                </a:solidFill>
                <a:latin typeface="Courier New" panose="02070309020205020404" pitchFamily="49" charset="0"/>
                <a:cs typeface="Courier New" panose="02070309020205020404" pitchFamily="49" charset="0"/>
              </a:rPr>
              <a:t># Filter grades greater than 80</a:t>
            </a:r>
            <a:endParaRPr i="1" dirty="0" smtClean="0">
              <a:solidFill>
                <a:schemeClr val="accent1">
                  <a:lumMod val="75000"/>
                </a:schemeClr>
              </a:solidFill>
              <a:latin typeface="Courier New" panose="02070309020205020404" pitchFamily="49" charset="0"/>
              <a:cs typeface="Courier New" panose="02070309020205020404" pitchFamily="49" charset="0"/>
            </a:endParaRPr>
          </a:p>
        </p:txBody>
      </p:sp>
      <p:sp>
        <p:nvSpPr>
          <p:cNvPr id="8" name="TextBox 6"/>
          <p:cNvSpPr txBox="1"/>
          <p:nvPr/>
        </p:nvSpPr>
        <p:spPr>
          <a:xfrm>
            <a:off x="1037590" y="6212205"/>
            <a:ext cx="10316210" cy="645160"/>
          </a:xfrm>
          <a:prstGeom prst="rect">
            <a:avLst/>
          </a:prstGeom>
          <a:noFill/>
          <a:ln>
            <a:solidFill>
              <a:schemeClr val="bg2">
                <a:lumMod val="90000"/>
              </a:schemeClr>
            </a:solidFill>
          </a:ln>
        </p:spPr>
        <p:txBody>
          <a:bodyPr wrap="square" rtlCol="0">
            <a:spAutoFit/>
          </a:bodyPr>
          <a:p>
            <a:r>
              <a:rPr b="1" dirty="0" smtClean="0">
                <a:solidFill>
                  <a:schemeClr val="tx1"/>
                </a:solidFill>
                <a:latin typeface="Courier New" panose="02070309020205020404" pitchFamily="49" charset="0"/>
                <a:cs typeface="Courier New" panose="02070309020205020404" pitchFamily="49" charset="0"/>
              </a:rPr>
              <a:t>print('Alice' in grades_series)</a:t>
            </a:r>
            <a:r>
              <a:rPr lang="en-US" b="1" dirty="0" smtClean="0">
                <a:solidFill>
                  <a:schemeClr val="tx1"/>
                </a:solidFill>
                <a:latin typeface="Courier New" panose="02070309020205020404" pitchFamily="49" charset="0"/>
                <a:cs typeface="Courier New" panose="02070309020205020404" pitchFamily="49" charset="0"/>
              </a:rPr>
              <a:t> </a:t>
            </a:r>
            <a:r>
              <a:rPr i="1" dirty="0" smtClean="0">
                <a:solidFill>
                  <a:schemeClr val="accent1">
                    <a:lumMod val="75000"/>
                  </a:schemeClr>
                </a:solidFill>
                <a:latin typeface="Courier New" panose="02070309020205020404" pitchFamily="49" charset="0"/>
                <a:cs typeface="Courier New" panose="02070309020205020404" pitchFamily="49" charset="0"/>
              </a:rPr>
              <a:t># Check if 'Alice' is present in the series (True)</a:t>
            </a:r>
            <a:endParaRPr i="1" dirty="0" smtClean="0">
              <a:solidFill>
                <a:schemeClr val="accent1">
                  <a:lumMod val="75000"/>
                </a:schemeClr>
              </a:solidFill>
              <a:latin typeface="Courier New" panose="02070309020205020404" pitchFamily="49" charset="0"/>
              <a:cs typeface="Courier New" panose="02070309020205020404"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40030"/>
            <a:ext cx="10515600" cy="817880"/>
          </a:xfrm>
        </p:spPr>
        <p:txBody>
          <a:bodyPr/>
          <a:p>
            <a:r>
              <a:rPr lang="en-US" sz="3200"/>
              <a:t>Usage of panda series statistics and plot</a:t>
            </a:r>
            <a:endParaRPr lang="en-US" sz="3200"/>
          </a:p>
        </p:txBody>
      </p:sp>
      <p:sp>
        <p:nvSpPr>
          <p:cNvPr id="3" name="Content Placeholder 2"/>
          <p:cNvSpPr>
            <a:spLocks noGrp="1"/>
          </p:cNvSpPr>
          <p:nvPr>
            <p:ph idx="1"/>
          </p:nvPr>
        </p:nvSpPr>
        <p:spPr>
          <a:xfrm>
            <a:off x="838200" y="1252855"/>
            <a:ext cx="10515600" cy="5176520"/>
          </a:xfrm>
        </p:spPr>
        <p:txBody>
          <a:bodyPr/>
          <a:p>
            <a:r>
              <a:rPr lang="en-US" sz="2400"/>
              <a:t>Getting statistics</a:t>
            </a:r>
            <a:r>
              <a:rPr lang="en-US"/>
              <a:t>: </a:t>
            </a:r>
            <a:r>
              <a:rPr lang="en-US" sz="2000"/>
              <a:t>You can obtain summary statistics of the series using methods like mean, min, max, sum, standard deviation, variance...</a:t>
            </a:r>
            <a:endParaRPr lang="en-US" sz="2000"/>
          </a:p>
          <a:p>
            <a:endParaRPr lang="en-US" sz="2000"/>
          </a:p>
          <a:p>
            <a:endParaRPr lang="en-US" sz="2000"/>
          </a:p>
          <a:p>
            <a:endParaRPr lang="en-US" sz="2000"/>
          </a:p>
          <a:p>
            <a:endParaRPr lang="en-US" sz="2000"/>
          </a:p>
          <a:p>
            <a:r>
              <a:rPr lang="en-US" sz="2400"/>
              <a:t>Data Visualization</a:t>
            </a:r>
            <a:r>
              <a:rPr lang="en-US" sz="2000"/>
              <a:t>: Pandas Series can be used to create plots and visualizations.</a:t>
            </a:r>
            <a:endParaRPr lang="en-US" sz="2000"/>
          </a:p>
        </p:txBody>
      </p:sp>
      <p:sp>
        <p:nvSpPr>
          <p:cNvPr id="5" name="TextBox 6"/>
          <p:cNvSpPr txBox="1"/>
          <p:nvPr/>
        </p:nvSpPr>
        <p:spPr>
          <a:xfrm>
            <a:off x="1037590" y="2145665"/>
            <a:ext cx="10316210" cy="1198880"/>
          </a:xfrm>
          <a:prstGeom prst="rect">
            <a:avLst/>
          </a:prstGeom>
          <a:noFill/>
          <a:ln>
            <a:solidFill>
              <a:schemeClr val="bg2">
                <a:lumMod val="90000"/>
              </a:schemeClr>
            </a:solidFill>
          </a:ln>
        </p:spPr>
        <p:txBody>
          <a:bodyPr wrap="square" rtlCol="0">
            <a:spAutoFit/>
          </a:bodyPr>
          <a:p>
            <a:r>
              <a:rPr b="1" dirty="0" smtClean="0">
                <a:solidFill>
                  <a:schemeClr val="tx1"/>
                </a:solidFill>
                <a:latin typeface="Courier New" panose="02070309020205020404" pitchFamily="49" charset="0"/>
                <a:cs typeface="Courier New" panose="02070309020205020404" pitchFamily="49" charset="0"/>
              </a:rPr>
              <a:t>print(grades_series.mean())</a:t>
            </a:r>
            <a:r>
              <a:rPr dirty="0" smtClean="0">
                <a:latin typeface="Courier New" panose="02070309020205020404" pitchFamily="49" charset="0"/>
                <a:cs typeface="Courier New" panose="02070309020205020404" pitchFamily="49" charset="0"/>
              </a:rPr>
              <a:t> </a:t>
            </a:r>
            <a:r>
              <a:rPr i="1" dirty="0" smtClean="0">
                <a:solidFill>
                  <a:schemeClr val="accent1">
                    <a:lumMod val="75000"/>
                  </a:schemeClr>
                </a:solidFill>
                <a:latin typeface="Courier New" panose="02070309020205020404" pitchFamily="49" charset="0"/>
                <a:cs typeface="Courier New" panose="02070309020205020404" pitchFamily="49" charset="0"/>
                <a:sym typeface="+mn-ea"/>
              </a:rPr>
              <a:t># Calculate the mean grade</a:t>
            </a:r>
            <a:endParaRPr i="1" dirty="0" smtClean="0">
              <a:solidFill>
                <a:schemeClr val="accent1">
                  <a:lumMod val="75000"/>
                </a:schemeClr>
              </a:solidFill>
              <a:latin typeface="Courier New" panose="02070309020205020404" pitchFamily="49" charset="0"/>
              <a:cs typeface="Courier New" panose="02070309020205020404" pitchFamily="49" charset="0"/>
              <a:sym typeface="+mn-ea"/>
            </a:endParaRPr>
          </a:p>
          <a:p>
            <a:r>
              <a:rPr b="1" dirty="0" smtClean="0">
                <a:latin typeface="Courier New" panose="02070309020205020404" pitchFamily="49" charset="0"/>
                <a:cs typeface="Courier New" panose="02070309020205020404" pitchFamily="49" charset="0"/>
              </a:rPr>
              <a:t>print(grades_series.min())</a:t>
            </a:r>
            <a:r>
              <a:rPr dirty="0" smtClean="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i="1" dirty="0" smtClean="0">
                <a:solidFill>
                  <a:schemeClr val="accent1">
                    <a:lumMod val="75000"/>
                  </a:schemeClr>
                </a:solidFill>
                <a:latin typeface="Courier New" panose="02070309020205020404" pitchFamily="49" charset="0"/>
                <a:cs typeface="Courier New" panose="02070309020205020404" pitchFamily="49" charset="0"/>
                <a:sym typeface="+mn-ea"/>
              </a:rPr>
              <a:t># Find the minimum grade</a:t>
            </a:r>
            <a:endParaRPr i="1" dirty="0" smtClean="0">
              <a:solidFill>
                <a:schemeClr val="accent1">
                  <a:lumMod val="75000"/>
                </a:schemeClr>
              </a:solidFill>
              <a:latin typeface="Courier New" panose="02070309020205020404" pitchFamily="49" charset="0"/>
              <a:cs typeface="Courier New" panose="02070309020205020404" pitchFamily="49" charset="0"/>
              <a:sym typeface="+mn-ea"/>
            </a:endParaRPr>
          </a:p>
          <a:p>
            <a:r>
              <a:rPr b="1" dirty="0" smtClean="0">
                <a:latin typeface="Courier New" panose="02070309020205020404" pitchFamily="49" charset="0"/>
                <a:cs typeface="Courier New" panose="02070309020205020404" pitchFamily="49" charset="0"/>
              </a:rPr>
              <a:t>print(</a:t>
            </a:r>
            <a:r>
              <a:rPr b="1" dirty="0" smtClean="0">
                <a:latin typeface="Courier New" panose="02070309020205020404" pitchFamily="49" charset="0"/>
                <a:cs typeface="Courier New" panose="02070309020205020404" pitchFamily="49" charset="0"/>
                <a:sym typeface="+mn-ea"/>
              </a:rPr>
              <a:t>grades_series.std()</a:t>
            </a:r>
            <a:r>
              <a:rPr b="1" dirty="0" smtClean="0">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  </a:t>
            </a:r>
            <a:r>
              <a:rPr i="1" dirty="0" smtClean="0">
                <a:solidFill>
                  <a:schemeClr val="accent1">
                    <a:lumMod val="75000"/>
                  </a:schemeClr>
                </a:solidFill>
                <a:latin typeface="Courier New" panose="02070309020205020404" pitchFamily="49" charset="0"/>
                <a:cs typeface="Courier New" panose="02070309020205020404" pitchFamily="49" charset="0"/>
                <a:sym typeface="+mn-ea"/>
              </a:rPr>
              <a:t># Calculating standard deviation</a:t>
            </a:r>
            <a:endParaRPr i="1" dirty="0" smtClean="0">
              <a:solidFill>
                <a:schemeClr val="accent1">
                  <a:lumMod val="75000"/>
                </a:schemeClr>
              </a:solidFill>
              <a:latin typeface="Courier New" panose="02070309020205020404" pitchFamily="49" charset="0"/>
              <a:cs typeface="Courier New" panose="02070309020205020404" pitchFamily="49" charset="0"/>
              <a:sym typeface="+mn-ea"/>
            </a:endParaRPr>
          </a:p>
          <a:p>
            <a:r>
              <a:rPr b="1" dirty="0" smtClean="0">
                <a:latin typeface="Courier New" panose="02070309020205020404" pitchFamily="49" charset="0"/>
                <a:cs typeface="Courier New" panose="02070309020205020404" pitchFamily="49" charset="0"/>
              </a:rPr>
              <a:t>print(</a:t>
            </a:r>
            <a:r>
              <a:rPr b="1" dirty="0" smtClean="0">
                <a:latin typeface="Courier New" panose="02070309020205020404" pitchFamily="49" charset="0"/>
                <a:cs typeface="Courier New" panose="02070309020205020404" pitchFamily="49" charset="0"/>
                <a:sym typeface="+mn-ea"/>
              </a:rPr>
              <a:t>grades_series.var()</a:t>
            </a:r>
            <a:r>
              <a:rPr b="1" dirty="0" smtClean="0">
                <a:latin typeface="Courier New" panose="02070309020205020404" pitchFamily="49" charset="0"/>
                <a:cs typeface="Courier New" panose="02070309020205020404" pitchFamily="49" charset="0"/>
              </a:rPr>
              <a:t>)</a:t>
            </a:r>
            <a:r>
              <a:rPr lang="en-US" b="1" dirty="0" smtClean="0">
                <a:latin typeface="Courier New" panose="02070309020205020404" pitchFamily="49" charset="0"/>
                <a:cs typeface="Courier New" panose="02070309020205020404" pitchFamily="49" charset="0"/>
              </a:rPr>
              <a:t>  </a:t>
            </a:r>
            <a:r>
              <a:rPr i="1" dirty="0" smtClean="0">
                <a:solidFill>
                  <a:schemeClr val="accent1">
                    <a:lumMod val="75000"/>
                  </a:schemeClr>
                </a:solidFill>
                <a:latin typeface="Courier New" panose="02070309020205020404" pitchFamily="49" charset="0"/>
                <a:cs typeface="Courier New" panose="02070309020205020404" pitchFamily="49" charset="0"/>
                <a:sym typeface="+mn-ea"/>
              </a:rPr>
              <a:t># Calculating variance</a:t>
            </a:r>
            <a:endParaRPr i="1" dirty="0" smtClean="0">
              <a:solidFill>
                <a:schemeClr val="accent1">
                  <a:lumMod val="75000"/>
                </a:schemeClr>
              </a:solidFill>
              <a:latin typeface="Courier New" panose="02070309020205020404" pitchFamily="49" charset="0"/>
              <a:cs typeface="Courier New" panose="02070309020205020404" pitchFamily="49" charset="0"/>
              <a:sym typeface="+mn-ea"/>
            </a:endParaRPr>
          </a:p>
        </p:txBody>
      </p:sp>
      <p:sp>
        <p:nvSpPr>
          <p:cNvPr id="4" name="TextBox 6"/>
          <p:cNvSpPr txBox="1"/>
          <p:nvPr/>
        </p:nvSpPr>
        <p:spPr>
          <a:xfrm>
            <a:off x="1037590" y="4112895"/>
            <a:ext cx="10316210" cy="2306955"/>
          </a:xfrm>
          <a:prstGeom prst="rect">
            <a:avLst/>
          </a:prstGeom>
          <a:noFill/>
          <a:ln>
            <a:solidFill>
              <a:schemeClr val="bg2">
                <a:lumMod val="90000"/>
              </a:schemeClr>
            </a:solidFill>
          </a:ln>
        </p:spPr>
        <p:txBody>
          <a:bodyPr wrap="square" rtlCol="0">
            <a:spAutoFit/>
          </a:bodyPr>
          <a:p>
            <a:r>
              <a:rPr lang="en-US" b="1" dirty="0">
                <a:solidFill>
                  <a:schemeClr val="accent6">
                    <a:lumMod val="75000"/>
                  </a:schemeClr>
                </a:solidFill>
                <a:latin typeface="Courier New" panose="02070309020205020404" pitchFamily="49" charset="0"/>
                <a:cs typeface="Courier New" panose="02070309020205020404" pitchFamily="49" charset="0"/>
                <a:sym typeface="+mn-ea"/>
              </a:rPr>
              <a:t>i</a:t>
            </a:r>
            <a:r>
              <a:rPr lang="en-US" b="1" dirty="0" smtClean="0">
                <a:solidFill>
                  <a:schemeClr val="accent6">
                    <a:lumMod val="75000"/>
                  </a:schemeClr>
                </a:solidFill>
                <a:latin typeface="Courier New" panose="02070309020205020404" pitchFamily="49" charset="0"/>
                <a:cs typeface="Courier New" panose="02070309020205020404" pitchFamily="49" charset="0"/>
                <a:sym typeface="+mn-ea"/>
              </a:rPr>
              <a:t>mport</a:t>
            </a:r>
            <a:r>
              <a:rPr lang="en-US" dirty="0" smtClean="0">
                <a:solidFill>
                  <a:schemeClr val="accent1">
                    <a:lumMod val="75000"/>
                  </a:schemeClr>
                </a:solidFill>
                <a:latin typeface="Courier New" panose="02070309020205020404" pitchFamily="49" charset="0"/>
                <a:cs typeface="Courier New" panose="02070309020205020404" pitchFamily="49" charset="0"/>
                <a:sym typeface="+mn-ea"/>
              </a:rPr>
              <a:t> </a:t>
            </a:r>
            <a:r>
              <a:rPr lang="en-US" smtClean="0">
                <a:latin typeface="Courier New" panose="02070309020205020404" pitchFamily="49" charset="0"/>
                <a:cs typeface="Courier New" panose="02070309020205020404" pitchFamily="49" charset="0"/>
                <a:sym typeface="+mn-ea"/>
              </a:rPr>
              <a:t>matplotlib.pyplot </a:t>
            </a:r>
            <a:r>
              <a:rPr lang="en-US" b="1" dirty="0" smtClean="0">
                <a:solidFill>
                  <a:schemeClr val="accent6">
                    <a:lumMod val="75000"/>
                  </a:schemeClr>
                </a:solidFill>
                <a:latin typeface="Courier New" panose="02070309020205020404" pitchFamily="49" charset="0"/>
                <a:cs typeface="Courier New" panose="02070309020205020404" pitchFamily="49" charset="0"/>
                <a:sym typeface="+mn-ea"/>
              </a:rPr>
              <a:t>as</a:t>
            </a:r>
            <a:r>
              <a:rPr lang="en-US" dirty="0" smtClean="0">
                <a:solidFill>
                  <a:schemeClr val="accent1">
                    <a:lumMod val="75000"/>
                  </a:schemeClr>
                </a:solidFill>
                <a:latin typeface="Courier New" panose="02070309020205020404" pitchFamily="49" charset="0"/>
                <a:cs typeface="Courier New" panose="02070309020205020404" pitchFamily="49" charset="0"/>
                <a:sym typeface="+mn-ea"/>
              </a:rPr>
              <a:t> </a:t>
            </a:r>
            <a:r>
              <a:rPr lang="en-US" dirty="0" smtClean="0">
                <a:solidFill>
                  <a:schemeClr val="bg2">
                    <a:lumMod val="25000"/>
                  </a:schemeClr>
                </a:solidFill>
                <a:latin typeface="Courier New" panose="02070309020205020404" pitchFamily="49" charset="0"/>
                <a:cs typeface="Courier New" panose="02070309020205020404" pitchFamily="49" charset="0"/>
                <a:sym typeface="+mn-ea"/>
              </a:rPr>
              <a:t>plt</a:t>
            </a:r>
            <a:endParaRPr lang="en-US" dirty="0" smtClean="0">
              <a:solidFill>
                <a:schemeClr val="bg2">
                  <a:lumMod val="25000"/>
                </a:schemeClr>
              </a:solidFill>
              <a:latin typeface="Courier New" panose="02070309020205020404" pitchFamily="49" charset="0"/>
              <a:cs typeface="Courier New" panose="02070309020205020404" pitchFamily="49" charset="0"/>
            </a:endParaRPr>
          </a:p>
          <a:p>
            <a:endParaRPr b="1" dirty="0" smtClean="0">
              <a:latin typeface="Courier New" panose="02070309020205020404" pitchFamily="49" charset="0"/>
              <a:cs typeface="Courier New" panose="02070309020205020404" pitchFamily="49" charset="0"/>
              <a:sym typeface="+mn-ea"/>
            </a:endParaRPr>
          </a:p>
          <a:p>
            <a:r>
              <a:rPr b="1" dirty="0" smtClean="0">
                <a:latin typeface="Courier New" panose="02070309020205020404" pitchFamily="49" charset="0"/>
                <a:cs typeface="Courier New" panose="02070309020205020404" pitchFamily="49" charset="0"/>
                <a:sym typeface="+mn-ea"/>
              </a:rPr>
              <a:t>grades_series</a:t>
            </a:r>
            <a:r>
              <a:rPr b="1" dirty="0" smtClean="0">
                <a:latin typeface="Courier New" panose="02070309020205020404" pitchFamily="49" charset="0"/>
                <a:cs typeface="Courier New" panose="02070309020205020404" pitchFamily="49" charset="0"/>
              </a:rPr>
              <a:t>.plot(kind='bar')</a:t>
            </a:r>
            <a:r>
              <a:rPr i="1" dirty="0" smtClean="0">
                <a:solidFill>
                  <a:schemeClr val="accent1">
                    <a:lumMod val="75000"/>
                  </a:schemeClr>
                </a:solidFill>
                <a:latin typeface="Courier New" panose="02070309020205020404" pitchFamily="49" charset="0"/>
                <a:cs typeface="Courier New" panose="02070309020205020404" pitchFamily="49" charset="0"/>
                <a:sym typeface="+mn-ea"/>
              </a:rPr>
              <a:t># Plot a bar chart of the series values</a:t>
            </a:r>
            <a:endParaRPr i="1" dirty="0" smtClean="0">
              <a:solidFill>
                <a:schemeClr val="accent1">
                  <a:lumMod val="75000"/>
                </a:schemeClr>
              </a:solidFill>
              <a:latin typeface="Courier New" panose="02070309020205020404" pitchFamily="49" charset="0"/>
              <a:cs typeface="Courier New" panose="02070309020205020404" pitchFamily="49" charset="0"/>
              <a:sym typeface="+mn-ea"/>
            </a:endParaRPr>
          </a:p>
          <a:p>
            <a:r>
              <a:rPr b="1" dirty="0" smtClean="0">
                <a:latin typeface="Courier New" panose="02070309020205020404" pitchFamily="49" charset="0"/>
                <a:cs typeface="Courier New" panose="02070309020205020404" pitchFamily="49" charset="0"/>
              </a:rPr>
              <a:t>plt.show()</a:t>
            </a:r>
            <a:r>
              <a:rPr lang="en-US" dirty="0" smtClean="0">
                <a:latin typeface="Courier New" panose="02070309020205020404" pitchFamily="49" charset="0"/>
                <a:cs typeface="Courier New" panose="02070309020205020404" pitchFamily="49" charset="0"/>
              </a:rPr>
              <a:t>  </a:t>
            </a:r>
            <a:r>
              <a:rPr i="1" dirty="0" smtClean="0">
                <a:solidFill>
                  <a:schemeClr val="accent1">
                    <a:lumMod val="75000"/>
                  </a:schemeClr>
                </a:solidFill>
                <a:latin typeface="Courier New" panose="02070309020205020404" pitchFamily="49" charset="0"/>
                <a:cs typeface="Courier New" panose="02070309020205020404" pitchFamily="49" charset="0"/>
                <a:sym typeface="+mn-ea"/>
              </a:rPr>
              <a:t># </a:t>
            </a:r>
            <a:r>
              <a:rPr lang="en-US" i="1" dirty="0" smtClean="0">
                <a:solidFill>
                  <a:schemeClr val="accent1">
                    <a:lumMod val="75000"/>
                  </a:schemeClr>
                </a:solidFill>
                <a:latin typeface="Courier New" panose="02070309020205020404" pitchFamily="49" charset="0"/>
                <a:cs typeface="Courier New" panose="02070309020205020404" pitchFamily="49" charset="0"/>
                <a:sym typeface="+mn-ea"/>
              </a:rPr>
              <a:t>Show the Data</a:t>
            </a:r>
            <a:endParaRPr i="1" dirty="0" smtClean="0">
              <a:solidFill>
                <a:schemeClr val="accent1">
                  <a:lumMod val="75000"/>
                </a:schemeClr>
              </a:solidFill>
              <a:latin typeface="Courier New" panose="02070309020205020404" pitchFamily="49" charset="0"/>
              <a:cs typeface="Courier New" panose="02070309020205020404" pitchFamily="49" charset="0"/>
              <a:sym typeface="+mn-ea"/>
            </a:endParaRPr>
          </a:p>
          <a:p>
            <a:endParaRPr i="1" dirty="0" smtClean="0">
              <a:solidFill>
                <a:schemeClr val="accent1">
                  <a:lumMod val="75000"/>
                </a:schemeClr>
              </a:solidFill>
              <a:latin typeface="Courier New" panose="02070309020205020404" pitchFamily="49" charset="0"/>
              <a:cs typeface="Courier New" panose="02070309020205020404" pitchFamily="49" charset="0"/>
              <a:sym typeface="+mn-ea"/>
            </a:endParaRPr>
          </a:p>
          <a:p>
            <a:r>
              <a:rPr lang="en-US" i="1" dirty="0" smtClean="0">
                <a:solidFill>
                  <a:schemeClr val="accent1">
                    <a:lumMod val="75000"/>
                  </a:schemeClr>
                </a:solidFill>
                <a:latin typeface="Courier New" panose="02070309020205020404" pitchFamily="49" charset="0"/>
                <a:cs typeface="Courier New" panose="02070309020205020404" pitchFamily="49" charset="0"/>
                <a:sym typeface="+mn-ea"/>
              </a:rPr>
              <a:t>NB: There are numerous different ways to graphically represent data. To gain a better understanding of graphic libraries, please be patient and wait for the introduction to Matplotlib or Seaborn</a:t>
            </a:r>
            <a:endParaRPr lang="en-US" i="1" dirty="0" smtClean="0">
              <a:solidFill>
                <a:schemeClr val="accent1">
                  <a:lumMod val="75000"/>
                </a:schemeClr>
              </a:solidFill>
              <a:latin typeface="Courier New" panose="02070309020205020404" pitchFamily="49" charset="0"/>
              <a:cs typeface="Courier New" panose="02070309020205020404" pitchFamily="49" charset="0"/>
              <a:sym typeface="+mn-e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10132</Words>
  <Application>WPS Presentation</Application>
  <PresentationFormat>Widescreen</PresentationFormat>
  <Paragraphs>276</Paragraphs>
  <Slides>26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26</vt:i4>
      </vt:variant>
    </vt:vector>
  </HeadingPairs>
  <TitlesOfParts>
    <vt:vector size="35" baseType="lpstr">
      <vt:lpstr>Arial</vt:lpstr>
      <vt:lpstr>SimSun</vt:lpstr>
      <vt:lpstr>Wingdings</vt:lpstr>
      <vt:lpstr>Courier New</vt:lpstr>
      <vt:lpstr>Calibri</vt:lpstr>
      <vt:lpstr>Microsoft YaHei</vt:lpstr>
      <vt:lpstr>Arial Unicode MS</vt:lpstr>
      <vt:lpstr>Calibri Light</vt:lpstr>
      <vt:lpstr>Office Theme</vt:lpstr>
      <vt:lpstr>PowerPoint 演示文稿</vt:lpstr>
      <vt:lpstr> The topics we will cover in this presentation.</vt:lpstr>
      <vt:lpstr>installation and importion </vt:lpstr>
      <vt:lpstr>Why use the Pandas library? </vt:lpstr>
      <vt:lpstr>What is Pandas Series</vt:lpstr>
      <vt:lpstr>Exemple of a Pandas Series in Code</vt:lpstr>
      <vt:lpstr> Next Exemple of a Pandas Series in Code </vt:lpstr>
      <vt:lpstr>Usage of panda series in code</vt:lpstr>
      <vt:lpstr>Usage of panda series statistics and plot</vt:lpstr>
      <vt:lpstr>What is pandas DataFrame</vt:lpstr>
      <vt:lpstr>Creation and Usage on DataFrame</vt:lpstr>
      <vt:lpstr>Basics operation on DataFrame</vt:lpstr>
      <vt:lpstr>Advance operation on DataFrame</vt:lpstr>
      <vt:lpstr>Advance operation on DataFrame</vt:lpstr>
      <vt:lpstr>We have discussed enough, it's time to see the concrete implementations on a real dataset.</vt:lpstr>
      <vt:lpstr>Image of the different flower varieties in the Iris dataset</vt:lpstr>
      <vt:lpstr>PowerPoint 演示文稿</vt:lpstr>
      <vt:lpstr>PowerPoint 演示文稿</vt:lpstr>
      <vt:lpstr>PowerPoint 演示文稿</vt:lpstr>
      <vt:lpstr>PowerPoint 演示文稿</vt:lpstr>
      <vt:lpstr>PowerPoint 演示文稿</vt:lpstr>
      <vt:lpstr>Output Code Results</vt:lpstr>
      <vt:lpstr>PowerPoint 演示文稿</vt:lpstr>
      <vt:lpstr>PowerPoint 演示文稿</vt:lpstr>
      <vt:lpstr>PowerPoint 演示文稿</vt:lpstr>
      <vt:lpstr>Plot the data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Dan</dc:creator>
  <cp:lastModifiedBy>Dan</cp:lastModifiedBy>
  <cp:revision>5</cp:revision>
  <dcterms:created xsi:type="dcterms:W3CDTF">2023-07-17T07:10:00Z</dcterms:created>
  <dcterms:modified xsi:type="dcterms:W3CDTF">2023-08-02T23:31:13Z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062C9D67031C4901B87CB15A88F12B8B</vt:lpwstr>
  </property>
  <property fmtid="{D5CDD505-2E9C-101B-9397-08002B2CF9AE}" pid="3" name="KSOProductBuildVer">
    <vt:lpwstr>1033-11.2.0.11219</vt:lpwstr>
  </property>
</Properties>
</file>