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4"/>
    <p:restoredTop sz="94626"/>
  </p:normalViewPr>
  <p:slideViewPr>
    <p:cSldViewPr snapToGrid="0">
      <p:cViewPr varScale="1">
        <p:scale>
          <a:sx n="126" d="100"/>
          <a:sy n="126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67751-109C-2D47-A322-0B6FD56D7A1A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480D3-53FC-0A4D-8DC1-041558F3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80D3-53FC-0A4D-8DC1-041558F36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80D3-53FC-0A4D-8DC1-041558F360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 to the code</a:t>
            </a:r>
          </a:p>
          <a:p>
            <a:r>
              <a:rPr lang="en-US" dirty="0"/>
              <a:t>Show # Series and # Measure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80D3-53FC-0A4D-8DC1-041558F360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 to the code</a:t>
            </a:r>
          </a:p>
          <a:p>
            <a:r>
              <a:rPr lang="en-US" dirty="0"/>
              <a:t>Show #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80D3-53FC-0A4D-8DC1-041558F360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4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Jump to the code</a:t>
            </a:r>
          </a:p>
          <a:p>
            <a:pPr algn="l"/>
            <a:r>
              <a:rPr lang="en-US" dirty="0"/>
              <a:t>Show </a:t>
            </a:r>
            <a:r>
              <a:rPr lang="en-US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# Working with </a:t>
            </a:r>
            <a:r>
              <a:rPr lang="en-US" b="1" i="0" dirty="0" err="1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 - basics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80D3-53FC-0A4D-8DC1-041558F36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80D3-53FC-0A4D-8DC1-041558F360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0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Jump to the code</a:t>
            </a:r>
          </a:p>
          <a:p>
            <a:pPr algn="l"/>
            <a:r>
              <a:rPr lang="en-US" dirty="0"/>
              <a:t>Show </a:t>
            </a:r>
            <a:r>
              <a:rPr lang="en-US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# Group by</a:t>
            </a:r>
          </a:p>
          <a:p>
            <a:pPr algn="l"/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80D3-53FC-0A4D-8DC1-041558F360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Jump to the code</a:t>
            </a:r>
          </a:p>
          <a:p>
            <a:pPr algn="l"/>
            <a:r>
              <a:rPr lang="en-US" dirty="0"/>
              <a:t>Show </a:t>
            </a:r>
            <a:r>
              <a:rPr lang="en-US" b="1" i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# Pivot Tables</a:t>
            </a:r>
            <a:endParaRPr lang="en-US" b="1" i="0" dirty="0">
              <a:solidFill>
                <a:srgbClr val="0000FF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80D3-53FC-0A4D-8DC1-041558F360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0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5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4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238A6-2D59-A5CA-F9AC-BC4732296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403522"/>
            <a:ext cx="4620584" cy="2858490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5400" dirty="0"/>
              <a:t>עבודה עם </a:t>
            </a:r>
            <a:r>
              <a:rPr lang="en-US" sz="5400" dirty="0"/>
              <a:t>Pandas</a:t>
            </a:r>
          </a:p>
        </p:txBody>
      </p:sp>
      <p:pic>
        <p:nvPicPr>
          <p:cNvPr id="35" name="Picture 3" descr="Vector background of vibrant colors splashing">
            <a:extLst>
              <a:ext uri="{FF2B5EF4-FFF2-40B4-BE49-F238E27FC236}">
                <a16:creationId xmlns:a16="http://schemas.microsoft.com/office/drawing/2014/main" id="{BA67EA0D-6B9C-2CE4-DB3A-A2D8C0A86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3" r="1482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Graphic 4" descr="Panda with solid fill">
            <a:extLst>
              <a:ext uri="{FF2B5EF4-FFF2-40B4-BE49-F238E27FC236}">
                <a16:creationId xmlns:a16="http://schemas.microsoft.com/office/drawing/2014/main" id="{6B160B1D-C720-A3A5-F68D-35CD74BA5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90401">
            <a:off x="186897" y="3476017"/>
            <a:ext cx="3589506" cy="35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0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A9C-612F-B81E-398D-FC42E586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000" dirty="0"/>
              <a:t>עבודה עם </a:t>
            </a:r>
            <a:r>
              <a:rPr lang="en-US" sz="4000" dirty="0"/>
              <a:t>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AEA1-8AAA-FC83-52BC-5BA833B8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3600" dirty="0"/>
              <a:t>מה ראינו עד עכשיו:</a:t>
            </a:r>
          </a:p>
          <a:p>
            <a:pPr lvl="1" algn="r" rtl="1">
              <a:spcBef>
                <a:spcPts val="1000"/>
              </a:spcBef>
            </a:pPr>
            <a:r>
              <a:rPr lang="en-US" sz="2800" dirty="0"/>
              <a:t>binary series</a:t>
            </a:r>
            <a:endParaRPr lang="he-IL" sz="2800" dirty="0"/>
          </a:p>
          <a:p>
            <a:pPr lvl="1" algn="r" rtl="1">
              <a:spcBef>
                <a:spcPts val="1000"/>
              </a:spcBef>
            </a:pPr>
            <a:r>
              <a:rPr lang="en-US" sz="2800" dirty="0"/>
              <a:t>Where</a:t>
            </a:r>
            <a:endParaRPr lang="he-IL" sz="2800" dirty="0"/>
          </a:p>
          <a:p>
            <a:pPr lvl="1" algn="r" rtl="1">
              <a:spcBef>
                <a:spcPts val="1000"/>
              </a:spcBef>
            </a:pPr>
            <a:r>
              <a:rPr lang="en-US" sz="2800" dirty="0" err="1"/>
              <a:t>Dropna</a:t>
            </a:r>
            <a:endParaRPr lang="he-IL" sz="2800" dirty="0"/>
          </a:p>
          <a:p>
            <a:pPr lvl="1" algn="r" rtl="1">
              <a:spcBef>
                <a:spcPts val="1000"/>
              </a:spcBef>
            </a:pPr>
            <a:r>
              <a:rPr lang="en-US" sz="2800" dirty="0" err="1"/>
              <a:t>set_index</a:t>
            </a:r>
            <a:endParaRPr lang="he-IL" sz="2800" dirty="0"/>
          </a:p>
          <a:p>
            <a:pPr lvl="1" algn="r" rtl="1">
              <a:spcBef>
                <a:spcPts val="1000"/>
              </a:spcBef>
            </a:pPr>
            <a:r>
              <a:rPr lang="en-US" sz="2800" dirty="0" err="1"/>
              <a:t>Iloc</a:t>
            </a:r>
            <a:endParaRPr lang="en-US" sz="2800" dirty="0"/>
          </a:p>
          <a:p>
            <a:pPr lvl="1" algn="r" rtl="1">
              <a:spcBef>
                <a:spcPts val="1000"/>
              </a:spcBef>
            </a:pPr>
            <a:r>
              <a:rPr lang="en-US" sz="2800" dirty="0"/>
              <a:t>Merge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39621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A9C-612F-B81E-398D-FC42E586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000" dirty="0"/>
              <a:t>פעולת </a:t>
            </a:r>
            <a:r>
              <a:rPr lang="en-US" sz="4000" dirty="0" err="1"/>
              <a:t>GroupBy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AEA1-8AAA-FC83-52BC-5BA833B8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מאפשר לעשות הקבצה של הנתונים ביחס לעמודה/תכונה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מחזיר אובייקט שניתן לעבור עליו </a:t>
            </a:r>
            <a:r>
              <a:rPr lang="he-IL" sz="2800" dirty="0" err="1"/>
              <a:t>איטרטיבית</a:t>
            </a:r>
            <a:endParaRPr lang="he-IL" sz="2800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אפשר להשתמש בפונקציית </a:t>
            </a:r>
            <a:r>
              <a:rPr lang="he-IL" dirty="0" err="1"/>
              <a:t>אגרגציה</a:t>
            </a:r>
            <a:r>
              <a:rPr lang="he-IL" dirty="0"/>
              <a:t> על התוצאה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אפשר לעשות הקבצה באמצעות פונקציות שכתבנו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720C3-513F-6BBF-9949-A1A4143955CB}"/>
              </a:ext>
            </a:extLst>
          </p:cNvPr>
          <p:cNvSpPr txBox="1"/>
          <p:nvPr/>
        </p:nvSpPr>
        <p:spPr>
          <a:xfrm>
            <a:off x="838200" y="5587425"/>
            <a:ext cx="442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3200" dirty="0"/>
              <a:t>נראה דוגמאות...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13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A9C-612F-B81E-398D-FC42E586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000" dirty="0"/>
              <a:t>טבלאות ציר – </a:t>
            </a:r>
            <a:r>
              <a:rPr lang="en-US" sz="4000" dirty="0"/>
              <a:t>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AEA1-8AAA-FC83-52BC-5BA833B8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טבלאות ציר – </a:t>
            </a:r>
            <a:r>
              <a:rPr lang="en-US" dirty="0"/>
              <a:t>Pivot Table</a:t>
            </a:r>
            <a:r>
              <a:rPr lang="he-IL" dirty="0"/>
              <a:t> – הן דרך יעילה להפעלת פונקציות בצורה אגרגטיבית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1515A-368A-6903-D726-D624201979BB}"/>
              </a:ext>
            </a:extLst>
          </p:cNvPr>
          <p:cNvSpPr txBox="1"/>
          <p:nvPr/>
        </p:nvSpPr>
        <p:spPr>
          <a:xfrm>
            <a:off x="985735" y="5453973"/>
            <a:ext cx="408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נראה דוגמאות...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2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21B78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8736C-E985-FF6B-FD11-16B116B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על מה נעבור היום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60CE-F432-1090-EA9E-F22564D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עבודה עם </a:t>
            </a:r>
            <a:r>
              <a:rPr lang="en-US" sz="2400" dirty="0"/>
              <a:t>Series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מדידת ושיפור ביצועים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עבודה עם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פעולת </a:t>
            </a:r>
            <a:r>
              <a:rPr lang="en-US" sz="2400" dirty="0" err="1"/>
              <a:t>GroupBy</a:t>
            </a:r>
            <a:endParaRPr lang="he-IL" sz="2400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טבלאות ציר – </a:t>
            </a:r>
            <a:r>
              <a:rPr lang="en-US" sz="2400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67865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ED1-455E-EE66-1D0A-408D5FBB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" dirty="0"/>
              <a:t>עבודה עם </a:t>
            </a:r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BAA3-D6A8-7850-87DD-62865AF8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3600" dirty="0"/>
              <a:t>מה זה </a:t>
            </a:r>
            <a:r>
              <a:rPr lang="en-US" sz="3600" dirty="0"/>
              <a:t>Series</a:t>
            </a:r>
            <a:r>
              <a:rPr lang="he-IL" sz="3600" dirty="0"/>
              <a:t>?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מבנה נתונים שמשלב תכונות של </a:t>
            </a:r>
            <a:r>
              <a:rPr lang="en-US" dirty="0"/>
              <a:t>List</a:t>
            </a:r>
            <a:r>
              <a:rPr lang="he-IL" dirty="0"/>
              <a:t> ו- </a:t>
            </a:r>
            <a:r>
              <a:rPr lang="en-US" dirty="0"/>
              <a:t>Dictionary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מורכב מ- </a:t>
            </a:r>
            <a:r>
              <a:rPr lang="en-US" dirty="0"/>
              <a:t>Value</a:t>
            </a:r>
            <a:r>
              <a:rPr lang="he-IL" dirty="0"/>
              <a:t> ו- </a:t>
            </a:r>
            <a:r>
              <a:rPr lang="en-US" dirty="0"/>
              <a:t>Index</a:t>
            </a:r>
            <a:r>
              <a:rPr lang="he-IL" dirty="0"/>
              <a:t> 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Index</a:t>
            </a:r>
            <a:r>
              <a:rPr lang="he-IL" dirty="0"/>
              <a:t> יכול להיום אובייקט, לא רק מספר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יש סדר פנימי</a:t>
            </a:r>
          </a:p>
        </p:txBody>
      </p:sp>
    </p:spTree>
    <p:extLst>
      <p:ext uri="{BB962C8B-B14F-4D97-AF65-F5344CB8AC3E}">
        <p14:creationId xmlns:p14="http://schemas.microsoft.com/office/powerpoint/2010/main" val="260182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ED1-455E-EE66-1D0A-408D5FBB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" dirty="0"/>
              <a:t>עבודה עם </a:t>
            </a:r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BAA3-D6A8-7850-87DD-62865AF8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דוגמאות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8FF967-BA33-B52E-D1F8-90ABD81B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53" y="2845340"/>
            <a:ext cx="10799094" cy="33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ED1-455E-EE66-1D0A-408D5FBB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" dirty="0"/>
              <a:t>עבודה עם </a:t>
            </a:r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BAA3-D6A8-7850-87DD-62865AF8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דוגמאות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1E1BB29-A258-035F-7D85-C675ACE3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64" y="2597222"/>
            <a:ext cx="9977271" cy="38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ED1-455E-EE66-1D0A-408D5FBB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"/>
              <a:t>מדידת ושיפור ביצועים</a:t>
            </a:r>
            <a:endParaRPr lang="h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BAA3-D6A8-7850-87DD-62865AF8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3600"/>
              <a:t>שימוש ב- </a:t>
            </a:r>
            <a:r>
              <a:rPr lang="en-US" sz="3600"/>
              <a:t>timeit</a:t>
            </a:r>
          </a:p>
          <a:p>
            <a:pPr lvl="1" algn="r" rtl="1">
              <a:spcBef>
                <a:spcPts val="1000"/>
              </a:spcBef>
            </a:pPr>
            <a:r>
              <a:rPr lang="he-IL"/>
              <a:t>בקודה של </a:t>
            </a:r>
            <a:r>
              <a:rPr lang="en-US"/>
              <a:t>Jupyter</a:t>
            </a:r>
            <a:endParaRPr lang="he-IL"/>
          </a:p>
          <a:p>
            <a:pPr lvl="1" algn="r" rtl="1">
              <a:spcBef>
                <a:spcPts val="1000"/>
              </a:spcBef>
            </a:pPr>
            <a:r>
              <a:rPr lang="he-IL"/>
              <a:t>מאפשר מדידת ביצועים בצורה נוחה</a:t>
            </a:r>
            <a:endParaRPr lang="en-US"/>
          </a:p>
          <a:p>
            <a:pPr lvl="1" algn="r" rtl="1">
              <a:spcBef>
                <a:spcPts val="1000"/>
              </a:spcBef>
            </a:pPr>
            <a:r>
              <a:rPr lang="he-IL"/>
              <a:t>כל מה שצריך לעשות זה פקודה אחת</a:t>
            </a:r>
            <a:endParaRPr lang="en-US" dirty="0"/>
          </a:p>
        </p:txBody>
      </p:sp>
      <p:pic>
        <p:nvPicPr>
          <p:cNvPr id="5" name="Graphic 4" descr="Stopwatch 75% with solid fill">
            <a:extLst>
              <a:ext uri="{FF2B5EF4-FFF2-40B4-BE49-F238E27FC236}">
                <a16:creationId xmlns:a16="http://schemas.microsoft.com/office/drawing/2014/main" id="{1D451FE0-C18E-AE85-EECA-1E813690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5558" y="2982813"/>
            <a:ext cx="1138136" cy="1138136"/>
          </a:xfrm>
          <a:prstGeom prst="rect">
            <a:avLst/>
          </a:prstGeom>
        </p:spPr>
      </p:pic>
      <p:pic>
        <p:nvPicPr>
          <p:cNvPr id="7" name="Graphic 6" descr="Upward trend with solid fill">
            <a:extLst>
              <a:ext uri="{FF2B5EF4-FFF2-40B4-BE49-F238E27FC236}">
                <a16:creationId xmlns:a16="http://schemas.microsoft.com/office/drawing/2014/main" id="{6F3C1C71-2DD0-3BE6-AF16-C6A5D412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115" y="3587549"/>
            <a:ext cx="2905326" cy="29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ED1-455E-EE66-1D0A-408D5FBB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"/>
              <a:t>מדידת ושיפור ביצועים</a:t>
            </a:r>
            <a:endParaRPr lang="h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BAA3-D6A8-7850-87DD-62865AF8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3600" dirty="0"/>
              <a:t>שימוש ב- </a:t>
            </a:r>
            <a:r>
              <a:rPr lang="en-US" sz="3600" dirty="0" err="1"/>
              <a:t>timeit</a:t>
            </a:r>
            <a:endParaRPr lang="en-US" sz="3600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בקודה של </a:t>
            </a:r>
            <a:r>
              <a:rPr lang="en-US" dirty="0" err="1"/>
              <a:t>Jupyter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מאפשר מדידת ביצועים בצורה נוחה</a:t>
            </a:r>
            <a:endParaRPr lang="en-US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כל מה שצריך לעשות זה פקודה אחת</a:t>
            </a:r>
            <a:endParaRPr lang="en-US" dirty="0"/>
          </a:p>
        </p:txBody>
      </p:sp>
      <p:pic>
        <p:nvPicPr>
          <p:cNvPr id="5" name="Graphic 4" descr="Stopwatch 75% with solid fill">
            <a:extLst>
              <a:ext uri="{FF2B5EF4-FFF2-40B4-BE49-F238E27FC236}">
                <a16:creationId xmlns:a16="http://schemas.microsoft.com/office/drawing/2014/main" id="{1D451FE0-C18E-AE85-EECA-1E8136902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5558" y="2982813"/>
            <a:ext cx="1138136" cy="1138136"/>
          </a:xfrm>
          <a:prstGeom prst="rect">
            <a:avLst/>
          </a:prstGeom>
        </p:spPr>
      </p:pic>
      <p:pic>
        <p:nvPicPr>
          <p:cNvPr id="7" name="Graphic 6" descr="Upward trend with solid fill">
            <a:extLst>
              <a:ext uri="{FF2B5EF4-FFF2-40B4-BE49-F238E27FC236}">
                <a16:creationId xmlns:a16="http://schemas.microsoft.com/office/drawing/2014/main" id="{6F3C1C71-2DD0-3BE6-AF16-C6A5D412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115" y="3587549"/>
            <a:ext cx="2905326" cy="2905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DAB76-3D28-1A6A-0D13-96D08D10B420}"/>
              </a:ext>
            </a:extLst>
          </p:cNvPr>
          <p:cNvSpPr txBox="1"/>
          <p:nvPr/>
        </p:nvSpPr>
        <p:spPr>
          <a:xfrm rot="904209">
            <a:off x="4578487" y="4934203"/>
            <a:ext cx="4409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מתי נראה קוד רץ?!</a:t>
            </a:r>
            <a:endParaRPr lang="en-US" sz="4000" dirty="0">
              <a:solidFill>
                <a:srgbClr val="FF0000"/>
              </a:solidFill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311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A9C-612F-B81E-398D-FC42E586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000" dirty="0"/>
              <a:t>עבודה עם </a:t>
            </a:r>
            <a:r>
              <a:rPr lang="en-US" sz="4000" dirty="0"/>
              <a:t>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AEA1-8AAA-FC83-52BC-5BA833B8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Data frame</a:t>
            </a:r>
            <a:r>
              <a:rPr lang="he-IL" dirty="0"/>
              <a:t> מהווה גרסה דו-ממדית של ה- </a:t>
            </a:r>
            <a:r>
              <a:rPr lang="en-US" dirty="0"/>
              <a:t>Series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ניתן לחשוב עליו כמערך דו-ממדי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ייבוא נתונים אל </a:t>
            </a:r>
            <a:r>
              <a:rPr lang="en-US" dirty="0"/>
              <a:t>pandas</a:t>
            </a:r>
            <a:r>
              <a:rPr lang="he-IL" dirty="0"/>
              <a:t> הוא תהליך פשוט ומיידי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4B12D-CA08-6CA6-2E74-880B87A6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1" y="4364315"/>
            <a:ext cx="10798038" cy="7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A9C-612F-B81E-398D-FC42E586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000" dirty="0"/>
              <a:t>עבודה עם </a:t>
            </a:r>
            <a:r>
              <a:rPr lang="en-US" sz="4000" dirty="0"/>
              <a:t>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AEA1-8AAA-FC83-52BC-5BA833B8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3200" dirty="0"/>
              <a:t>נראה כמה דוגמאות של פעולות בסיסיות על </a:t>
            </a:r>
            <a:r>
              <a:rPr lang="en-US" sz="3200" dirty="0"/>
              <a:t>Data frame</a:t>
            </a:r>
            <a:r>
              <a:rPr lang="he-IL" sz="32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24653401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273</Words>
  <Application>Microsoft Macintosh PowerPoint</Application>
  <PresentationFormat>Widescreen</PresentationFormat>
  <Paragraphs>70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Hebrew</vt:lpstr>
      <vt:lpstr>Calibri</vt:lpstr>
      <vt:lpstr>Century Gothic</vt:lpstr>
      <vt:lpstr>Courier New</vt:lpstr>
      <vt:lpstr>Helvetica Neue</vt:lpstr>
      <vt:lpstr>BrushVTI</vt:lpstr>
      <vt:lpstr>עבודה עם Pandas</vt:lpstr>
      <vt:lpstr>על מה נעבור היום</vt:lpstr>
      <vt:lpstr>עבודה עם Series</vt:lpstr>
      <vt:lpstr>עבודה עם Series</vt:lpstr>
      <vt:lpstr>עבודה עם Series</vt:lpstr>
      <vt:lpstr>מדידת ושיפור ביצועים</vt:lpstr>
      <vt:lpstr>מדידת ושיפור ביצועים</vt:lpstr>
      <vt:lpstr>עבודה עם Data frame</vt:lpstr>
      <vt:lpstr>עבודה עם Data frame</vt:lpstr>
      <vt:lpstr>עבודה עם Data frame</vt:lpstr>
      <vt:lpstr>פעולת GroupBy</vt:lpstr>
      <vt:lpstr>טבלאות ציר – Pivot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Pandas</dc:title>
  <dc:creator>KIFADY</dc:creator>
  <cp:lastModifiedBy>KIFADY</cp:lastModifiedBy>
  <cp:revision>13</cp:revision>
  <dcterms:created xsi:type="dcterms:W3CDTF">2023-08-01T17:54:53Z</dcterms:created>
  <dcterms:modified xsi:type="dcterms:W3CDTF">2023-08-04T08:36:30Z</dcterms:modified>
</cp:coreProperties>
</file>