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10287000" cx="18288000"/>
  <p:notesSz cx="6858000" cy="9144000"/>
  <p:embeddedFontLst>
    <p:embeddedFont>
      <p:font typeface="Heebo"/>
      <p:regular r:id="rId23"/>
      <p:bold r:id="rId24"/>
    </p:embeddedFont>
    <p:embeddedFont>
      <p:font typeface="Poppins Medium"/>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9" roundtripDataSignature="AMtx7mivPuy6H0AdOvj7d70HzYoG+aqK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Heebo-bold.fntdata"/><Relationship Id="rId23" Type="http://schemas.openxmlformats.org/officeDocument/2006/relationships/font" Target="fonts/Heeb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Medium-bold.fntdata"/><Relationship Id="rId25" Type="http://schemas.openxmlformats.org/officeDocument/2006/relationships/font" Target="fonts/PoppinsMedium-regular.fntdata"/><Relationship Id="rId28" Type="http://schemas.openxmlformats.org/officeDocument/2006/relationships/font" Target="fonts/PoppinsMedium-boldItalic.fntdata"/><Relationship Id="rId27" Type="http://schemas.openxmlformats.org/officeDocument/2006/relationships/font" Target="fonts/PoppinsMedium-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1792288" y="612775"/>
            <a:ext cx="5486400" cy="4114800"/>
          </a:xfrm>
          <a:prstGeom prst="rect">
            <a:avLst/>
          </a:prstGeom>
          <a:noFill/>
          <a:ln>
            <a:noFill/>
          </a:ln>
        </p:spPr>
      </p:sp>
      <p:sp>
        <p:nvSpPr>
          <p:cNvPr id="64" name="Google Shape;64;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3.png"/><Relationship Id="rId5" Type="http://schemas.openxmlformats.org/officeDocument/2006/relationships/image" Target="../media/image17.png"/><Relationship Id="rId6"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83" name="Shape 83"/>
        <p:cNvGrpSpPr/>
        <p:nvPr/>
      </p:nvGrpSpPr>
      <p:grpSpPr>
        <a:xfrm>
          <a:off x="0" y="0"/>
          <a:ext cx="0" cy="0"/>
          <a:chOff x="0" y="0"/>
          <a:chExt cx="0" cy="0"/>
        </a:xfrm>
      </p:grpSpPr>
      <p:sp>
        <p:nvSpPr>
          <p:cNvPr id="84" name="Google Shape;84;p1"/>
          <p:cNvSpPr/>
          <p:nvPr/>
        </p:nvSpPr>
        <p:spPr>
          <a:xfrm flipH="1" rot="-3497870">
            <a:off x="5524792" y="9762451"/>
            <a:ext cx="7315200" cy="2313432"/>
          </a:xfrm>
          <a:custGeom>
            <a:rect b="b" l="l" r="r" t="t"/>
            <a:pathLst>
              <a:path extrusionOk="0" h="2313432" w="7315200">
                <a:moveTo>
                  <a:pt x="7315200" y="0"/>
                </a:moveTo>
                <a:lnTo>
                  <a:pt x="0" y="0"/>
                </a:lnTo>
                <a:lnTo>
                  <a:pt x="0" y="2313432"/>
                </a:lnTo>
                <a:lnTo>
                  <a:pt x="7315200" y="2313432"/>
                </a:lnTo>
                <a:lnTo>
                  <a:pt x="731520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1"/>
          <p:cNvSpPr/>
          <p:nvPr/>
        </p:nvSpPr>
        <p:spPr>
          <a:xfrm rot="-7326932">
            <a:off x="8980527" y="9130284"/>
            <a:ext cx="7315200" cy="2313432"/>
          </a:xfrm>
          <a:custGeom>
            <a:rect b="b" l="l" r="r" t="t"/>
            <a:pathLst>
              <a:path extrusionOk="0" h="2313432" w="7315200">
                <a:moveTo>
                  <a:pt x="0" y="0"/>
                </a:moveTo>
                <a:lnTo>
                  <a:pt x="7315200" y="0"/>
                </a:lnTo>
                <a:lnTo>
                  <a:pt x="7315200" y="2313432"/>
                </a:lnTo>
                <a:lnTo>
                  <a:pt x="0" y="231343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1"/>
          <p:cNvSpPr/>
          <p:nvPr/>
        </p:nvSpPr>
        <p:spPr>
          <a:xfrm flipH="1" rot="5467683">
            <a:off x="-805419" y="-2581932"/>
            <a:ext cx="7315200" cy="2313432"/>
          </a:xfrm>
          <a:custGeom>
            <a:rect b="b" l="l" r="r" t="t"/>
            <a:pathLst>
              <a:path extrusionOk="0" h="2313432" w="7315200">
                <a:moveTo>
                  <a:pt x="7315200" y="0"/>
                </a:moveTo>
                <a:lnTo>
                  <a:pt x="0" y="0"/>
                </a:lnTo>
                <a:lnTo>
                  <a:pt x="0" y="2313432"/>
                </a:lnTo>
                <a:lnTo>
                  <a:pt x="7315200" y="2313432"/>
                </a:lnTo>
                <a:lnTo>
                  <a:pt x="731520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1"/>
          <p:cNvSpPr/>
          <p:nvPr/>
        </p:nvSpPr>
        <p:spPr>
          <a:xfrm rot="1638621">
            <a:off x="-3459157" y="-279887"/>
            <a:ext cx="7315200" cy="2313432"/>
          </a:xfrm>
          <a:custGeom>
            <a:rect b="b" l="l" r="r" t="t"/>
            <a:pathLst>
              <a:path extrusionOk="0" h="2313432" w="7315200">
                <a:moveTo>
                  <a:pt x="0" y="0"/>
                </a:moveTo>
                <a:lnTo>
                  <a:pt x="7315200" y="0"/>
                </a:lnTo>
                <a:lnTo>
                  <a:pt x="7315200" y="2313432"/>
                </a:lnTo>
                <a:lnTo>
                  <a:pt x="0" y="231343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1"/>
          <p:cNvSpPr/>
          <p:nvPr/>
        </p:nvSpPr>
        <p:spPr>
          <a:xfrm rot="-7326932">
            <a:off x="-1826201" y="10264354"/>
            <a:ext cx="7315200" cy="2313432"/>
          </a:xfrm>
          <a:custGeom>
            <a:rect b="b" l="l" r="r" t="t"/>
            <a:pathLst>
              <a:path extrusionOk="0" h="2313432" w="7315200">
                <a:moveTo>
                  <a:pt x="0" y="0"/>
                </a:moveTo>
                <a:lnTo>
                  <a:pt x="7315200" y="0"/>
                </a:lnTo>
                <a:lnTo>
                  <a:pt x="7315200" y="2313432"/>
                </a:lnTo>
                <a:lnTo>
                  <a:pt x="0" y="2313432"/>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
          <p:cNvSpPr txBox="1"/>
          <p:nvPr/>
        </p:nvSpPr>
        <p:spPr>
          <a:xfrm>
            <a:off x="1831399" y="4594387"/>
            <a:ext cx="9041974" cy="1271438"/>
          </a:xfrm>
          <a:prstGeom prst="rect">
            <a:avLst/>
          </a:prstGeom>
          <a:noFill/>
          <a:ln>
            <a:noFill/>
          </a:ln>
        </p:spPr>
        <p:txBody>
          <a:bodyPr anchorCtr="0" anchor="t" bIns="0" lIns="0" spcFirstLastPara="1" rIns="0" wrap="square" tIns="0">
            <a:spAutoFit/>
          </a:bodyPr>
          <a:lstStyle/>
          <a:p>
            <a:pPr indent="0" lvl="0" marL="0" marR="0" rtl="0" algn="ctr">
              <a:lnSpc>
                <a:spcPct val="110001"/>
              </a:lnSpc>
              <a:spcBef>
                <a:spcPts val="0"/>
              </a:spcBef>
              <a:spcAft>
                <a:spcPts val="0"/>
              </a:spcAft>
              <a:buNone/>
            </a:pPr>
            <a:r>
              <a:rPr lang="en-GB" sz="8799">
                <a:solidFill>
                  <a:srgbClr val="1D1D1D"/>
                </a:solidFill>
                <a:latin typeface="Heebo"/>
                <a:ea typeface="Heebo"/>
                <a:cs typeface="Heebo"/>
                <a:sym typeface="Heebo"/>
              </a:rPr>
              <a:t>Sagemaker</a:t>
            </a:r>
            <a:endParaRPr sz="8799">
              <a:solidFill>
                <a:srgbClr val="1D1D1D"/>
              </a:solidFill>
              <a:latin typeface="Heebo"/>
              <a:ea typeface="Heebo"/>
              <a:cs typeface="Heebo"/>
              <a:sym typeface="Heebo"/>
            </a:endParaRPr>
          </a:p>
        </p:txBody>
      </p:sp>
      <p:sp>
        <p:nvSpPr>
          <p:cNvPr id="90" name="Google Shape;90;p1"/>
          <p:cNvSpPr/>
          <p:nvPr/>
        </p:nvSpPr>
        <p:spPr>
          <a:xfrm>
            <a:off x="13493149" y="5561"/>
            <a:ext cx="4794851" cy="1101090"/>
          </a:xfrm>
          <a:custGeom>
            <a:rect b="b" l="l" r="r" t="t"/>
            <a:pathLst>
              <a:path extrusionOk="0" h="1101090" w="4794851">
                <a:moveTo>
                  <a:pt x="0" y="0"/>
                </a:moveTo>
                <a:lnTo>
                  <a:pt x="4794851" y="0"/>
                </a:lnTo>
                <a:lnTo>
                  <a:pt x="4794851" y="1101089"/>
                </a:lnTo>
                <a:lnTo>
                  <a:pt x="0" y="1101089"/>
                </a:lnTo>
                <a:lnTo>
                  <a:pt x="0" y="0"/>
                </a:lnTo>
                <a:close/>
              </a:path>
            </a:pathLst>
          </a:custGeom>
          <a:blipFill rotWithShape="1">
            <a:blip r:embed="rId5">
              <a:alphaModFix/>
            </a:blip>
            <a:stretch>
              <a:fillRect b="0" l="0" r="-60585"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GPU Buying Guide: Choosing the Right Graphics Card | HP® Tech Takes" id="91" name="Google Shape;91;p1"/>
          <p:cNvPicPr preferRelativeResize="0"/>
          <p:nvPr/>
        </p:nvPicPr>
        <p:blipFill rotWithShape="1">
          <a:blip r:embed="rId6">
            <a:alphaModFix/>
          </a:blip>
          <a:srcRect b="0" l="0" r="0" t="0"/>
          <a:stretch/>
        </p:blipFill>
        <p:spPr>
          <a:xfrm rot="-6363256">
            <a:off x="10121188" y="3899680"/>
            <a:ext cx="9525000" cy="4286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txBox="1"/>
          <p:nvPr/>
        </p:nvSpPr>
        <p:spPr>
          <a:xfrm>
            <a:off x="739605" y="429090"/>
            <a:ext cx="10842795" cy="81176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GB" sz="5600">
                <a:solidFill>
                  <a:srgbClr val="1D1D1D"/>
                </a:solidFill>
                <a:latin typeface="Heebo"/>
                <a:ea typeface="Heebo"/>
                <a:cs typeface="Heebo"/>
                <a:sym typeface="Heebo"/>
              </a:rPr>
              <a:t>Data Preparation and Processing</a:t>
            </a:r>
            <a:endParaRPr sz="5600">
              <a:solidFill>
                <a:srgbClr val="1D1D1D"/>
              </a:solidFill>
              <a:latin typeface="Heebo"/>
              <a:ea typeface="Heebo"/>
              <a:cs typeface="Heebo"/>
              <a:sym typeface="Heebo"/>
            </a:endParaRPr>
          </a:p>
        </p:txBody>
      </p:sp>
      <p:sp>
        <p:nvSpPr>
          <p:cNvPr id="194" name="Google Shape;194;p10"/>
          <p:cNvSpPr/>
          <p:nvPr/>
        </p:nvSpPr>
        <p:spPr>
          <a:xfrm>
            <a:off x="767314" y="1135674"/>
            <a:ext cx="1852734" cy="210354"/>
          </a:xfrm>
          <a:custGeom>
            <a:rect b="b" l="l" r="r" t="t"/>
            <a:pathLst>
              <a:path extrusionOk="0" h="410393" w="3614609">
                <a:moveTo>
                  <a:pt x="0" y="0"/>
                </a:moveTo>
                <a:lnTo>
                  <a:pt x="3614609" y="0"/>
                </a:lnTo>
                <a:lnTo>
                  <a:pt x="3614609"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0"/>
          <p:cNvSpPr/>
          <p:nvPr/>
        </p:nvSpPr>
        <p:spPr>
          <a:xfrm flipH="1" rot="-4515248">
            <a:off x="-1462574" y="10429307"/>
            <a:ext cx="3858983" cy="1220403"/>
          </a:xfrm>
          <a:custGeom>
            <a:rect b="b" l="l" r="r" t="t"/>
            <a:pathLst>
              <a:path extrusionOk="0" h="1220403" w="3858983">
                <a:moveTo>
                  <a:pt x="3858983" y="0"/>
                </a:moveTo>
                <a:lnTo>
                  <a:pt x="0" y="0"/>
                </a:lnTo>
                <a:lnTo>
                  <a:pt x="0" y="1220404"/>
                </a:lnTo>
                <a:lnTo>
                  <a:pt x="3858983" y="1220404"/>
                </a:lnTo>
                <a:lnTo>
                  <a:pt x="3858983"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10"/>
          <p:cNvSpPr/>
          <p:nvPr/>
        </p:nvSpPr>
        <p:spPr>
          <a:xfrm rot="-8344309">
            <a:off x="183919" y="9578654"/>
            <a:ext cx="3858983" cy="1220403"/>
          </a:xfrm>
          <a:custGeom>
            <a:rect b="b" l="l" r="r" t="t"/>
            <a:pathLst>
              <a:path extrusionOk="0" h="1220403" w="3858983">
                <a:moveTo>
                  <a:pt x="0" y="0"/>
                </a:moveTo>
                <a:lnTo>
                  <a:pt x="3858983" y="0"/>
                </a:lnTo>
                <a:lnTo>
                  <a:pt x="3858983" y="1220404"/>
                </a:lnTo>
                <a:lnTo>
                  <a:pt x="0" y="122040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10"/>
          <p:cNvSpPr/>
          <p:nvPr/>
        </p:nvSpPr>
        <p:spPr>
          <a:xfrm rot="719431">
            <a:off x="12028495" y="1635085"/>
            <a:ext cx="8729694" cy="1213205"/>
          </a:xfrm>
          <a:custGeom>
            <a:rect b="b" l="l" r="r" t="t"/>
            <a:pathLst>
              <a:path extrusionOk="0" h="410393" w="2953008">
                <a:moveTo>
                  <a:pt x="0" y="0"/>
                </a:moveTo>
                <a:lnTo>
                  <a:pt x="2953008" y="0"/>
                </a:lnTo>
                <a:lnTo>
                  <a:pt x="2953008"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0"/>
          <p:cNvSpPr/>
          <p:nvPr/>
        </p:nvSpPr>
        <p:spPr>
          <a:xfrm rot="7517544">
            <a:off x="10684335" y="-595973"/>
            <a:ext cx="3858983" cy="1220403"/>
          </a:xfrm>
          <a:custGeom>
            <a:rect b="b" l="l" r="r" t="t"/>
            <a:pathLst>
              <a:path extrusionOk="0" h="1220403" w="3858983">
                <a:moveTo>
                  <a:pt x="0" y="0"/>
                </a:moveTo>
                <a:lnTo>
                  <a:pt x="3858983" y="0"/>
                </a:lnTo>
                <a:lnTo>
                  <a:pt x="3858983" y="1220403"/>
                </a:lnTo>
                <a:lnTo>
                  <a:pt x="0" y="122040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0"/>
          <p:cNvSpPr/>
          <p:nvPr/>
        </p:nvSpPr>
        <p:spPr>
          <a:xfrm>
            <a:off x="13449593" y="2337"/>
            <a:ext cx="4794851" cy="1101090"/>
          </a:xfrm>
          <a:custGeom>
            <a:rect b="b" l="l" r="r" t="t"/>
            <a:pathLst>
              <a:path extrusionOk="0" h="1101090" w="4794851">
                <a:moveTo>
                  <a:pt x="0" y="0"/>
                </a:moveTo>
                <a:lnTo>
                  <a:pt x="4794851" y="0"/>
                </a:lnTo>
                <a:lnTo>
                  <a:pt x="4794851" y="1101090"/>
                </a:lnTo>
                <a:lnTo>
                  <a:pt x="0" y="1101090"/>
                </a:lnTo>
                <a:lnTo>
                  <a:pt x="0" y="0"/>
                </a:lnTo>
                <a:close/>
              </a:path>
            </a:pathLst>
          </a:custGeom>
          <a:blipFill rotWithShape="1">
            <a:blip r:embed="rId5">
              <a:alphaModFix/>
            </a:blip>
            <a:stretch>
              <a:fillRect b="0" l="0" r="-60585"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mazon SageMaker Processing jobs — Amazon SageMaker Examples 1.0.0  documentation" id="200" name="Google Shape;200;p10"/>
          <p:cNvPicPr preferRelativeResize="0"/>
          <p:nvPr/>
        </p:nvPicPr>
        <p:blipFill rotWithShape="1">
          <a:blip r:embed="rId6">
            <a:alphaModFix/>
          </a:blip>
          <a:srcRect b="0" l="0" r="0" t="0"/>
          <a:stretch/>
        </p:blipFill>
        <p:spPr>
          <a:xfrm>
            <a:off x="1279192" y="2465388"/>
            <a:ext cx="12161302" cy="4787481"/>
          </a:xfrm>
          <a:prstGeom prst="rect">
            <a:avLst/>
          </a:prstGeom>
          <a:noFill/>
          <a:ln>
            <a:noFill/>
          </a:ln>
        </p:spPr>
      </p:pic>
      <p:sp>
        <p:nvSpPr>
          <p:cNvPr id="201" name="Google Shape;201;p10"/>
          <p:cNvSpPr txBox="1"/>
          <p:nvPr/>
        </p:nvSpPr>
        <p:spPr>
          <a:xfrm>
            <a:off x="229710" y="1240851"/>
            <a:ext cx="16002001" cy="93936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n-GB" sz="3200">
                <a:solidFill>
                  <a:srgbClr val="333333"/>
                </a:solidFill>
                <a:latin typeface="Arial"/>
                <a:ea typeface="Arial"/>
                <a:cs typeface="Arial"/>
                <a:sym typeface="Arial"/>
              </a:rPr>
              <a:t>architecture diagram for data preprocessing using Amazon SageMaker</a:t>
            </a:r>
            <a:endParaRPr b="1" sz="3200">
              <a:solidFill>
                <a:srgbClr val="333333"/>
              </a:solidFill>
              <a:latin typeface="Arial"/>
              <a:ea typeface="Arial"/>
              <a:cs typeface="Arial"/>
              <a:sym typeface="Arial"/>
            </a:endParaRPr>
          </a:p>
        </p:txBody>
      </p:sp>
      <p:sp>
        <p:nvSpPr>
          <p:cNvPr id="202" name="Google Shape;202;p10"/>
          <p:cNvSpPr txBox="1"/>
          <p:nvPr/>
        </p:nvSpPr>
        <p:spPr>
          <a:xfrm>
            <a:off x="2750886" y="7549586"/>
            <a:ext cx="10713492"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alibri"/>
                <a:ea typeface="Calibri"/>
                <a:cs typeface="Calibri"/>
                <a:sym typeface="Calibri"/>
              </a:rPr>
              <a:t>The raw input data from the "s3://bucket/path/to/input_data" bucket is fed into a "Processing Container" which runs on an EC2 instance within the SageMaker environment. This processing container performs the necessary data preprocessing tasks.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The preprocessed output data is then stored back into S3 in the "s3://bucket/path/to/output_data" bucket.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GB" sz="1800">
                <a:solidFill>
                  <a:schemeClr val="dk1"/>
                </a:solidFill>
                <a:latin typeface="Calibri"/>
                <a:ea typeface="Calibri"/>
                <a:cs typeface="Calibri"/>
                <a:sym typeface="Calibri"/>
              </a:rPr>
              <a:t>The entire preprocessing workflow is orchestrated and managed within a SageMaker "Cluster", which handles the provisioning and scaling of the underlying compute resources required for running the processing container.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txBox="1"/>
          <p:nvPr/>
        </p:nvSpPr>
        <p:spPr>
          <a:xfrm>
            <a:off x="739605" y="429090"/>
            <a:ext cx="10385595" cy="16068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GB" sz="5600">
                <a:solidFill>
                  <a:srgbClr val="1D1D1D"/>
                </a:solidFill>
                <a:latin typeface="Heebo"/>
                <a:ea typeface="Heebo"/>
                <a:cs typeface="Heebo"/>
                <a:sym typeface="Heebo"/>
              </a:rPr>
              <a:t>Model Training and Hyperparameter Tuning</a:t>
            </a:r>
            <a:endParaRPr sz="5600">
              <a:solidFill>
                <a:srgbClr val="1D1D1D"/>
              </a:solidFill>
              <a:latin typeface="Heebo"/>
              <a:ea typeface="Heebo"/>
              <a:cs typeface="Heebo"/>
              <a:sym typeface="Heebo"/>
            </a:endParaRPr>
          </a:p>
        </p:txBody>
      </p:sp>
      <p:sp>
        <p:nvSpPr>
          <p:cNvPr id="208" name="Google Shape;208;p11"/>
          <p:cNvSpPr/>
          <p:nvPr/>
        </p:nvSpPr>
        <p:spPr>
          <a:xfrm>
            <a:off x="621773" y="1959515"/>
            <a:ext cx="1852734" cy="210354"/>
          </a:xfrm>
          <a:custGeom>
            <a:rect b="b" l="l" r="r" t="t"/>
            <a:pathLst>
              <a:path extrusionOk="0" h="410393" w="3614609">
                <a:moveTo>
                  <a:pt x="0" y="0"/>
                </a:moveTo>
                <a:lnTo>
                  <a:pt x="3614609" y="0"/>
                </a:lnTo>
                <a:lnTo>
                  <a:pt x="3614609"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11"/>
          <p:cNvSpPr/>
          <p:nvPr/>
        </p:nvSpPr>
        <p:spPr>
          <a:xfrm flipH="1" rot="-4515248">
            <a:off x="-1462574" y="10429307"/>
            <a:ext cx="3858983" cy="1220403"/>
          </a:xfrm>
          <a:custGeom>
            <a:rect b="b" l="l" r="r" t="t"/>
            <a:pathLst>
              <a:path extrusionOk="0" h="1220403" w="3858983">
                <a:moveTo>
                  <a:pt x="3858983" y="0"/>
                </a:moveTo>
                <a:lnTo>
                  <a:pt x="0" y="0"/>
                </a:lnTo>
                <a:lnTo>
                  <a:pt x="0" y="1220404"/>
                </a:lnTo>
                <a:lnTo>
                  <a:pt x="3858983" y="1220404"/>
                </a:lnTo>
                <a:lnTo>
                  <a:pt x="3858983"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11"/>
          <p:cNvSpPr/>
          <p:nvPr/>
        </p:nvSpPr>
        <p:spPr>
          <a:xfrm rot="-8344309">
            <a:off x="183919" y="9578654"/>
            <a:ext cx="3858983" cy="1220403"/>
          </a:xfrm>
          <a:custGeom>
            <a:rect b="b" l="l" r="r" t="t"/>
            <a:pathLst>
              <a:path extrusionOk="0" h="1220403" w="3858983">
                <a:moveTo>
                  <a:pt x="0" y="0"/>
                </a:moveTo>
                <a:lnTo>
                  <a:pt x="3858983" y="0"/>
                </a:lnTo>
                <a:lnTo>
                  <a:pt x="3858983" y="1220404"/>
                </a:lnTo>
                <a:lnTo>
                  <a:pt x="0" y="122040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11"/>
          <p:cNvSpPr/>
          <p:nvPr/>
        </p:nvSpPr>
        <p:spPr>
          <a:xfrm rot="719431">
            <a:off x="12028495" y="1635085"/>
            <a:ext cx="8729694" cy="1213205"/>
          </a:xfrm>
          <a:custGeom>
            <a:rect b="b" l="l" r="r" t="t"/>
            <a:pathLst>
              <a:path extrusionOk="0" h="410393" w="2953008">
                <a:moveTo>
                  <a:pt x="0" y="0"/>
                </a:moveTo>
                <a:lnTo>
                  <a:pt x="2953008" y="0"/>
                </a:lnTo>
                <a:lnTo>
                  <a:pt x="2953008"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11"/>
          <p:cNvSpPr/>
          <p:nvPr/>
        </p:nvSpPr>
        <p:spPr>
          <a:xfrm rot="7517544">
            <a:off x="10684335" y="-595973"/>
            <a:ext cx="3858983" cy="1220403"/>
          </a:xfrm>
          <a:custGeom>
            <a:rect b="b" l="l" r="r" t="t"/>
            <a:pathLst>
              <a:path extrusionOk="0" h="1220403" w="3858983">
                <a:moveTo>
                  <a:pt x="0" y="0"/>
                </a:moveTo>
                <a:lnTo>
                  <a:pt x="3858983" y="0"/>
                </a:lnTo>
                <a:lnTo>
                  <a:pt x="3858983" y="1220403"/>
                </a:lnTo>
                <a:lnTo>
                  <a:pt x="0" y="122040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11"/>
          <p:cNvSpPr/>
          <p:nvPr/>
        </p:nvSpPr>
        <p:spPr>
          <a:xfrm>
            <a:off x="13449593" y="2337"/>
            <a:ext cx="4794851" cy="1101090"/>
          </a:xfrm>
          <a:custGeom>
            <a:rect b="b" l="l" r="r" t="t"/>
            <a:pathLst>
              <a:path extrusionOk="0" h="1101090" w="4794851">
                <a:moveTo>
                  <a:pt x="0" y="0"/>
                </a:moveTo>
                <a:lnTo>
                  <a:pt x="4794851" y="0"/>
                </a:lnTo>
                <a:lnTo>
                  <a:pt x="4794851" y="1101090"/>
                </a:lnTo>
                <a:lnTo>
                  <a:pt x="0" y="1101090"/>
                </a:lnTo>
                <a:lnTo>
                  <a:pt x="0" y="0"/>
                </a:lnTo>
                <a:close/>
              </a:path>
            </a:pathLst>
          </a:custGeom>
          <a:blipFill rotWithShape="1">
            <a:blip r:embed="rId5">
              <a:alphaModFix/>
            </a:blip>
            <a:stretch>
              <a:fillRect b="0" l="0" r="-60585"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11"/>
          <p:cNvSpPr txBox="1"/>
          <p:nvPr/>
        </p:nvSpPr>
        <p:spPr>
          <a:xfrm>
            <a:off x="255868" y="2648369"/>
            <a:ext cx="15669932"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dk1"/>
                </a:solidFill>
                <a:latin typeface="Calibri"/>
                <a:ea typeface="Calibri"/>
                <a:cs typeface="Calibri"/>
                <a:sym typeface="Calibri"/>
              </a:rPr>
              <a:t>The training data is stored in an S3 bucket.</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GB" sz="2400">
                <a:solidFill>
                  <a:schemeClr val="dk1"/>
                </a:solidFill>
                <a:latin typeface="Calibri"/>
                <a:ea typeface="Calibri"/>
                <a:cs typeface="Calibri"/>
                <a:sym typeface="Calibri"/>
              </a:rPr>
              <a:t>The training code, which includes the model definition and training logic, is developed using SageMaker's built-in algorithms or custom code written in popular frameworks like TensorFlow or PyTorch. This code is also stored in an S3 bucket.</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GB" sz="2400">
                <a:solidFill>
                  <a:schemeClr val="dk1"/>
                </a:solidFill>
                <a:latin typeface="Calibri"/>
                <a:ea typeface="Calibri"/>
                <a:cs typeface="Calibri"/>
                <a:sym typeface="Calibri"/>
              </a:rPr>
              <a:t>SageMaker's managed ML compute instances are used to run the training job. These instances are provisioned and managed by SageMaker, abstracting away the underlying infrastructure complexity.</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GB" sz="2400">
                <a:solidFill>
                  <a:schemeClr val="dk1"/>
                </a:solidFill>
                <a:latin typeface="Calibri"/>
                <a:ea typeface="Calibri"/>
                <a:cs typeface="Calibri"/>
                <a:sym typeface="Calibri"/>
              </a:rPr>
              <a:t>During the training process, the training code is executed on the ML compute instances. The training data is read from the S3 bucket, and the model is trained using the specified algorithm and hyperparameters.</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GB" sz="2400">
                <a:solidFill>
                  <a:schemeClr val="dk1"/>
                </a:solidFill>
                <a:latin typeface="Calibri"/>
                <a:ea typeface="Calibri"/>
                <a:cs typeface="Calibri"/>
                <a:sym typeface="Calibri"/>
              </a:rPr>
              <a:t>As the model trains, snapshots of the model are saved to an S3 bucket. These model artifacts can be used later for deployment or further training.</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GB" sz="2400">
                <a:solidFill>
                  <a:schemeClr val="dk1"/>
                </a:solidFill>
                <a:latin typeface="Calibri"/>
                <a:ea typeface="Calibri"/>
                <a:cs typeface="Calibri"/>
                <a:sym typeface="Calibri"/>
              </a:rPr>
              <a:t>Once the training is complete, the trained model is stored in the S3 bucket.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2"/>
          <p:cNvSpPr txBox="1"/>
          <p:nvPr/>
        </p:nvSpPr>
        <p:spPr>
          <a:xfrm>
            <a:off x="739605" y="429090"/>
            <a:ext cx="10385595" cy="16068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GB" sz="5600">
                <a:solidFill>
                  <a:srgbClr val="1D1D1D"/>
                </a:solidFill>
                <a:latin typeface="Heebo"/>
                <a:ea typeface="Heebo"/>
                <a:cs typeface="Heebo"/>
                <a:sym typeface="Heebo"/>
              </a:rPr>
              <a:t>Model Training and Hyperparameter Tuning</a:t>
            </a:r>
            <a:endParaRPr sz="5600">
              <a:solidFill>
                <a:srgbClr val="1D1D1D"/>
              </a:solidFill>
              <a:latin typeface="Heebo"/>
              <a:ea typeface="Heebo"/>
              <a:cs typeface="Heebo"/>
              <a:sym typeface="Heebo"/>
            </a:endParaRPr>
          </a:p>
        </p:txBody>
      </p:sp>
      <p:sp>
        <p:nvSpPr>
          <p:cNvPr id="220" name="Google Shape;220;p12"/>
          <p:cNvSpPr/>
          <p:nvPr/>
        </p:nvSpPr>
        <p:spPr>
          <a:xfrm>
            <a:off x="621773" y="1959515"/>
            <a:ext cx="1852734" cy="210354"/>
          </a:xfrm>
          <a:custGeom>
            <a:rect b="b" l="l" r="r" t="t"/>
            <a:pathLst>
              <a:path extrusionOk="0" h="410393" w="3614609">
                <a:moveTo>
                  <a:pt x="0" y="0"/>
                </a:moveTo>
                <a:lnTo>
                  <a:pt x="3614609" y="0"/>
                </a:lnTo>
                <a:lnTo>
                  <a:pt x="3614609"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12"/>
          <p:cNvSpPr/>
          <p:nvPr/>
        </p:nvSpPr>
        <p:spPr>
          <a:xfrm flipH="1" rot="-4515248">
            <a:off x="-1462574" y="10429307"/>
            <a:ext cx="3858983" cy="1220403"/>
          </a:xfrm>
          <a:custGeom>
            <a:rect b="b" l="l" r="r" t="t"/>
            <a:pathLst>
              <a:path extrusionOk="0" h="1220403" w="3858983">
                <a:moveTo>
                  <a:pt x="3858983" y="0"/>
                </a:moveTo>
                <a:lnTo>
                  <a:pt x="0" y="0"/>
                </a:lnTo>
                <a:lnTo>
                  <a:pt x="0" y="1220404"/>
                </a:lnTo>
                <a:lnTo>
                  <a:pt x="3858983" y="1220404"/>
                </a:lnTo>
                <a:lnTo>
                  <a:pt x="3858983"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12"/>
          <p:cNvSpPr/>
          <p:nvPr/>
        </p:nvSpPr>
        <p:spPr>
          <a:xfrm rot="-8344309">
            <a:off x="183919" y="9578654"/>
            <a:ext cx="3858983" cy="1220403"/>
          </a:xfrm>
          <a:custGeom>
            <a:rect b="b" l="l" r="r" t="t"/>
            <a:pathLst>
              <a:path extrusionOk="0" h="1220403" w="3858983">
                <a:moveTo>
                  <a:pt x="0" y="0"/>
                </a:moveTo>
                <a:lnTo>
                  <a:pt x="3858983" y="0"/>
                </a:lnTo>
                <a:lnTo>
                  <a:pt x="3858983" y="1220404"/>
                </a:lnTo>
                <a:lnTo>
                  <a:pt x="0" y="122040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12"/>
          <p:cNvSpPr/>
          <p:nvPr/>
        </p:nvSpPr>
        <p:spPr>
          <a:xfrm rot="719431">
            <a:off x="12028495" y="1635085"/>
            <a:ext cx="8729694" cy="1213205"/>
          </a:xfrm>
          <a:custGeom>
            <a:rect b="b" l="l" r="r" t="t"/>
            <a:pathLst>
              <a:path extrusionOk="0" h="410393" w="2953008">
                <a:moveTo>
                  <a:pt x="0" y="0"/>
                </a:moveTo>
                <a:lnTo>
                  <a:pt x="2953008" y="0"/>
                </a:lnTo>
                <a:lnTo>
                  <a:pt x="2953008"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12"/>
          <p:cNvSpPr/>
          <p:nvPr/>
        </p:nvSpPr>
        <p:spPr>
          <a:xfrm rot="7517544">
            <a:off x="10684335" y="-595973"/>
            <a:ext cx="3858983" cy="1220403"/>
          </a:xfrm>
          <a:custGeom>
            <a:rect b="b" l="l" r="r" t="t"/>
            <a:pathLst>
              <a:path extrusionOk="0" h="1220403" w="3858983">
                <a:moveTo>
                  <a:pt x="0" y="0"/>
                </a:moveTo>
                <a:lnTo>
                  <a:pt x="3858983" y="0"/>
                </a:lnTo>
                <a:lnTo>
                  <a:pt x="3858983" y="1220403"/>
                </a:lnTo>
                <a:lnTo>
                  <a:pt x="0" y="122040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2"/>
          <p:cNvSpPr/>
          <p:nvPr/>
        </p:nvSpPr>
        <p:spPr>
          <a:xfrm>
            <a:off x="13449593" y="2337"/>
            <a:ext cx="4794851" cy="1101090"/>
          </a:xfrm>
          <a:custGeom>
            <a:rect b="b" l="l" r="r" t="t"/>
            <a:pathLst>
              <a:path extrusionOk="0" h="1101090" w="4794851">
                <a:moveTo>
                  <a:pt x="0" y="0"/>
                </a:moveTo>
                <a:lnTo>
                  <a:pt x="4794851" y="0"/>
                </a:lnTo>
                <a:lnTo>
                  <a:pt x="4794851" y="1101090"/>
                </a:lnTo>
                <a:lnTo>
                  <a:pt x="0" y="1101090"/>
                </a:lnTo>
                <a:lnTo>
                  <a:pt x="0" y="0"/>
                </a:lnTo>
                <a:close/>
              </a:path>
            </a:pathLst>
          </a:custGeom>
          <a:blipFill rotWithShape="1">
            <a:blip r:embed="rId5">
              <a:alphaModFix/>
            </a:blip>
            <a:stretch>
              <a:fillRect b="0" l="0" r="-60585"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n Introduction to AWS SageMaker" id="226" name="Google Shape;226;p12"/>
          <p:cNvPicPr preferRelativeResize="0"/>
          <p:nvPr/>
        </p:nvPicPr>
        <p:blipFill rotWithShape="1">
          <a:blip r:embed="rId6">
            <a:alphaModFix/>
          </a:blip>
          <a:srcRect b="0" l="0" r="0" t="0"/>
          <a:stretch/>
        </p:blipFill>
        <p:spPr>
          <a:xfrm>
            <a:off x="3352800" y="2241687"/>
            <a:ext cx="10385594" cy="786039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3"/>
          <p:cNvSpPr txBox="1"/>
          <p:nvPr/>
        </p:nvSpPr>
        <p:spPr>
          <a:xfrm>
            <a:off x="739605" y="429090"/>
            <a:ext cx="10385595" cy="3197029"/>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GB" sz="5600">
                <a:solidFill>
                  <a:srgbClr val="1D1D1D"/>
                </a:solidFill>
                <a:latin typeface="Heebo"/>
                <a:ea typeface="Heebo"/>
                <a:cs typeface="Heebo"/>
                <a:sym typeface="Heebo"/>
              </a:rPr>
              <a:t>Model Deployment and Inference</a:t>
            </a:r>
            <a:endParaRPr/>
          </a:p>
          <a:p>
            <a:pPr indent="0" lvl="0" marL="0" marR="0" rtl="0" algn="l">
              <a:lnSpc>
                <a:spcPct val="110000"/>
              </a:lnSpc>
              <a:spcBef>
                <a:spcPts val="0"/>
              </a:spcBef>
              <a:spcAft>
                <a:spcPts val="0"/>
              </a:spcAft>
              <a:buNone/>
            </a:pPr>
            <a:r>
              <a:t/>
            </a:r>
            <a:endParaRPr sz="5600">
              <a:solidFill>
                <a:srgbClr val="1D1D1D"/>
              </a:solidFill>
              <a:latin typeface="Heebo"/>
              <a:ea typeface="Heebo"/>
              <a:cs typeface="Heebo"/>
              <a:sym typeface="Heebo"/>
            </a:endParaRPr>
          </a:p>
          <a:p>
            <a:pPr indent="0" lvl="0" marL="0" marR="0" rtl="0" algn="l">
              <a:lnSpc>
                <a:spcPct val="110000"/>
              </a:lnSpc>
              <a:spcBef>
                <a:spcPts val="0"/>
              </a:spcBef>
              <a:spcAft>
                <a:spcPts val="0"/>
              </a:spcAft>
              <a:buNone/>
            </a:pPr>
            <a:r>
              <a:t/>
            </a:r>
            <a:endParaRPr sz="5600">
              <a:solidFill>
                <a:srgbClr val="1D1D1D"/>
              </a:solidFill>
              <a:latin typeface="Heebo"/>
              <a:ea typeface="Heebo"/>
              <a:cs typeface="Heebo"/>
              <a:sym typeface="Heebo"/>
            </a:endParaRPr>
          </a:p>
        </p:txBody>
      </p:sp>
      <p:sp>
        <p:nvSpPr>
          <p:cNvPr id="232" name="Google Shape;232;p13"/>
          <p:cNvSpPr/>
          <p:nvPr/>
        </p:nvSpPr>
        <p:spPr>
          <a:xfrm>
            <a:off x="621773" y="1959515"/>
            <a:ext cx="1852734" cy="210354"/>
          </a:xfrm>
          <a:custGeom>
            <a:rect b="b" l="l" r="r" t="t"/>
            <a:pathLst>
              <a:path extrusionOk="0" h="410393" w="3614609">
                <a:moveTo>
                  <a:pt x="0" y="0"/>
                </a:moveTo>
                <a:lnTo>
                  <a:pt x="3614609" y="0"/>
                </a:lnTo>
                <a:lnTo>
                  <a:pt x="3614609"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13"/>
          <p:cNvSpPr/>
          <p:nvPr/>
        </p:nvSpPr>
        <p:spPr>
          <a:xfrm flipH="1" rot="-4515248">
            <a:off x="-1462574" y="10429307"/>
            <a:ext cx="3858983" cy="1220403"/>
          </a:xfrm>
          <a:custGeom>
            <a:rect b="b" l="l" r="r" t="t"/>
            <a:pathLst>
              <a:path extrusionOk="0" h="1220403" w="3858983">
                <a:moveTo>
                  <a:pt x="3858983" y="0"/>
                </a:moveTo>
                <a:lnTo>
                  <a:pt x="0" y="0"/>
                </a:lnTo>
                <a:lnTo>
                  <a:pt x="0" y="1220404"/>
                </a:lnTo>
                <a:lnTo>
                  <a:pt x="3858983" y="1220404"/>
                </a:lnTo>
                <a:lnTo>
                  <a:pt x="3858983"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13"/>
          <p:cNvSpPr/>
          <p:nvPr/>
        </p:nvSpPr>
        <p:spPr>
          <a:xfrm rot="-8344309">
            <a:off x="183919" y="9578654"/>
            <a:ext cx="3858983" cy="1220403"/>
          </a:xfrm>
          <a:custGeom>
            <a:rect b="b" l="l" r="r" t="t"/>
            <a:pathLst>
              <a:path extrusionOk="0" h="1220403" w="3858983">
                <a:moveTo>
                  <a:pt x="0" y="0"/>
                </a:moveTo>
                <a:lnTo>
                  <a:pt x="3858983" y="0"/>
                </a:lnTo>
                <a:lnTo>
                  <a:pt x="3858983" y="1220404"/>
                </a:lnTo>
                <a:lnTo>
                  <a:pt x="0" y="122040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13"/>
          <p:cNvSpPr/>
          <p:nvPr/>
        </p:nvSpPr>
        <p:spPr>
          <a:xfrm rot="719431">
            <a:off x="12028495" y="1635085"/>
            <a:ext cx="8729694" cy="1213205"/>
          </a:xfrm>
          <a:custGeom>
            <a:rect b="b" l="l" r="r" t="t"/>
            <a:pathLst>
              <a:path extrusionOk="0" h="410393" w="2953008">
                <a:moveTo>
                  <a:pt x="0" y="0"/>
                </a:moveTo>
                <a:lnTo>
                  <a:pt x="2953008" y="0"/>
                </a:lnTo>
                <a:lnTo>
                  <a:pt x="2953008"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13"/>
          <p:cNvSpPr/>
          <p:nvPr/>
        </p:nvSpPr>
        <p:spPr>
          <a:xfrm rot="7517544">
            <a:off x="10684335" y="-595973"/>
            <a:ext cx="3858983" cy="1220403"/>
          </a:xfrm>
          <a:custGeom>
            <a:rect b="b" l="l" r="r" t="t"/>
            <a:pathLst>
              <a:path extrusionOk="0" h="1220403" w="3858983">
                <a:moveTo>
                  <a:pt x="0" y="0"/>
                </a:moveTo>
                <a:lnTo>
                  <a:pt x="3858983" y="0"/>
                </a:lnTo>
                <a:lnTo>
                  <a:pt x="3858983" y="1220403"/>
                </a:lnTo>
                <a:lnTo>
                  <a:pt x="0" y="122040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13"/>
          <p:cNvSpPr/>
          <p:nvPr/>
        </p:nvSpPr>
        <p:spPr>
          <a:xfrm>
            <a:off x="13449593" y="2337"/>
            <a:ext cx="4794851" cy="1101090"/>
          </a:xfrm>
          <a:custGeom>
            <a:rect b="b" l="l" r="r" t="t"/>
            <a:pathLst>
              <a:path extrusionOk="0" h="1101090" w="4794851">
                <a:moveTo>
                  <a:pt x="0" y="0"/>
                </a:moveTo>
                <a:lnTo>
                  <a:pt x="4794851" y="0"/>
                </a:lnTo>
                <a:lnTo>
                  <a:pt x="4794851" y="1101090"/>
                </a:lnTo>
                <a:lnTo>
                  <a:pt x="0" y="1101090"/>
                </a:lnTo>
                <a:lnTo>
                  <a:pt x="0" y="0"/>
                </a:lnTo>
                <a:close/>
              </a:path>
            </a:pathLst>
          </a:custGeom>
          <a:blipFill rotWithShape="1">
            <a:blip r:embed="rId5">
              <a:alphaModFix/>
            </a:blip>
            <a:stretch>
              <a:fillRect b="0" l="0" r="-60585"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MLOps: Deploy custom model with AWS Sagemaker batch transform — Part Ⅱ | by  Yizhen Zhao | Medium" id="238" name="Google Shape;238;p13"/>
          <p:cNvPicPr preferRelativeResize="0"/>
          <p:nvPr/>
        </p:nvPicPr>
        <p:blipFill rotWithShape="1">
          <a:blip r:embed="rId6">
            <a:alphaModFix/>
          </a:blip>
          <a:srcRect b="0" l="0" r="0" t="0"/>
          <a:stretch/>
        </p:blipFill>
        <p:spPr>
          <a:xfrm>
            <a:off x="5266851" y="2220647"/>
            <a:ext cx="10175590" cy="7606163"/>
          </a:xfrm>
          <a:prstGeom prst="rect">
            <a:avLst/>
          </a:prstGeom>
          <a:noFill/>
          <a:ln>
            <a:noFill/>
          </a:ln>
        </p:spPr>
      </p:pic>
      <p:sp>
        <p:nvSpPr>
          <p:cNvPr id="239" name="Google Shape;239;p13"/>
          <p:cNvSpPr txBox="1"/>
          <p:nvPr/>
        </p:nvSpPr>
        <p:spPr>
          <a:xfrm>
            <a:off x="466917" y="2724324"/>
            <a:ext cx="1071349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800">
                <a:solidFill>
                  <a:schemeClr val="dk1"/>
                </a:solidFill>
                <a:latin typeface="Calibri"/>
                <a:ea typeface="Calibri"/>
                <a:cs typeface="Calibri"/>
                <a:sym typeface="Calibri"/>
              </a:rPr>
              <a:t>Batch transform</a:t>
            </a:r>
            <a:endParaRPr b="1" sz="2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4"/>
          <p:cNvSpPr txBox="1"/>
          <p:nvPr/>
        </p:nvSpPr>
        <p:spPr>
          <a:xfrm>
            <a:off x="739605" y="429090"/>
            <a:ext cx="10385595" cy="3197029"/>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GB" sz="5600">
                <a:solidFill>
                  <a:srgbClr val="1D1D1D"/>
                </a:solidFill>
                <a:latin typeface="Heebo"/>
                <a:ea typeface="Heebo"/>
                <a:cs typeface="Heebo"/>
                <a:sym typeface="Heebo"/>
              </a:rPr>
              <a:t>Model Deployment and Inference</a:t>
            </a:r>
            <a:endParaRPr/>
          </a:p>
          <a:p>
            <a:pPr indent="0" lvl="0" marL="0" marR="0" rtl="0" algn="l">
              <a:lnSpc>
                <a:spcPct val="110000"/>
              </a:lnSpc>
              <a:spcBef>
                <a:spcPts val="0"/>
              </a:spcBef>
              <a:spcAft>
                <a:spcPts val="0"/>
              </a:spcAft>
              <a:buNone/>
            </a:pPr>
            <a:r>
              <a:t/>
            </a:r>
            <a:endParaRPr sz="5600">
              <a:solidFill>
                <a:srgbClr val="1D1D1D"/>
              </a:solidFill>
              <a:latin typeface="Heebo"/>
              <a:ea typeface="Heebo"/>
              <a:cs typeface="Heebo"/>
              <a:sym typeface="Heebo"/>
            </a:endParaRPr>
          </a:p>
          <a:p>
            <a:pPr indent="0" lvl="0" marL="0" marR="0" rtl="0" algn="l">
              <a:lnSpc>
                <a:spcPct val="110000"/>
              </a:lnSpc>
              <a:spcBef>
                <a:spcPts val="0"/>
              </a:spcBef>
              <a:spcAft>
                <a:spcPts val="0"/>
              </a:spcAft>
              <a:buNone/>
            </a:pPr>
            <a:r>
              <a:t/>
            </a:r>
            <a:endParaRPr sz="5600">
              <a:solidFill>
                <a:srgbClr val="1D1D1D"/>
              </a:solidFill>
              <a:latin typeface="Heebo"/>
              <a:ea typeface="Heebo"/>
              <a:cs typeface="Heebo"/>
              <a:sym typeface="Heebo"/>
            </a:endParaRPr>
          </a:p>
        </p:txBody>
      </p:sp>
      <p:sp>
        <p:nvSpPr>
          <p:cNvPr id="245" name="Google Shape;245;p14"/>
          <p:cNvSpPr/>
          <p:nvPr/>
        </p:nvSpPr>
        <p:spPr>
          <a:xfrm>
            <a:off x="621773" y="1959515"/>
            <a:ext cx="1852734" cy="210354"/>
          </a:xfrm>
          <a:custGeom>
            <a:rect b="b" l="l" r="r" t="t"/>
            <a:pathLst>
              <a:path extrusionOk="0" h="410393" w="3614609">
                <a:moveTo>
                  <a:pt x="0" y="0"/>
                </a:moveTo>
                <a:lnTo>
                  <a:pt x="3614609" y="0"/>
                </a:lnTo>
                <a:lnTo>
                  <a:pt x="3614609"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14"/>
          <p:cNvSpPr/>
          <p:nvPr/>
        </p:nvSpPr>
        <p:spPr>
          <a:xfrm flipH="1" rot="-4515248">
            <a:off x="-1462574" y="10429307"/>
            <a:ext cx="3858983" cy="1220403"/>
          </a:xfrm>
          <a:custGeom>
            <a:rect b="b" l="l" r="r" t="t"/>
            <a:pathLst>
              <a:path extrusionOk="0" h="1220403" w="3858983">
                <a:moveTo>
                  <a:pt x="3858983" y="0"/>
                </a:moveTo>
                <a:lnTo>
                  <a:pt x="0" y="0"/>
                </a:lnTo>
                <a:lnTo>
                  <a:pt x="0" y="1220404"/>
                </a:lnTo>
                <a:lnTo>
                  <a:pt x="3858983" y="1220404"/>
                </a:lnTo>
                <a:lnTo>
                  <a:pt x="3858983"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14"/>
          <p:cNvSpPr/>
          <p:nvPr/>
        </p:nvSpPr>
        <p:spPr>
          <a:xfrm rot="-8344309">
            <a:off x="183919" y="9578654"/>
            <a:ext cx="3858983" cy="1220403"/>
          </a:xfrm>
          <a:custGeom>
            <a:rect b="b" l="l" r="r" t="t"/>
            <a:pathLst>
              <a:path extrusionOk="0" h="1220403" w="3858983">
                <a:moveTo>
                  <a:pt x="0" y="0"/>
                </a:moveTo>
                <a:lnTo>
                  <a:pt x="3858983" y="0"/>
                </a:lnTo>
                <a:lnTo>
                  <a:pt x="3858983" y="1220404"/>
                </a:lnTo>
                <a:lnTo>
                  <a:pt x="0" y="122040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14"/>
          <p:cNvSpPr/>
          <p:nvPr/>
        </p:nvSpPr>
        <p:spPr>
          <a:xfrm rot="719431">
            <a:off x="12028495" y="1635085"/>
            <a:ext cx="8729694" cy="1213205"/>
          </a:xfrm>
          <a:custGeom>
            <a:rect b="b" l="l" r="r" t="t"/>
            <a:pathLst>
              <a:path extrusionOk="0" h="410393" w="2953008">
                <a:moveTo>
                  <a:pt x="0" y="0"/>
                </a:moveTo>
                <a:lnTo>
                  <a:pt x="2953008" y="0"/>
                </a:lnTo>
                <a:lnTo>
                  <a:pt x="2953008"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14"/>
          <p:cNvSpPr/>
          <p:nvPr/>
        </p:nvSpPr>
        <p:spPr>
          <a:xfrm rot="7517544">
            <a:off x="10684335" y="-595973"/>
            <a:ext cx="3858983" cy="1220403"/>
          </a:xfrm>
          <a:custGeom>
            <a:rect b="b" l="l" r="r" t="t"/>
            <a:pathLst>
              <a:path extrusionOk="0" h="1220403" w="3858983">
                <a:moveTo>
                  <a:pt x="0" y="0"/>
                </a:moveTo>
                <a:lnTo>
                  <a:pt x="3858983" y="0"/>
                </a:lnTo>
                <a:lnTo>
                  <a:pt x="3858983" y="1220403"/>
                </a:lnTo>
                <a:lnTo>
                  <a:pt x="0" y="122040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14"/>
          <p:cNvSpPr/>
          <p:nvPr/>
        </p:nvSpPr>
        <p:spPr>
          <a:xfrm>
            <a:off x="13449593" y="2337"/>
            <a:ext cx="4794851" cy="1101090"/>
          </a:xfrm>
          <a:custGeom>
            <a:rect b="b" l="l" r="r" t="t"/>
            <a:pathLst>
              <a:path extrusionOk="0" h="1101090" w="4794851">
                <a:moveTo>
                  <a:pt x="0" y="0"/>
                </a:moveTo>
                <a:lnTo>
                  <a:pt x="4794851" y="0"/>
                </a:lnTo>
                <a:lnTo>
                  <a:pt x="4794851" y="1101090"/>
                </a:lnTo>
                <a:lnTo>
                  <a:pt x="0" y="1101090"/>
                </a:lnTo>
                <a:lnTo>
                  <a:pt x="0" y="0"/>
                </a:lnTo>
                <a:close/>
              </a:path>
            </a:pathLst>
          </a:custGeom>
          <a:blipFill rotWithShape="1">
            <a:blip r:embed="rId5">
              <a:alphaModFix/>
            </a:blip>
            <a:stretch>
              <a:fillRect b="0" l="0" r="-60585"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Multi-Container Endpoints with Hugging Face Transformers and Amazon  SageMaker" id="251" name="Google Shape;251;p14"/>
          <p:cNvPicPr preferRelativeResize="0"/>
          <p:nvPr/>
        </p:nvPicPr>
        <p:blipFill rotWithShape="1">
          <a:blip r:embed="rId6">
            <a:alphaModFix/>
          </a:blip>
          <a:srcRect b="0" l="0" r="0" t="0"/>
          <a:stretch/>
        </p:blipFill>
        <p:spPr>
          <a:xfrm>
            <a:off x="3289885" y="2241687"/>
            <a:ext cx="10852150" cy="7294806"/>
          </a:xfrm>
          <a:prstGeom prst="rect">
            <a:avLst/>
          </a:prstGeom>
          <a:noFill/>
          <a:ln>
            <a:noFill/>
          </a:ln>
        </p:spPr>
      </p:pic>
      <p:sp>
        <p:nvSpPr>
          <p:cNvPr id="252" name="Google Shape;252;p14"/>
          <p:cNvSpPr txBox="1"/>
          <p:nvPr/>
        </p:nvSpPr>
        <p:spPr>
          <a:xfrm>
            <a:off x="466917" y="2724324"/>
            <a:ext cx="1071349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2800">
                <a:solidFill>
                  <a:schemeClr val="dk1"/>
                </a:solidFill>
                <a:latin typeface="Calibri"/>
                <a:ea typeface="Calibri"/>
                <a:cs typeface="Calibri"/>
                <a:sym typeface="Calibri"/>
              </a:rPr>
              <a:t>API - Endpoint</a:t>
            </a:r>
            <a:endParaRPr b="1" sz="2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5"/>
          <p:cNvSpPr txBox="1"/>
          <p:nvPr/>
        </p:nvSpPr>
        <p:spPr>
          <a:xfrm>
            <a:off x="739605" y="429090"/>
            <a:ext cx="10385595" cy="160685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GB" sz="5600">
                <a:solidFill>
                  <a:srgbClr val="1D1D1D"/>
                </a:solidFill>
                <a:latin typeface="Heebo"/>
                <a:ea typeface="Heebo"/>
                <a:cs typeface="Heebo"/>
                <a:sym typeface="Heebo"/>
              </a:rPr>
              <a:t>Pipeline</a:t>
            </a:r>
            <a:endParaRPr/>
          </a:p>
          <a:p>
            <a:pPr indent="0" lvl="0" marL="0" marR="0" rtl="0" algn="l">
              <a:lnSpc>
                <a:spcPct val="110000"/>
              </a:lnSpc>
              <a:spcBef>
                <a:spcPts val="0"/>
              </a:spcBef>
              <a:spcAft>
                <a:spcPts val="0"/>
              </a:spcAft>
              <a:buNone/>
            </a:pPr>
            <a:r>
              <a:t/>
            </a:r>
            <a:endParaRPr sz="5600">
              <a:solidFill>
                <a:srgbClr val="1D1D1D"/>
              </a:solidFill>
              <a:latin typeface="Heebo"/>
              <a:ea typeface="Heebo"/>
              <a:cs typeface="Heebo"/>
              <a:sym typeface="Heebo"/>
            </a:endParaRPr>
          </a:p>
        </p:txBody>
      </p:sp>
      <p:sp>
        <p:nvSpPr>
          <p:cNvPr id="258" name="Google Shape;258;p15"/>
          <p:cNvSpPr/>
          <p:nvPr/>
        </p:nvSpPr>
        <p:spPr>
          <a:xfrm>
            <a:off x="706623" y="1314935"/>
            <a:ext cx="1852734" cy="210354"/>
          </a:xfrm>
          <a:custGeom>
            <a:rect b="b" l="l" r="r" t="t"/>
            <a:pathLst>
              <a:path extrusionOk="0" h="410393" w="3614609">
                <a:moveTo>
                  <a:pt x="0" y="0"/>
                </a:moveTo>
                <a:lnTo>
                  <a:pt x="3614609" y="0"/>
                </a:lnTo>
                <a:lnTo>
                  <a:pt x="3614609"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15"/>
          <p:cNvSpPr/>
          <p:nvPr/>
        </p:nvSpPr>
        <p:spPr>
          <a:xfrm flipH="1" rot="-4515248">
            <a:off x="-1462574" y="10429307"/>
            <a:ext cx="3858983" cy="1220403"/>
          </a:xfrm>
          <a:custGeom>
            <a:rect b="b" l="l" r="r" t="t"/>
            <a:pathLst>
              <a:path extrusionOk="0" h="1220403" w="3858983">
                <a:moveTo>
                  <a:pt x="3858983" y="0"/>
                </a:moveTo>
                <a:lnTo>
                  <a:pt x="0" y="0"/>
                </a:lnTo>
                <a:lnTo>
                  <a:pt x="0" y="1220404"/>
                </a:lnTo>
                <a:lnTo>
                  <a:pt x="3858983" y="1220404"/>
                </a:lnTo>
                <a:lnTo>
                  <a:pt x="3858983"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15"/>
          <p:cNvSpPr/>
          <p:nvPr/>
        </p:nvSpPr>
        <p:spPr>
          <a:xfrm rot="-8344309">
            <a:off x="183919" y="9578654"/>
            <a:ext cx="3858983" cy="1220403"/>
          </a:xfrm>
          <a:custGeom>
            <a:rect b="b" l="l" r="r" t="t"/>
            <a:pathLst>
              <a:path extrusionOk="0" h="1220403" w="3858983">
                <a:moveTo>
                  <a:pt x="0" y="0"/>
                </a:moveTo>
                <a:lnTo>
                  <a:pt x="3858983" y="0"/>
                </a:lnTo>
                <a:lnTo>
                  <a:pt x="3858983" y="1220404"/>
                </a:lnTo>
                <a:lnTo>
                  <a:pt x="0" y="122040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15"/>
          <p:cNvSpPr/>
          <p:nvPr/>
        </p:nvSpPr>
        <p:spPr>
          <a:xfrm rot="719431">
            <a:off x="12028495" y="1635085"/>
            <a:ext cx="8729694" cy="1213205"/>
          </a:xfrm>
          <a:custGeom>
            <a:rect b="b" l="l" r="r" t="t"/>
            <a:pathLst>
              <a:path extrusionOk="0" h="410393" w="2953008">
                <a:moveTo>
                  <a:pt x="0" y="0"/>
                </a:moveTo>
                <a:lnTo>
                  <a:pt x="2953008" y="0"/>
                </a:lnTo>
                <a:lnTo>
                  <a:pt x="2953008"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15"/>
          <p:cNvSpPr/>
          <p:nvPr/>
        </p:nvSpPr>
        <p:spPr>
          <a:xfrm rot="7517544">
            <a:off x="10684335" y="-595973"/>
            <a:ext cx="3858983" cy="1220403"/>
          </a:xfrm>
          <a:custGeom>
            <a:rect b="b" l="l" r="r" t="t"/>
            <a:pathLst>
              <a:path extrusionOk="0" h="1220403" w="3858983">
                <a:moveTo>
                  <a:pt x="0" y="0"/>
                </a:moveTo>
                <a:lnTo>
                  <a:pt x="3858983" y="0"/>
                </a:lnTo>
                <a:lnTo>
                  <a:pt x="3858983" y="1220403"/>
                </a:lnTo>
                <a:lnTo>
                  <a:pt x="0" y="122040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15"/>
          <p:cNvSpPr/>
          <p:nvPr/>
        </p:nvSpPr>
        <p:spPr>
          <a:xfrm>
            <a:off x="13449593" y="2337"/>
            <a:ext cx="4794851" cy="1101090"/>
          </a:xfrm>
          <a:custGeom>
            <a:rect b="b" l="l" r="r" t="t"/>
            <a:pathLst>
              <a:path extrusionOk="0" h="1101090" w="4794851">
                <a:moveTo>
                  <a:pt x="0" y="0"/>
                </a:moveTo>
                <a:lnTo>
                  <a:pt x="4794851" y="0"/>
                </a:lnTo>
                <a:lnTo>
                  <a:pt x="4794851" y="1101090"/>
                </a:lnTo>
                <a:lnTo>
                  <a:pt x="0" y="1101090"/>
                </a:lnTo>
                <a:lnTo>
                  <a:pt x="0" y="0"/>
                </a:lnTo>
                <a:close/>
              </a:path>
            </a:pathLst>
          </a:custGeom>
          <a:blipFill rotWithShape="1">
            <a:blip r:embed="rId5">
              <a:alphaModFix/>
            </a:blip>
            <a:stretch>
              <a:fillRect b="0" l="0" r="-60585"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Launch Amazon SageMaker Autopilot experiments directly from within ..." id="264" name="Google Shape;264;p15"/>
          <p:cNvPicPr preferRelativeResize="0"/>
          <p:nvPr/>
        </p:nvPicPr>
        <p:blipFill rotWithShape="1">
          <a:blip r:embed="rId6">
            <a:alphaModFix/>
          </a:blip>
          <a:srcRect b="0" l="0" r="0" t="0"/>
          <a:stretch/>
        </p:blipFill>
        <p:spPr>
          <a:xfrm>
            <a:off x="9099" y="5167952"/>
            <a:ext cx="18288000" cy="5067300"/>
          </a:xfrm>
          <a:prstGeom prst="rect">
            <a:avLst/>
          </a:prstGeom>
          <a:noFill/>
          <a:ln>
            <a:noFill/>
          </a:ln>
        </p:spPr>
      </p:pic>
      <p:sp>
        <p:nvSpPr>
          <p:cNvPr id="265" name="Google Shape;265;p15"/>
          <p:cNvSpPr txBox="1"/>
          <p:nvPr/>
        </p:nvSpPr>
        <p:spPr>
          <a:xfrm>
            <a:off x="499898" y="2566963"/>
            <a:ext cx="1420670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2400">
                <a:solidFill>
                  <a:schemeClr val="dk1"/>
                </a:solidFill>
                <a:latin typeface="Calibri"/>
                <a:ea typeface="Calibri"/>
                <a:cs typeface="Calibri"/>
                <a:sym typeface="Calibri"/>
              </a:rPr>
              <a:t>Amazon SageMaker Pipelines is a fully managed continuous integration and continuous delivery (CI/CD) service for machine learning (ML) workflows. It enables data scientists and ML engineers to create, automate, and manage end-to-end ML pipelines, from data preparation to model deployment.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6"/>
          <p:cNvSpPr txBox="1"/>
          <p:nvPr/>
        </p:nvSpPr>
        <p:spPr>
          <a:xfrm>
            <a:off x="739605" y="429090"/>
            <a:ext cx="10537995" cy="81176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GB" sz="5600">
                <a:solidFill>
                  <a:srgbClr val="1D1D1D"/>
                </a:solidFill>
                <a:latin typeface="Heebo"/>
                <a:ea typeface="Heebo"/>
                <a:cs typeface="Heebo"/>
                <a:sym typeface="Heebo"/>
              </a:rPr>
              <a:t>Amazon SageMaker Resources</a:t>
            </a:r>
            <a:endParaRPr/>
          </a:p>
        </p:txBody>
      </p:sp>
      <p:sp>
        <p:nvSpPr>
          <p:cNvPr id="271" name="Google Shape;271;p16"/>
          <p:cNvSpPr/>
          <p:nvPr/>
        </p:nvSpPr>
        <p:spPr>
          <a:xfrm>
            <a:off x="767314" y="1135674"/>
            <a:ext cx="1852734" cy="210354"/>
          </a:xfrm>
          <a:custGeom>
            <a:rect b="b" l="l" r="r" t="t"/>
            <a:pathLst>
              <a:path extrusionOk="0" h="410393" w="3614609">
                <a:moveTo>
                  <a:pt x="0" y="0"/>
                </a:moveTo>
                <a:lnTo>
                  <a:pt x="3614609" y="0"/>
                </a:lnTo>
                <a:lnTo>
                  <a:pt x="3614609"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16"/>
          <p:cNvSpPr/>
          <p:nvPr/>
        </p:nvSpPr>
        <p:spPr>
          <a:xfrm flipH="1" rot="-4515248">
            <a:off x="-1462574" y="10429307"/>
            <a:ext cx="3858983" cy="1220403"/>
          </a:xfrm>
          <a:custGeom>
            <a:rect b="b" l="l" r="r" t="t"/>
            <a:pathLst>
              <a:path extrusionOk="0" h="1220403" w="3858983">
                <a:moveTo>
                  <a:pt x="3858983" y="0"/>
                </a:moveTo>
                <a:lnTo>
                  <a:pt x="0" y="0"/>
                </a:lnTo>
                <a:lnTo>
                  <a:pt x="0" y="1220404"/>
                </a:lnTo>
                <a:lnTo>
                  <a:pt x="3858983" y="1220404"/>
                </a:lnTo>
                <a:lnTo>
                  <a:pt x="3858983"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16"/>
          <p:cNvSpPr/>
          <p:nvPr/>
        </p:nvSpPr>
        <p:spPr>
          <a:xfrm rot="-8344309">
            <a:off x="183919" y="9578654"/>
            <a:ext cx="3858983" cy="1220403"/>
          </a:xfrm>
          <a:custGeom>
            <a:rect b="b" l="l" r="r" t="t"/>
            <a:pathLst>
              <a:path extrusionOk="0" h="1220403" w="3858983">
                <a:moveTo>
                  <a:pt x="0" y="0"/>
                </a:moveTo>
                <a:lnTo>
                  <a:pt x="3858983" y="0"/>
                </a:lnTo>
                <a:lnTo>
                  <a:pt x="3858983" y="1220404"/>
                </a:lnTo>
                <a:lnTo>
                  <a:pt x="0" y="122040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16"/>
          <p:cNvSpPr/>
          <p:nvPr/>
        </p:nvSpPr>
        <p:spPr>
          <a:xfrm rot="719431">
            <a:off x="12028495" y="1635085"/>
            <a:ext cx="8729694" cy="1213205"/>
          </a:xfrm>
          <a:custGeom>
            <a:rect b="b" l="l" r="r" t="t"/>
            <a:pathLst>
              <a:path extrusionOk="0" h="410393" w="2953008">
                <a:moveTo>
                  <a:pt x="0" y="0"/>
                </a:moveTo>
                <a:lnTo>
                  <a:pt x="2953008" y="0"/>
                </a:lnTo>
                <a:lnTo>
                  <a:pt x="2953008"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16"/>
          <p:cNvSpPr/>
          <p:nvPr/>
        </p:nvSpPr>
        <p:spPr>
          <a:xfrm rot="7517544">
            <a:off x="10684335" y="-595973"/>
            <a:ext cx="3858983" cy="1220403"/>
          </a:xfrm>
          <a:custGeom>
            <a:rect b="b" l="l" r="r" t="t"/>
            <a:pathLst>
              <a:path extrusionOk="0" h="1220403" w="3858983">
                <a:moveTo>
                  <a:pt x="0" y="0"/>
                </a:moveTo>
                <a:lnTo>
                  <a:pt x="3858983" y="0"/>
                </a:lnTo>
                <a:lnTo>
                  <a:pt x="3858983" y="1220403"/>
                </a:lnTo>
                <a:lnTo>
                  <a:pt x="0" y="122040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16"/>
          <p:cNvSpPr/>
          <p:nvPr/>
        </p:nvSpPr>
        <p:spPr>
          <a:xfrm>
            <a:off x="13449593" y="2337"/>
            <a:ext cx="4794851" cy="1101090"/>
          </a:xfrm>
          <a:custGeom>
            <a:rect b="b" l="l" r="r" t="t"/>
            <a:pathLst>
              <a:path extrusionOk="0" h="1101090" w="4794851">
                <a:moveTo>
                  <a:pt x="0" y="0"/>
                </a:moveTo>
                <a:lnTo>
                  <a:pt x="4794851" y="0"/>
                </a:lnTo>
                <a:lnTo>
                  <a:pt x="4794851" y="1101090"/>
                </a:lnTo>
                <a:lnTo>
                  <a:pt x="0" y="1101090"/>
                </a:lnTo>
                <a:lnTo>
                  <a:pt x="0" y="0"/>
                </a:lnTo>
                <a:close/>
              </a:path>
            </a:pathLst>
          </a:custGeom>
          <a:blipFill rotWithShape="1">
            <a:blip r:embed="rId5">
              <a:alphaModFix/>
            </a:blip>
            <a:stretch>
              <a:fillRect b="0" l="0" r="-60585"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16"/>
          <p:cNvSpPr txBox="1"/>
          <p:nvPr/>
        </p:nvSpPr>
        <p:spPr>
          <a:xfrm>
            <a:off x="1371599" y="2213823"/>
            <a:ext cx="16002001" cy="3894015"/>
          </a:xfrm>
          <a:prstGeom prst="rect">
            <a:avLst/>
          </a:prstGeom>
          <a:noFill/>
          <a:ln>
            <a:noFill/>
          </a:ln>
        </p:spPr>
        <p:txBody>
          <a:bodyPr anchorCtr="0" anchor="t" bIns="45700" lIns="91425" spcFirstLastPara="1" rIns="91425" wrap="square" tIns="45700">
            <a:spAutoFit/>
          </a:bodyPr>
          <a:lstStyle/>
          <a:p>
            <a:pPr indent="-457200" lvl="0" marL="457200" marR="0" rtl="0" algn="l">
              <a:lnSpc>
                <a:spcPct val="200000"/>
              </a:lnSpc>
              <a:spcBef>
                <a:spcPts val="0"/>
              </a:spcBef>
              <a:spcAft>
                <a:spcPts val="0"/>
              </a:spcAft>
              <a:buClr>
                <a:srgbClr val="333333"/>
              </a:buClr>
              <a:buSzPts val="3200"/>
              <a:buFont typeface="Arial"/>
              <a:buChar char="•"/>
            </a:pPr>
            <a:r>
              <a:rPr lang="en-GB" sz="3200">
                <a:solidFill>
                  <a:srgbClr val="333333"/>
                </a:solidFill>
                <a:latin typeface="Arial"/>
                <a:ea typeface="Arial"/>
                <a:cs typeface="Arial"/>
                <a:sym typeface="Arial"/>
              </a:rPr>
              <a:t>Getting started with Amazon SageMaker</a:t>
            </a:r>
            <a:r>
              <a:rPr b="1" lang="en-GB" sz="3200">
                <a:solidFill>
                  <a:srgbClr val="333333"/>
                </a:solidFill>
                <a:latin typeface="Arial"/>
                <a:ea typeface="Arial"/>
                <a:cs typeface="Arial"/>
                <a:sym typeface="Arial"/>
              </a:rPr>
              <a:t>: https://aws.amazon.com/sagemaker/</a:t>
            </a:r>
            <a:endParaRPr/>
          </a:p>
          <a:p>
            <a:pPr indent="-457200" lvl="0" marL="457200" marR="0" rtl="0" algn="l">
              <a:lnSpc>
                <a:spcPct val="200000"/>
              </a:lnSpc>
              <a:spcBef>
                <a:spcPts val="0"/>
              </a:spcBef>
              <a:spcAft>
                <a:spcPts val="0"/>
              </a:spcAft>
              <a:buClr>
                <a:srgbClr val="333333"/>
              </a:buClr>
              <a:buSzPts val="3200"/>
              <a:buFont typeface="Arial"/>
              <a:buChar char="•"/>
            </a:pPr>
            <a:r>
              <a:rPr lang="en-GB" sz="3200">
                <a:solidFill>
                  <a:srgbClr val="333333"/>
                </a:solidFill>
                <a:latin typeface="Arial"/>
                <a:ea typeface="Arial"/>
                <a:cs typeface="Arial"/>
                <a:sym typeface="Arial"/>
              </a:rPr>
              <a:t>Use the Amazon SageMaker SDK:</a:t>
            </a:r>
            <a:endParaRPr/>
          </a:p>
          <a:p>
            <a:pPr indent="-457200" lvl="1" marL="914400" marR="0" rtl="0" algn="l">
              <a:lnSpc>
                <a:spcPct val="200000"/>
              </a:lnSpc>
              <a:spcBef>
                <a:spcPts val="0"/>
              </a:spcBef>
              <a:spcAft>
                <a:spcPts val="0"/>
              </a:spcAft>
              <a:buClr>
                <a:srgbClr val="333333"/>
              </a:buClr>
              <a:buSzPts val="3200"/>
              <a:buFont typeface="Arial"/>
              <a:buChar char="•"/>
            </a:pPr>
            <a:r>
              <a:rPr b="0" i="0" lang="en-GB" sz="3200" u="none" cap="none" strike="noStrike">
                <a:solidFill>
                  <a:srgbClr val="333333"/>
                </a:solidFill>
                <a:latin typeface="Arial"/>
                <a:ea typeface="Arial"/>
                <a:cs typeface="Arial"/>
                <a:sym typeface="Arial"/>
              </a:rPr>
              <a:t>Python</a:t>
            </a:r>
            <a:r>
              <a:rPr b="1" i="0" lang="en-GB" sz="3200" u="none" cap="none" strike="noStrike">
                <a:solidFill>
                  <a:srgbClr val="333333"/>
                </a:solidFill>
                <a:latin typeface="Arial"/>
                <a:ea typeface="Arial"/>
                <a:cs typeface="Arial"/>
                <a:sym typeface="Arial"/>
              </a:rPr>
              <a:t>: https://github.com/aws/sagemaker-python-sdk</a:t>
            </a:r>
            <a:endParaRPr/>
          </a:p>
          <a:p>
            <a:pPr indent="-457200" lvl="0" marL="457200" marR="0" rtl="0" algn="l">
              <a:lnSpc>
                <a:spcPct val="200000"/>
              </a:lnSpc>
              <a:spcBef>
                <a:spcPts val="0"/>
              </a:spcBef>
              <a:spcAft>
                <a:spcPts val="0"/>
              </a:spcAft>
              <a:buClr>
                <a:srgbClr val="333333"/>
              </a:buClr>
              <a:buSzPts val="3200"/>
              <a:buFont typeface="Arial"/>
              <a:buChar char="•"/>
            </a:pPr>
            <a:r>
              <a:rPr lang="en-GB" sz="3200">
                <a:solidFill>
                  <a:srgbClr val="333333"/>
                </a:solidFill>
                <a:latin typeface="Arial"/>
                <a:ea typeface="Arial"/>
                <a:cs typeface="Arial"/>
                <a:sym typeface="Arial"/>
              </a:rPr>
              <a:t>SageMaker Examples: </a:t>
            </a:r>
            <a:r>
              <a:rPr b="1" lang="en-GB" sz="3200">
                <a:solidFill>
                  <a:srgbClr val="333333"/>
                </a:solidFill>
                <a:latin typeface="Arial"/>
                <a:ea typeface="Arial"/>
                <a:cs typeface="Arial"/>
                <a:sym typeface="Arial"/>
              </a:rPr>
              <a:t>https://github.com/awslabs/amazon-sagemaker-examples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7"/>
          <p:cNvSpPr txBox="1"/>
          <p:nvPr/>
        </p:nvSpPr>
        <p:spPr>
          <a:xfrm>
            <a:off x="3287004" y="4152900"/>
            <a:ext cx="11713992" cy="1360170"/>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lang="en-GB" sz="9600">
                <a:solidFill>
                  <a:srgbClr val="1D1D1D"/>
                </a:solidFill>
                <a:latin typeface="Poppins Medium"/>
                <a:ea typeface="Poppins Medium"/>
                <a:cs typeface="Poppins Medium"/>
                <a:sym typeface="Poppins Medium"/>
              </a:rPr>
              <a:t>THANK YOU</a:t>
            </a:r>
            <a:endParaRPr/>
          </a:p>
        </p:txBody>
      </p:sp>
      <p:sp>
        <p:nvSpPr>
          <p:cNvPr id="283" name="Google Shape;283;p17"/>
          <p:cNvSpPr/>
          <p:nvPr/>
        </p:nvSpPr>
        <p:spPr>
          <a:xfrm>
            <a:off x="7595661" y="6755338"/>
            <a:ext cx="3096677" cy="377232"/>
          </a:xfrm>
          <a:custGeom>
            <a:rect b="b" l="l" r="r" t="t"/>
            <a:pathLst>
              <a:path extrusionOk="0" h="377232" w="3096677">
                <a:moveTo>
                  <a:pt x="0" y="0"/>
                </a:moveTo>
                <a:lnTo>
                  <a:pt x="3096678" y="0"/>
                </a:lnTo>
                <a:lnTo>
                  <a:pt x="3096678" y="377231"/>
                </a:lnTo>
                <a:lnTo>
                  <a:pt x="0" y="377231"/>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 name="Google Shape;284;p17"/>
          <p:cNvSpPr/>
          <p:nvPr/>
        </p:nvSpPr>
        <p:spPr>
          <a:xfrm rot="10800000">
            <a:off x="11422839" y="-659059"/>
            <a:ext cx="2386584" cy="4114800"/>
          </a:xfrm>
          <a:custGeom>
            <a:rect b="b" l="l" r="r" t="t"/>
            <a:pathLst>
              <a:path extrusionOk="0" h="4114800" w="2386584">
                <a:moveTo>
                  <a:pt x="0" y="0"/>
                </a:moveTo>
                <a:lnTo>
                  <a:pt x="2386584" y="0"/>
                </a:lnTo>
                <a:lnTo>
                  <a:pt x="2386584" y="4114800"/>
                </a:lnTo>
                <a:lnTo>
                  <a:pt x="0" y="4114800"/>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17"/>
          <p:cNvSpPr/>
          <p:nvPr/>
        </p:nvSpPr>
        <p:spPr>
          <a:xfrm rot="10800000">
            <a:off x="16472916" y="1028700"/>
            <a:ext cx="2386584" cy="4114800"/>
          </a:xfrm>
          <a:custGeom>
            <a:rect b="b" l="l" r="r" t="t"/>
            <a:pathLst>
              <a:path extrusionOk="0" h="4114800" w="2386584">
                <a:moveTo>
                  <a:pt x="0" y="0"/>
                </a:moveTo>
                <a:lnTo>
                  <a:pt x="2386584" y="0"/>
                </a:lnTo>
                <a:lnTo>
                  <a:pt x="2386584" y="4114800"/>
                </a:lnTo>
                <a:lnTo>
                  <a:pt x="0" y="4114800"/>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17"/>
          <p:cNvSpPr/>
          <p:nvPr/>
        </p:nvSpPr>
        <p:spPr>
          <a:xfrm>
            <a:off x="2342906" y="6766560"/>
            <a:ext cx="2386584" cy="4114800"/>
          </a:xfrm>
          <a:custGeom>
            <a:rect b="b" l="l" r="r" t="t"/>
            <a:pathLst>
              <a:path extrusionOk="0" h="4114800" w="2386584">
                <a:moveTo>
                  <a:pt x="0" y="0"/>
                </a:moveTo>
                <a:lnTo>
                  <a:pt x="2386584" y="0"/>
                </a:lnTo>
                <a:lnTo>
                  <a:pt x="2386584" y="4114800"/>
                </a:lnTo>
                <a:lnTo>
                  <a:pt x="0" y="4114800"/>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17"/>
          <p:cNvSpPr/>
          <p:nvPr/>
        </p:nvSpPr>
        <p:spPr>
          <a:xfrm>
            <a:off x="-895594" y="5143500"/>
            <a:ext cx="2386584" cy="4114800"/>
          </a:xfrm>
          <a:custGeom>
            <a:rect b="b" l="l" r="r" t="t"/>
            <a:pathLst>
              <a:path extrusionOk="0" h="4114800" w="2386584">
                <a:moveTo>
                  <a:pt x="0" y="0"/>
                </a:moveTo>
                <a:lnTo>
                  <a:pt x="2386584" y="0"/>
                </a:lnTo>
                <a:lnTo>
                  <a:pt x="2386584" y="4114800"/>
                </a:lnTo>
                <a:lnTo>
                  <a:pt x="0" y="4114800"/>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17"/>
          <p:cNvSpPr/>
          <p:nvPr/>
        </p:nvSpPr>
        <p:spPr>
          <a:xfrm>
            <a:off x="13449593" y="2337"/>
            <a:ext cx="4794851" cy="1101090"/>
          </a:xfrm>
          <a:custGeom>
            <a:rect b="b" l="l" r="r" t="t"/>
            <a:pathLst>
              <a:path extrusionOk="0" h="1101090" w="4794851">
                <a:moveTo>
                  <a:pt x="0" y="0"/>
                </a:moveTo>
                <a:lnTo>
                  <a:pt x="4794851" y="0"/>
                </a:lnTo>
                <a:lnTo>
                  <a:pt x="4794851" y="1101090"/>
                </a:lnTo>
                <a:lnTo>
                  <a:pt x="0" y="1101090"/>
                </a:lnTo>
                <a:lnTo>
                  <a:pt x="0" y="0"/>
                </a:lnTo>
                <a:close/>
              </a:path>
            </a:pathLst>
          </a:custGeom>
          <a:blipFill rotWithShape="1">
            <a:blip r:embed="rId6">
              <a:alphaModFix/>
            </a:blip>
            <a:stretch>
              <a:fillRect b="0" l="0" r="-60585"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p:nvPr/>
        </p:nvSpPr>
        <p:spPr>
          <a:xfrm>
            <a:off x="-392831" y="1422814"/>
            <a:ext cx="10301336" cy="1449815"/>
          </a:xfrm>
          <a:custGeom>
            <a:rect b="b" l="l" r="r" t="t"/>
            <a:pathLst>
              <a:path extrusionOk="0" h="1449815" w="10301336">
                <a:moveTo>
                  <a:pt x="0" y="0"/>
                </a:moveTo>
                <a:lnTo>
                  <a:pt x="10301335" y="0"/>
                </a:lnTo>
                <a:lnTo>
                  <a:pt x="10301335" y="1449814"/>
                </a:lnTo>
                <a:lnTo>
                  <a:pt x="0" y="1449814"/>
                </a:lnTo>
                <a:lnTo>
                  <a:pt x="0" y="0"/>
                </a:lnTo>
                <a:close/>
              </a:path>
            </a:pathLst>
          </a:custGeom>
          <a:blipFill rotWithShape="1">
            <a:blip r:embed="rId3">
              <a:alphaModFix/>
            </a:blip>
            <a:stretch>
              <a:fillRect b="0" l="0" r="0" t="-124703"/>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2"/>
          <p:cNvSpPr/>
          <p:nvPr/>
        </p:nvSpPr>
        <p:spPr>
          <a:xfrm>
            <a:off x="9257854" y="1366729"/>
            <a:ext cx="1105346" cy="1505899"/>
          </a:xfrm>
          <a:custGeom>
            <a:rect b="b" l="l" r="r" t="t"/>
            <a:pathLst>
              <a:path extrusionOk="0" h="1505899" w="1105346">
                <a:moveTo>
                  <a:pt x="0" y="0"/>
                </a:moveTo>
                <a:lnTo>
                  <a:pt x="1105347" y="0"/>
                </a:lnTo>
                <a:lnTo>
                  <a:pt x="1105347" y="1505899"/>
                </a:lnTo>
                <a:lnTo>
                  <a:pt x="0" y="1505899"/>
                </a:lnTo>
                <a:lnTo>
                  <a:pt x="0" y="0"/>
                </a:lnTo>
                <a:close/>
              </a:path>
            </a:pathLst>
          </a:custGeom>
          <a:blipFill rotWithShape="1">
            <a:blip r:embed="rId3">
              <a:alphaModFix/>
            </a:blip>
            <a:stretch>
              <a:fillRect b="0" l="0" r="-831879" t="-116333"/>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2"/>
          <p:cNvSpPr/>
          <p:nvPr/>
        </p:nvSpPr>
        <p:spPr>
          <a:xfrm rot="719431">
            <a:off x="12028495" y="1635085"/>
            <a:ext cx="8729694" cy="1213205"/>
          </a:xfrm>
          <a:custGeom>
            <a:rect b="b" l="l" r="r" t="t"/>
            <a:pathLst>
              <a:path extrusionOk="0" h="410393" w="2953008">
                <a:moveTo>
                  <a:pt x="0" y="0"/>
                </a:moveTo>
                <a:lnTo>
                  <a:pt x="2953008" y="0"/>
                </a:lnTo>
                <a:lnTo>
                  <a:pt x="2953008"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2"/>
          <p:cNvSpPr/>
          <p:nvPr/>
        </p:nvSpPr>
        <p:spPr>
          <a:xfrm rot="7517544">
            <a:off x="10684335" y="-595973"/>
            <a:ext cx="3858983" cy="1220403"/>
          </a:xfrm>
          <a:custGeom>
            <a:rect b="b" l="l" r="r" t="t"/>
            <a:pathLst>
              <a:path extrusionOk="0" h="1220403" w="3858983">
                <a:moveTo>
                  <a:pt x="0" y="0"/>
                </a:moveTo>
                <a:lnTo>
                  <a:pt x="3858983" y="0"/>
                </a:lnTo>
                <a:lnTo>
                  <a:pt x="3858983" y="1220403"/>
                </a:lnTo>
                <a:lnTo>
                  <a:pt x="0" y="1220403"/>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2"/>
          <p:cNvSpPr txBox="1"/>
          <p:nvPr/>
        </p:nvSpPr>
        <p:spPr>
          <a:xfrm>
            <a:off x="8218189" y="4009316"/>
            <a:ext cx="8791274" cy="3824124"/>
          </a:xfrm>
          <a:prstGeom prst="rect">
            <a:avLst/>
          </a:prstGeom>
          <a:noFill/>
          <a:ln>
            <a:noFill/>
          </a:ln>
        </p:spPr>
        <p:txBody>
          <a:bodyPr anchorCtr="0" anchor="t" bIns="0" lIns="0" spcFirstLastPara="1" rIns="0" wrap="square" tIns="0">
            <a:spAutoFit/>
          </a:bodyPr>
          <a:lstStyle/>
          <a:p>
            <a:pPr indent="-457200" lvl="0" marL="457200" marR="0" rtl="0" algn="l">
              <a:lnSpc>
                <a:spcPct val="150000"/>
              </a:lnSpc>
              <a:spcBef>
                <a:spcPts val="0"/>
              </a:spcBef>
              <a:spcAft>
                <a:spcPts val="0"/>
              </a:spcAft>
              <a:buClr>
                <a:srgbClr val="333333"/>
              </a:buClr>
              <a:buSzPts val="2800"/>
              <a:buFont typeface="Arial"/>
              <a:buChar char="-"/>
            </a:pPr>
            <a:r>
              <a:rPr b="0" i="0" lang="en-GB" sz="2800">
                <a:solidFill>
                  <a:srgbClr val="333333"/>
                </a:solidFill>
                <a:latin typeface="Arial"/>
                <a:ea typeface="Arial"/>
                <a:cs typeface="Arial"/>
                <a:sym typeface="Arial"/>
              </a:rPr>
              <a:t>Amazon SageMaker is a fully-managed machine learning platform provided by Amazon Web Services (AWS). It offers a comprehensive set of tools and services that enable data scientists, developers, and machine learning practitioners to quickly and easily build, train, and deploy machine learning models at scale.</a:t>
            </a:r>
            <a:endParaRPr sz="2800">
              <a:solidFill>
                <a:srgbClr val="000000"/>
              </a:solidFill>
              <a:latin typeface="Heebo"/>
              <a:ea typeface="Heebo"/>
              <a:cs typeface="Heebo"/>
              <a:sym typeface="Heebo"/>
            </a:endParaRPr>
          </a:p>
        </p:txBody>
      </p:sp>
      <p:sp>
        <p:nvSpPr>
          <p:cNvPr id="101" name="Google Shape;101;p2"/>
          <p:cNvSpPr/>
          <p:nvPr/>
        </p:nvSpPr>
        <p:spPr>
          <a:xfrm>
            <a:off x="1214919" y="9203655"/>
            <a:ext cx="2803744" cy="425711"/>
          </a:xfrm>
          <a:custGeom>
            <a:rect b="b" l="l" r="r" t="t"/>
            <a:pathLst>
              <a:path extrusionOk="0" h="410393" w="2702861">
                <a:moveTo>
                  <a:pt x="0" y="0"/>
                </a:moveTo>
                <a:lnTo>
                  <a:pt x="2702861" y="0"/>
                </a:lnTo>
                <a:lnTo>
                  <a:pt x="2702861"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2"/>
          <p:cNvSpPr txBox="1"/>
          <p:nvPr/>
        </p:nvSpPr>
        <p:spPr>
          <a:xfrm>
            <a:off x="1028700" y="1761135"/>
            <a:ext cx="7669994" cy="80445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GB" sz="5600">
                <a:solidFill>
                  <a:srgbClr val="1D1D1D"/>
                </a:solidFill>
                <a:latin typeface="Heebo"/>
                <a:ea typeface="Heebo"/>
                <a:cs typeface="Heebo"/>
                <a:sym typeface="Heebo"/>
              </a:rPr>
              <a:t>Sagemaker</a:t>
            </a:r>
            <a:endParaRPr sz="5600">
              <a:solidFill>
                <a:srgbClr val="1D1D1D"/>
              </a:solidFill>
              <a:latin typeface="Heebo"/>
              <a:ea typeface="Heebo"/>
              <a:cs typeface="Heebo"/>
              <a:sym typeface="Heebo"/>
            </a:endParaRPr>
          </a:p>
        </p:txBody>
      </p:sp>
      <p:sp>
        <p:nvSpPr>
          <p:cNvPr id="103" name="Google Shape;103;p2"/>
          <p:cNvSpPr/>
          <p:nvPr/>
        </p:nvSpPr>
        <p:spPr>
          <a:xfrm>
            <a:off x="13449593" y="2337"/>
            <a:ext cx="4794851" cy="1101090"/>
          </a:xfrm>
          <a:custGeom>
            <a:rect b="b" l="l" r="r" t="t"/>
            <a:pathLst>
              <a:path extrusionOk="0" h="1101090" w="4794851">
                <a:moveTo>
                  <a:pt x="0" y="0"/>
                </a:moveTo>
                <a:lnTo>
                  <a:pt x="4794851" y="0"/>
                </a:lnTo>
                <a:lnTo>
                  <a:pt x="4794851" y="1101090"/>
                </a:lnTo>
                <a:lnTo>
                  <a:pt x="0" y="1101090"/>
                </a:lnTo>
                <a:lnTo>
                  <a:pt x="0" y="0"/>
                </a:lnTo>
                <a:close/>
              </a:path>
            </a:pathLst>
          </a:custGeom>
          <a:blipFill rotWithShape="1">
            <a:blip r:embed="rId5">
              <a:alphaModFix/>
            </a:blip>
            <a:stretch>
              <a:fillRect b="0" l="0" r="-60585"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mazon SageMaker Mastery: Your Step-by-Step Guide" id="104" name="Google Shape;104;p2"/>
          <p:cNvPicPr preferRelativeResize="0"/>
          <p:nvPr/>
        </p:nvPicPr>
        <p:blipFill rotWithShape="1">
          <a:blip r:embed="rId6">
            <a:alphaModFix/>
          </a:blip>
          <a:srcRect b="0" l="0" r="0" t="0"/>
          <a:stretch/>
        </p:blipFill>
        <p:spPr>
          <a:xfrm>
            <a:off x="303913" y="3559178"/>
            <a:ext cx="7429500" cy="472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nvSpPr>
        <p:spPr>
          <a:xfrm>
            <a:off x="739605" y="429090"/>
            <a:ext cx="8713565" cy="81176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GB" sz="5600">
                <a:solidFill>
                  <a:srgbClr val="1D1D1D"/>
                </a:solidFill>
                <a:latin typeface="Heebo"/>
                <a:ea typeface="Heebo"/>
                <a:cs typeface="Heebo"/>
                <a:sym typeface="Heebo"/>
              </a:rPr>
              <a:t>Key features of SageMaker</a:t>
            </a:r>
            <a:endParaRPr sz="5600">
              <a:solidFill>
                <a:srgbClr val="1D1D1D"/>
              </a:solidFill>
              <a:latin typeface="Heebo"/>
              <a:ea typeface="Heebo"/>
              <a:cs typeface="Heebo"/>
              <a:sym typeface="Heebo"/>
            </a:endParaRPr>
          </a:p>
        </p:txBody>
      </p:sp>
      <p:sp>
        <p:nvSpPr>
          <p:cNvPr id="110" name="Google Shape;110;p3"/>
          <p:cNvSpPr/>
          <p:nvPr/>
        </p:nvSpPr>
        <p:spPr>
          <a:xfrm>
            <a:off x="767314" y="1135674"/>
            <a:ext cx="1852734" cy="210354"/>
          </a:xfrm>
          <a:custGeom>
            <a:rect b="b" l="l" r="r" t="t"/>
            <a:pathLst>
              <a:path extrusionOk="0" h="410393" w="3614609">
                <a:moveTo>
                  <a:pt x="0" y="0"/>
                </a:moveTo>
                <a:lnTo>
                  <a:pt x="3614609" y="0"/>
                </a:lnTo>
                <a:lnTo>
                  <a:pt x="3614609"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 name="Google Shape;111;p3"/>
          <p:cNvSpPr/>
          <p:nvPr/>
        </p:nvSpPr>
        <p:spPr>
          <a:xfrm flipH="1" rot="-4515248">
            <a:off x="-1462574" y="10429307"/>
            <a:ext cx="3858983" cy="1220403"/>
          </a:xfrm>
          <a:custGeom>
            <a:rect b="b" l="l" r="r" t="t"/>
            <a:pathLst>
              <a:path extrusionOk="0" h="1220403" w="3858983">
                <a:moveTo>
                  <a:pt x="3858983" y="0"/>
                </a:moveTo>
                <a:lnTo>
                  <a:pt x="0" y="0"/>
                </a:lnTo>
                <a:lnTo>
                  <a:pt x="0" y="1220404"/>
                </a:lnTo>
                <a:lnTo>
                  <a:pt x="3858983" y="1220404"/>
                </a:lnTo>
                <a:lnTo>
                  <a:pt x="3858983"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3"/>
          <p:cNvSpPr/>
          <p:nvPr/>
        </p:nvSpPr>
        <p:spPr>
          <a:xfrm rot="-8344309">
            <a:off x="183919" y="9578654"/>
            <a:ext cx="3858983" cy="1220403"/>
          </a:xfrm>
          <a:custGeom>
            <a:rect b="b" l="l" r="r" t="t"/>
            <a:pathLst>
              <a:path extrusionOk="0" h="1220403" w="3858983">
                <a:moveTo>
                  <a:pt x="0" y="0"/>
                </a:moveTo>
                <a:lnTo>
                  <a:pt x="3858983" y="0"/>
                </a:lnTo>
                <a:lnTo>
                  <a:pt x="3858983" y="1220404"/>
                </a:lnTo>
                <a:lnTo>
                  <a:pt x="0" y="122040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3"/>
          <p:cNvSpPr/>
          <p:nvPr/>
        </p:nvSpPr>
        <p:spPr>
          <a:xfrm rot="719431">
            <a:off x="12028495" y="1635085"/>
            <a:ext cx="8729694" cy="1213205"/>
          </a:xfrm>
          <a:custGeom>
            <a:rect b="b" l="l" r="r" t="t"/>
            <a:pathLst>
              <a:path extrusionOk="0" h="410393" w="2953008">
                <a:moveTo>
                  <a:pt x="0" y="0"/>
                </a:moveTo>
                <a:lnTo>
                  <a:pt x="2953008" y="0"/>
                </a:lnTo>
                <a:lnTo>
                  <a:pt x="2953008"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3"/>
          <p:cNvSpPr/>
          <p:nvPr/>
        </p:nvSpPr>
        <p:spPr>
          <a:xfrm rot="7517544">
            <a:off x="10684335" y="-595973"/>
            <a:ext cx="3858983" cy="1220403"/>
          </a:xfrm>
          <a:custGeom>
            <a:rect b="b" l="l" r="r" t="t"/>
            <a:pathLst>
              <a:path extrusionOk="0" h="1220403" w="3858983">
                <a:moveTo>
                  <a:pt x="0" y="0"/>
                </a:moveTo>
                <a:lnTo>
                  <a:pt x="3858983" y="0"/>
                </a:lnTo>
                <a:lnTo>
                  <a:pt x="3858983" y="1220403"/>
                </a:lnTo>
                <a:lnTo>
                  <a:pt x="0" y="122040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3"/>
          <p:cNvSpPr/>
          <p:nvPr/>
        </p:nvSpPr>
        <p:spPr>
          <a:xfrm>
            <a:off x="13449593" y="2337"/>
            <a:ext cx="4794851" cy="1101090"/>
          </a:xfrm>
          <a:custGeom>
            <a:rect b="b" l="l" r="r" t="t"/>
            <a:pathLst>
              <a:path extrusionOk="0" h="1101090" w="4794851">
                <a:moveTo>
                  <a:pt x="0" y="0"/>
                </a:moveTo>
                <a:lnTo>
                  <a:pt x="4794851" y="0"/>
                </a:lnTo>
                <a:lnTo>
                  <a:pt x="4794851" y="1101090"/>
                </a:lnTo>
                <a:lnTo>
                  <a:pt x="0" y="1101090"/>
                </a:lnTo>
                <a:lnTo>
                  <a:pt x="0" y="0"/>
                </a:lnTo>
                <a:close/>
              </a:path>
            </a:pathLst>
          </a:custGeom>
          <a:blipFill rotWithShape="1">
            <a:blip r:embed="rId5">
              <a:alphaModFix/>
            </a:blip>
            <a:stretch>
              <a:fillRect b="0" l="0" r="-60585"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3"/>
          <p:cNvSpPr txBox="1"/>
          <p:nvPr/>
        </p:nvSpPr>
        <p:spPr>
          <a:xfrm>
            <a:off x="1371599" y="2213823"/>
            <a:ext cx="16002001"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333333"/>
                </a:solidFill>
                <a:latin typeface="Arial"/>
                <a:ea typeface="Arial"/>
                <a:cs typeface="Arial"/>
                <a:sym typeface="Arial"/>
              </a:rPr>
              <a:t>Integrated Development Environment (IDE): </a:t>
            </a:r>
            <a:r>
              <a:rPr lang="en-GB" sz="3200">
                <a:solidFill>
                  <a:srgbClr val="333333"/>
                </a:solidFill>
                <a:latin typeface="Arial"/>
                <a:ea typeface="Arial"/>
                <a:cs typeface="Arial"/>
                <a:sym typeface="Arial"/>
              </a:rPr>
              <a:t>SageMaker Studio provides a unified web-based IDE for developing, training, and deploying machine learning models. It includes Jupyter notebooks, code editors, and built-in collaboration features.</a:t>
            </a:r>
            <a:endParaRPr/>
          </a:p>
          <a:p>
            <a:pPr indent="0" lvl="0" marL="0" marR="0" rtl="0" algn="l">
              <a:spcBef>
                <a:spcPts val="0"/>
              </a:spcBef>
              <a:spcAft>
                <a:spcPts val="0"/>
              </a:spcAft>
              <a:buNone/>
            </a:pPr>
            <a:r>
              <a:t/>
            </a:r>
            <a:endParaRPr sz="3200">
              <a:solidFill>
                <a:srgbClr val="333333"/>
              </a:solidFill>
              <a:latin typeface="Arial"/>
              <a:ea typeface="Arial"/>
              <a:cs typeface="Arial"/>
              <a:sym typeface="Arial"/>
            </a:endParaRPr>
          </a:p>
          <a:p>
            <a:pPr indent="0" lvl="0" marL="0" marR="0" rtl="0" algn="l">
              <a:spcBef>
                <a:spcPts val="0"/>
              </a:spcBef>
              <a:spcAft>
                <a:spcPts val="0"/>
              </a:spcAft>
              <a:buNone/>
            </a:pPr>
            <a:r>
              <a:t/>
            </a:r>
            <a:endParaRPr sz="3200">
              <a:solidFill>
                <a:srgbClr val="333333"/>
              </a:solidFill>
              <a:latin typeface="Arial"/>
              <a:ea typeface="Arial"/>
              <a:cs typeface="Arial"/>
              <a:sym typeface="Arial"/>
            </a:endParaRPr>
          </a:p>
          <a:p>
            <a:pPr indent="0" lvl="0" marL="0" marR="0" rtl="0" algn="l">
              <a:spcBef>
                <a:spcPts val="0"/>
              </a:spcBef>
              <a:spcAft>
                <a:spcPts val="0"/>
              </a:spcAft>
              <a:buNone/>
            </a:pPr>
            <a:r>
              <a:rPr lang="en-GB" sz="3200">
                <a:solidFill>
                  <a:srgbClr val="333333"/>
                </a:solidFill>
                <a:latin typeface="Arial"/>
                <a:ea typeface="Arial"/>
                <a:cs typeface="Arial"/>
                <a:sym typeface="Arial"/>
              </a:rPr>
              <a:t> </a:t>
            </a:r>
            <a:r>
              <a:rPr b="1" lang="en-GB" sz="3200">
                <a:solidFill>
                  <a:srgbClr val="333333"/>
                </a:solidFill>
                <a:latin typeface="Arial"/>
                <a:ea typeface="Arial"/>
                <a:cs typeface="Arial"/>
                <a:sym typeface="Arial"/>
              </a:rPr>
              <a:t>Built-in Algorithms and Frameworks: </a:t>
            </a:r>
            <a:r>
              <a:rPr lang="en-GB" sz="3200">
                <a:solidFill>
                  <a:srgbClr val="333333"/>
                </a:solidFill>
                <a:latin typeface="Arial"/>
                <a:ea typeface="Arial"/>
                <a:cs typeface="Arial"/>
                <a:sym typeface="Arial"/>
              </a:rPr>
              <a:t>SageMaker offers a wide range of pre-built algorithms and popular machine learning frameworks such as TensorFlow, PyTorch, and scikit-learn, allowing users to get started quickly without having to build models from scratch.</a:t>
            </a:r>
            <a:endParaRPr/>
          </a:p>
          <a:p>
            <a:pPr indent="0" lvl="0" marL="0" marR="0" rtl="0" algn="l">
              <a:spcBef>
                <a:spcPts val="0"/>
              </a:spcBef>
              <a:spcAft>
                <a:spcPts val="0"/>
              </a:spcAft>
              <a:buNone/>
            </a:pPr>
            <a:r>
              <a:t/>
            </a:r>
            <a:endParaRPr sz="3200">
              <a:solidFill>
                <a:srgbClr val="333333"/>
              </a:solidFill>
              <a:latin typeface="Arial"/>
              <a:ea typeface="Arial"/>
              <a:cs typeface="Arial"/>
              <a:sym typeface="Arial"/>
            </a:endParaRPr>
          </a:p>
          <a:p>
            <a:pPr indent="0" lvl="0" marL="0" marR="0" rtl="0" algn="l">
              <a:spcBef>
                <a:spcPts val="0"/>
              </a:spcBef>
              <a:spcAft>
                <a:spcPts val="0"/>
              </a:spcAft>
              <a:buNone/>
            </a:pPr>
            <a:r>
              <a:rPr b="1" lang="en-GB" sz="3200">
                <a:solidFill>
                  <a:srgbClr val="333333"/>
                </a:solidFill>
                <a:latin typeface="Arial"/>
                <a:ea typeface="Arial"/>
                <a:cs typeface="Arial"/>
                <a:sym typeface="Arial"/>
              </a:rPr>
              <a:t>Automated Model Training and Tuning: </a:t>
            </a:r>
            <a:r>
              <a:rPr lang="en-GB" sz="3200">
                <a:solidFill>
                  <a:srgbClr val="333333"/>
                </a:solidFill>
                <a:latin typeface="Arial"/>
                <a:ea typeface="Arial"/>
                <a:cs typeface="Arial"/>
                <a:sym typeface="Arial"/>
              </a:rPr>
              <a:t>SageMaker makes it easy to train models with a few clicks. It supports automatic model tuning, which helps find the best hyperparameters for a model, and distributed training for handling large-scale datasets.</a:t>
            </a:r>
            <a:endParaRPr sz="3200">
              <a:solidFill>
                <a:srgbClr val="333333"/>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nvSpPr>
        <p:spPr>
          <a:xfrm>
            <a:off x="739605" y="429090"/>
            <a:ext cx="8713565" cy="81176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GB" sz="5600">
                <a:solidFill>
                  <a:srgbClr val="1D1D1D"/>
                </a:solidFill>
                <a:latin typeface="Heebo"/>
                <a:ea typeface="Heebo"/>
                <a:cs typeface="Heebo"/>
                <a:sym typeface="Heebo"/>
              </a:rPr>
              <a:t>Key features of SageMaker</a:t>
            </a:r>
            <a:endParaRPr sz="5600">
              <a:solidFill>
                <a:srgbClr val="1D1D1D"/>
              </a:solidFill>
              <a:latin typeface="Heebo"/>
              <a:ea typeface="Heebo"/>
              <a:cs typeface="Heebo"/>
              <a:sym typeface="Heebo"/>
            </a:endParaRPr>
          </a:p>
        </p:txBody>
      </p:sp>
      <p:sp>
        <p:nvSpPr>
          <p:cNvPr id="122" name="Google Shape;122;p4"/>
          <p:cNvSpPr/>
          <p:nvPr/>
        </p:nvSpPr>
        <p:spPr>
          <a:xfrm>
            <a:off x="767314" y="1135674"/>
            <a:ext cx="1852734" cy="210354"/>
          </a:xfrm>
          <a:custGeom>
            <a:rect b="b" l="l" r="r" t="t"/>
            <a:pathLst>
              <a:path extrusionOk="0" h="410393" w="3614609">
                <a:moveTo>
                  <a:pt x="0" y="0"/>
                </a:moveTo>
                <a:lnTo>
                  <a:pt x="3614609" y="0"/>
                </a:lnTo>
                <a:lnTo>
                  <a:pt x="3614609"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4"/>
          <p:cNvSpPr/>
          <p:nvPr/>
        </p:nvSpPr>
        <p:spPr>
          <a:xfrm flipH="1" rot="-4515248">
            <a:off x="-1462574" y="10429307"/>
            <a:ext cx="3858983" cy="1220403"/>
          </a:xfrm>
          <a:custGeom>
            <a:rect b="b" l="l" r="r" t="t"/>
            <a:pathLst>
              <a:path extrusionOk="0" h="1220403" w="3858983">
                <a:moveTo>
                  <a:pt x="3858983" y="0"/>
                </a:moveTo>
                <a:lnTo>
                  <a:pt x="0" y="0"/>
                </a:lnTo>
                <a:lnTo>
                  <a:pt x="0" y="1220404"/>
                </a:lnTo>
                <a:lnTo>
                  <a:pt x="3858983" y="1220404"/>
                </a:lnTo>
                <a:lnTo>
                  <a:pt x="3858983"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p:nvPr/>
        </p:nvSpPr>
        <p:spPr>
          <a:xfrm rot="-8344309">
            <a:off x="183919" y="9578654"/>
            <a:ext cx="3858983" cy="1220403"/>
          </a:xfrm>
          <a:custGeom>
            <a:rect b="b" l="l" r="r" t="t"/>
            <a:pathLst>
              <a:path extrusionOk="0" h="1220403" w="3858983">
                <a:moveTo>
                  <a:pt x="0" y="0"/>
                </a:moveTo>
                <a:lnTo>
                  <a:pt x="3858983" y="0"/>
                </a:lnTo>
                <a:lnTo>
                  <a:pt x="3858983" y="1220404"/>
                </a:lnTo>
                <a:lnTo>
                  <a:pt x="0" y="122040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4"/>
          <p:cNvSpPr/>
          <p:nvPr/>
        </p:nvSpPr>
        <p:spPr>
          <a:xfrm rot="719431">
            <a:off x="12028495" y="1635085"/>
            <a:ext cx="8729694" cy="1213205"/>
          </a:xfrm>
          <a:custGeom>
            <a:rect b="b" l="l" r="r" t="t"/>
            <a:pathLst>
              <a:path extrusionOk="0" h="410393" w="2953008">
                <a:moveTo>
                  <a:pt x="0" y="0"/>
                </a:moveTo>
                <a:lnTo>
                  <a:pt x="2953008" y="0"/>
                </a:lnTo>
                <a:lnTo>
                  <a:pt x="2953008"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4"/>
          <p:cNvSpPr/>
          <p:nvPr/>
        </p:nvSpPr>
        <p:spPr>
          <a:xfrm rot="7517544">
            <a:off x="10684335" y="-595973"/>
            <a:ext cx="3858983" cy="1220403"/>
          </a:xfrm>
          <a:custGeom>
            <a:rect b="b" l="l" r="r" t="t"/>
            <a:pathLst>
              <a:path extrusionOk="0" h="1220403" w="3858983">
                <a:moveTo>
                  <a:pt x="0" y="0"/>
                </a:moveTo>
                <a:lnTo>
                  <a:pt x="3858983" y="0"/>
                </a:lnTo>
                <a:lnTo>
                  <a:pt x="3858983" y="1220403"/>
                </a:lnTo>
                <a:lnTo>
                  <a:pt x="0" y="122040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4"/>
          <p:cNvSpPr/>
          <p:nvPr/>
        </p:nvSpPr>
        <p:spPr>
          <a:xfrm>
            <a:off x="13449593" y="2337"/>
            <a:ext cx="4794851" cy="1101090"/>
          </a:xfrm>
          <a:custGeom>
            <a:rect b="b" l="l" r="r" t="t"/>
            <a:pathLst>
              <a:path extrusionOk="0" h="1101090" w="4794851">
                <a:moveTo>
                  <a:pt x="0" y="0"/>
                </a:moveTo>
                <a:lnTo>
                  <a:pt x="4794851" y="0"/>
                </a:lnTo>
                <a:lnTo>
                  <a:pt x="4794851" y="1101090"/>
                </a:lnTo>
                <a:lnTo>
                  <a:pt x="0" y="1101090"/>
                </a:lnTo>
                <a:lnTo>
                  <a:pt x="0" y="0"/>
                </a:lnTo>
                <a:close/>
              </a:path>
            </a:pathLst>
          </a:custGeom>
          <a:blipFill rotWithShape="1">
            <a:blip r:embed="rId5">
              <a:alphaModFix/>
            </a:blip>
            <a:stretch>
              <a:fillRect b="0" l="0" r="-60585"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4"/>
          <p:cNvSpPr txBox="1"/>
          <p:nvPr/>
        </p:nvSpPr>
        <p:spPr>
          <a:xfrm>
            <a:off x="1371599" y="2213823"/>
            <a:ext cx="16002001"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333333"/>
                </a:solidFill>
                <a:latin typeface="Arial"/>
                <a:ea typeface="Arial"/>
                <a:cs typeface="Arial"/>
                <a:sym typeface="Arial"/>
              </a:rPr>
              <a:t>Flexible Deployment Options: </a:t>
            </a:r>
            <a:r>
              <a:rPr lang="en-GB" sz="3200">
                <a:solidFill>
                  <a:srgbClr val="333333"/>
                </a:solidFill>
                <a:latin typeface="Arial"/>
                <a:ea typeface="Arial"/>
                <a:cs typeface="Arial"/>
                <a:sym typeface="Arial"/>
              </a:rPr>
              <a:t>SageMaker provides various deployment options, including real-time inference endpoints, batch transform jobs for offline predictions, and support for serverless inference using AWS Lambda.</a:t>
            </a:r>
            <a:endParaRPr/>
          </a:p>
          <a:p>
            <a:pPr indent="0" lvl="0" marL="0" marR="0" rtl="0" algn="l">
              <a:spcBef>
                <a:spcPts val="0"/>
              </a:spcBef>
              <a:spcAft>
                <a:spcPts val="0"/>
              </a:spcAft>
              <a:buNone/>
            </a:pPr>
            <a:r>
              <a:t/>
            </a:r>
            <a:endParaRPr b="1" sz="3200">
              <a:solidFill>
                <a:srgbClr val="333333"/>
              </a:solidFill>
              <a:latin typeface="Arial"/>
              <a:ea typeface="Arial"/>
              <a:cs typeface="Arial"/>
              <a:sym typeface="Arial"/>
            </a:endParaRPr>
          </a:p>
          <a:p>
            <a:pPr indent="0" lvl="0" marL="0" marR="0" rtl="0" algn="l">
              <a:spcBef>
                <a:spcPts val="0"/>
              </a:spcBef>
              <a:spcAft>
                <a:spcPts val="0"/>
              </a:spcAft>
              <a:buNone/>
            </a:pPr>
            <a:r>
              <a:rPr b="1" lang="en-GB" sz="3200">
                <a:solidFill>
                  <a:srgbClr val="333333"/>
                </a:solidFill>
                <a:latin typeface="Arial"/>
                <a:ea typeface="Arial"/>
                <a:cs typeface="Arial"/>
                <a:sym typeface="Arial"/>
              </a:rPr>
              <a:t>Model Monitoring and Management: </a:t>
            </a:r>
            <a:r>
              <a:rPr lang="en-GB" sz="3200">
                <a:solidFill>
                  <a:srgbClr val="333333"/>
                </a:solidFill>
                <a:latin typeface="Arial"/>
                <a:ea typeface="Arial"/>
                <a:cs typeface="Arial"/>
                <a:sym typeface="Arial"/>
              </a:rPr>
              <a:t>SageMaker offers tools for monitoring model performance, detecting data drift, and sending alerts when issues arise. It also provides model versioning and lineage tracking for better model governance.</a:t>
            </a:r>
            <a:endParaRPr/>
          </a:p>
          <a:p>
            <a:pPr indent="0" lvl="0" marL="0" marR="0" rtl="0" algn="l">
              <a:spcBef>
                <a:spcPts val="0"/>
              </a:spcBef>
              <a:spcAft>
                <a:spcPts val="0"/>
              </a:spcAft>
              <a:buNone/>
            </a:pPr>
            <a:r>
              <a:t/>
            </a:r>
            <a:endParaRPr b="1" sz="3200">
              <a:solidFill>
                <a:srgbClr val="333333"/>
              </a:solidFill>
              <a:latin typeface="Arial"/>
              <a:ea typeface="Arial"/>
              <a:cs typeface="Arial"/>
              <a:sym typeface="Arial"/>
            </a:endParaRPr>
          </a:p>
          <a:p>
            <a:pPr indent="0" lvl="0" marL="0" marR="0" rtl="0" algn="l">
              <a:spcBef>
                <a:spcPts val="0"/>
              </a:spcBef>
              <a:spcAft>
                <a:spcPts val="0"/>
              </a:spcAft>
              <a:buNone/>
            </a:pPr>
            <a:r>
              <a:rPr b="1" lang="en-GB" sz="3200">
                <a:solidFill>
                  <a:srgbClr val="333333"/>
                </a:solidFill>
                <a:latin typeface="Arial"/>
                <a:ea typeface="Arial"/>
                <a:cs typeface="Arial"/>
                <a:sym typeface="Arial"/>
              </a:rPr>
              <a:t>MLOps Automation: </a:t>
            </a:r>
            <a:r>
              <a:rPr lang="en-GB" sz="3200">
                <a:solidFill>
                  <a:srgbClr val="333333"/>
                </a:solidFill>
                <a:latin typeface="Arial"/>
                <a:ea typeface="Arial"/>
                <a:cs typeface="Arial"/>
                <a:sym typeface="Arial"/>
              </a:rPr>
              <a:t>SageMaker Pipelines enables the automation of machine learning workflows, from data preparation to model deployment. It integrates with other AWS services like AWS CodePipeline and AWS Step Functions for end-to-end MLOps.</a:t>
            </a:r>
            <a:endParaRPr/>
          </a:p>
          <a:p>
            <a:pPr indent="0" lvl="0" marL="0" marR="0" rtl="0" algn="l">
              <a:spcBef>
                <a:spcPts val="0"/>
              </a:spcBef>
              <a:spcAft>
                <a:spcPts val="0"/>
              </a:spcAft>
              <a:buNone/>
            </a:pPr>
            <a:r>
              <a:t/>
            </a:r>
            <a:endParaRPr b="1" sz="3200">
              <a:solidFill>
                <a:srgbClr val="333333"/>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nvSpPr>
        <p:spPr>
          <a:xfrm>
            <a:off x="739605" y="429090"/>
            <a:ext cx="8713565" cy="81176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GB" sz="5600">
                <a:solidFill>
                  <a:srgbClr val="1D1D1D"/>
                </a:solidFill>
                <a:latin typeface="Heebo"/>
                <a:ea typeface="Heebo"/>
                <a:cs typeface="Heebo"/>
                <a:sym typeface="Heebo"/>
              </a:rPr>
              <a:t>Key features of SageMaker</a:t>
            </a:r>
            <a:endParaRPr sz="5600">
              <a:solidFill>
                <a:srgbClr val="1D1D1D"/>
              </a:solidFill>
              <a:latin typeface="Heebo"/>
              <a:ea typeface="Heebo"/>
              <a:cs typeface="Heebo"/>
              <a:sym typeface="Heebo"/>
            </a:endParaRPr>
          </a:p>
        </p:txBody>
      </p:sp>
      <p:sp>
        <p:nvSpPr>
          <p:cNvPr id="134" name="Google Shape;134;p5"/>
          <p:cNvSpPr/>
          <p:nvPr/>
        </p:nvSpPr>
        <p:spPr>
          <a:xfrm>
            <a:off x="767314" y="1135674"/>
            <a:ext cx="1852734" cy="210354"/>
          </a:xfrm>
          <a:custGeom>
            <a:rect b="b" l="l" r="r" t="t"/>
            <a:pathLst>
              <a:path extrusionOk="0" h="410393" w="3614609">
                <a:moveTo>
                  <a:pt x="0" y="0"/>
                </a:moveTo>
                <a:lnTo>
                  <a:pt x="3614609" y="0"/>
                </a:lnTo>
                <a:lnTo>
                  <a:pt x="3614609"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5"/>
          <p:cNvSpPr/>
          <p:nvPr/>
        </p:nvSpPr>
        <p:spPr>
          <a:xfrm flipH="1" rot="-4515248">
            <a:off x="-1462574" y="10429307"/>
            <a:ext cx="3858983" cy="1220403"/>
          </a:xfrm>
          <a:custGeom>
            <a:rect b="b" l="l" r="r" t="t"/>
            <a:pathLst>
              <a:path extrusionOk="0" h="1220403" w="3858983">
                <a:moveTo>
                  <a:pt x="3858983" y="0"/>
                </a:moveTo>
                <a:lnTo>
                  <a:pt x="0" y="0"/>
                </a:lnTo>
                <a:lnTo>
                  <a:pt x="0" y="1220404"/>
                </a:lnTo>
                <a:lnTo>
                  <a:pt x="3858983" y="1220404"/>
                </a:lnTo>
                <a:lnTo>
                  <a:pt x="3858983"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5"/>
          <p:cNvSpPr/>
          <p:nvPr/>
        </p:nvSpPr>
        <p:spPr>
          <a:xfrm rot="-8344309">
            <a:off x="183919" y="9578654"/>
            <a:ext cx="3858983" cy="1220403"/>
          </a:xfrm>
          <a:custGeom>
            <a:rect b="b" l="l" r="r" t="t"/>
            <a:pathLst>
              <a:path extrusionOk="0" h="1220403" w="3858983">
                <a:moveTo>
                  <a:pt x="0" y="0"/>
                </a:moveTo>
                <a:lnTo>
                  <a:pt x="3858983" y="0"/>
                </a:lnTo>
                <a:lnTo>
                  <a:pt x="3858983" y="1220404"/>
                </a:lnTo>
                <a:lnTo>
                  <a:pt x="0" y="122040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5"/>
          <p:cNvSpPr/>
          <p:nvPr/>
        </p:nvSpPr>
        <p:spPr>
          <a:xfrm rot="719431">
            <a:off x="12028495" y="1635085"/>
            <a:ext cx="8729694" cy="1213205"/>
          </a:xfrm>
          <a:custGeom>
            <a:rect b="b" l="l" r="r" t="t"/>
            <a:pathLst>
              <a:path extrusionOk="0" h="410393" w="2953008">
                <a:moveTo>
                  <a:pt x="0" y="0"/>
                </a:moveTo>
                <a:lnTo>
                  <a:pt x="2953008" y="0"/>
                </a:lnTo>
                <a:lnTo>
                  <a:pt x="2953008"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5"/>
          <p:cNvSpPr/>
          <p:nvPr/>
        </p:nvSpPr>
        <p:spPr>
          <a:xfrm rot="7517544">
            <a:off x="10684335" y="-595973"/>
            <a:ext cx="3858983" cy="1220403"/>
          </a:xfrm>
          <a:custGeom>
            <a:rect b="b" l="l" r="r" t="t"/>
            <a:pathLst>
              <a:path extrusionOk="0" h="1220403" w="3858983">
                <a:moveTo>
                  <a:pt x="0" y="0"/>
                </a:moveTo>
                <a:lnTo>
                  <a:pt x="3858983" y="0"/>
                </a:lnTo>
                <a:lnTo>
                  <a:pt x="3858983" y="1220403"/>
                </a:lnTo>
                <a:lnTo>
                  <a:pt x="0" y="122040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5"/>
          <p:cNvSpPr/>
          <p:nvPr/>
        </p:nvSpPr>
        <p:spPr>
          <a:xfrm>
            <a:off x="13449593" y="2337"/>
            <a:ext cx="4794851" cy="1101090"/>
          </a:xfrm>
          <a:custGeom>
            <a:rect b="b" l="l" r="r" t="t"/>
            <a:pathLst>
              <a:path extrusionOk="0" h="1101090" w="4794851">
                <a:moveTo>
                  <a:pt x="0" y="0"/>
                </a:moveTo>
                <a:lnTo>
                  <a:pt x="4794851" y="0"/>
                </a:lnTo>
                <a:lnTo>
                  <a:pt x="4794851" y="1101090"/>
                </a:lnTo>
                <a:lnTo>
                  <a:pt x="0" y="1101090"/>
                </a:lnTo>
                <a:lnTo>
                  <a:pt x="0" y="0"/>
                </a:lnTo>
                <a:close/>
              </a:path>
            </a:pathLst>
          </a:custGeom>
          <a:blipFill rotWithShape="1">
            <a:blip r:embed="rId5">
              <a:alphaModFix/>
            </a:blip>
            <a:stretch>
              <a:fillRect b="0" l="0" r="-60585"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5"/>
          <p:cNvSpPr txBox="1"/>
          <p:nvPr/>
        </p:nvSpPr>
        <p:spPr>
          <a:xfrm>
            <a:off x="1371599" y="2213823"/>
            <a:ext cx="16002000" cy="452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3200">
                <a:solidFill>
                  <a:srgbClr val="333333"/>
                </a:solidFill>
                <a:latin typeface="Arial"/>
                <a:ea typeface="Arial"/>
                <a:cs typeface="Arial"/>
                <a:sym typeface="Arial"/>
              </a:rPr>
              <a:t>Experimentation and Debugging: </a:t>
            </a:r>
            <a:r>
              <a:rPr lang="en-GB" sz="3200">
                <a:solidFill>
                  <a:srgbClr val="333333"/>
                </a:solidFill>
                <a:latin typeface="Arial"/>
                <a:ea typeface="Arial"/>
                <a:cs typeface="Arial"/>
                <a:sym typeface="Arial"/>
              </a:rPr>
              <a:t>SageMaker Experiments allows users to track and compare multiple model iterations, while SageMaker Debugger helps identify and fix issues during model training.</a:t>
            </a:r>
            <a:endParaRPr/>
          </a:p>
          <a:p>
            <a:pPr indent="0" lvl="0" marL="0" marR="0" rtl="0" algn="l">
              <a:spcBef>
                <a:spcPts val="0"/>
              </a:spcBef>
              <a:spcAft>
                <a:spcPts val="0"/>
              </a:spcAft>
              <a:buNone/>
            </a:pPr>
            <a:r>
              <a:t/>
            </a:r>
            <a:endParaRPr sz="3200">
              <a:solidFill>
                <a:srgbClr val="333333"/>
              </a:solidFill>
              <a:latin typeface="Arial"/>
              <a:ea typeface="Arial"/>
              <a:cs typeface="Arial"/>
              <a:sym typeface="Arial"/>
            </a:endParaRPr>
          </a:p>
          <a:p>
            <a:pPr indent="0" lvl="0" marL="0" marR="0" rtl="0" algn="l">
              <a:spcBef>
                <a:spcPts val="0"/>
              </a:spcBef>
              <a:spcAft>
                <a:spcPts val="0"/>
              </a:spcAft>
              <a:buNone/>
            </a:pPr>
            <a:r>
              <a:rPr b="1" lang="en-GB" sz="3200">
                <a:solidFill>
                  <a:srgbClr val="333333"/>
                </a:solidFill>
                <a:latin typeface="Arial"/>
                <a:ea typeface="Arial"/>
                <a:cs typeface="Arial"/>
                <a:sym typeface="Arial"/>
              </a:rPr>
              <a:t> </a:t>
            </a:r>
            <a:r>
              <a:rPr b="1" lang="en-GB" sz="3200">
                <a:solidFill>
                  <a:srgbClr val="333333"/>
                </a:solidFill>
              </a:rPr>
              <a:t>S</a:t>
            </a:r>
            <a:r>
              <a:rPr b="1" lang="en-GB" sz="3200">
                <a:solidFill>
                  <a:srgbClr val="333333"/>
                </a:solidFill>
              </a:rPr>
              <a:t>ecurity</a:t>
            </a:r>
            <a:r>
              <a:rPr lang="en-GB" sz="3200">
                <a:solidFill>
                  <a:srgbClr val="333333"/>
                </a:solidFill>
                <a:latin typeface="Arial"/>
                <a:ea typeface="Arial"/>
                <a:cs typeface="Arial"/>
                <a:sym typeface="Arial"/>
              </a:rPr>
              <a:t>: SageMaker provides built-in security features, such as VPC support, encryption, and IAM roles, to ensure data protection and access control. It also complies with various industry standards and certifications.</a:t>
            </a:r>
            <a:endParaRPr/>
          </a:p>
          <a:p>
            <a:pPr indent="0" lvl="0" marL="0" marR="0" rtl="0" algn="l">
              <a:spcBef>
                <a:spcPts val="0"/>
              </a:spcBef>
              <a:spcAft>
                <a:spcPts val="0"/>
              </a:spcAft>
              <a:buNone/>
            </a:pPr>
            <a:r>
              <a:t/>
            </a:r>
            <a:endParaRPr sz="3200">
              <a:solidFill>
                <a:srgbClr val="333333"/>
              </a:solidFill>
              <a:latin typeface="Arial"/>
              <a:ea typeface="Arial"/>
              <a:cs typeface="Arial"/>
              <a:sym typeface="Arial"/>
            </a:endParaRPr>
          </a:p>
          <a:p>
            <a:pPr indent="0" lvl="0" marL="0" marR="0" rtl="0" algn="l">
              <a:spcBef>
                <a:spcPts val="0"/>
              </a:spcBef>
              <a:spcAft>
                <a:spcPts val="0"/>
              </a:spcAft>
              <a:buNone/>
            </a:pPr>
            <a:r>
              <a:t/>
            </a:r>
            <a:endParaRPr sz="3200">
              <a:solidFill>
                <a:srgbClr val="333333"/>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nvSpPr>
        <p:spPr>
          <a:xfrm>
            <a:off x="739605" y="429090"/>
            <a:ext cx="8713565" cy="81176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GB" sz="5600">
                <a:solidFill>
                  <a:srgbClr val="1D1D1D"/>
                </a:solidFill>
                <a:latin typeface="Heebo"/>
                <a:ea typeface="Heebo"/>
                <a:cs typeface="Heebo"/>
                <a:sym typeface="Heebo"/>
              </a:rPr>
              <a:t>SageMaker</a:t>
            </a:r>
            <a:endParaRPr sz="5600">
              <a:solidFill>
                <a:srgbClr val="1D1D1D"/>
              </a:solidFill>
              <a:latin typeface="Heebo"/>
              <a:ea typeface="Heebo"/>
              <a:cs typeface="Heebo"/>
              <a:sym typeface="Heebo"/>
            </a:endParaRPr>
          </a:p>
        </p:txBody>
      </p:sp>
      <p:sp>
        <p:nvSpPr>
          <p:cNvPr id="146" name="Google Shape;146;p6"/>
          <p:cNvSpPr/>
          <p:nvPr/>
        </p:nvSpPr>
        <p:spPr>
          <a:xfrm>
            <a:off x="767314" y="1135674"/>
            <a:ext cx="1852734" cy="210354"/>
          </a:xfrm>
          <a:custGeom>
            <a:rect b="b" l="l" r="r" t="t"/>
            <a:pathLst>
              <a:path extrusionOk="0" h="410393" w="3614609">
                <a:moveTo>
                  <a:pt x="0" y="0"/>
                </a:moveTo>
                <a:lnTo>
                  <a:pt x="3614609" y="0"/>
                </a:lnTo>
                <a:lnTo>
                  <a:pt x="3614609"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6"/>
          <p:cNvSpPr/>
          <p:nvPr/>
        </p:nvSpPr>
        <p:spPr>
          <a:xfrm flipH="1" rot="-4515248">
            <a:off x="-1462574" y="10429307"/>
            <a:ext cx="3858983" cy="1220403"/>
          </a:xfrm>
          <a:custGeom>
            <a:rect b="b" l="l" r="r" t="t"/>
            <a:pathLst>
              <a:path extrusionOk="0" h="1220403" w="3858983">
                <a:moveTo>
                  <a:pt x="3858983" y="0"/>
                </a:moveTo>
                <a:lnTo>
                  <a:pt x="0" y="0"/>
                </a:lnTo>
                <a:lnTo>
                  <a:pt x="0" y="1220404"/>
                </a:lnTo>
                <a:lnTo>
                  <a:pt x="3858983" y="1220404"/>
                </a:lnTo>
                <a:lnTo>
                  <a:pt x="3858983"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6"/>
          <p:cNvSpPr/>
          <p:nvPr/>
        </p:nvSpPr>
        <p:spPr>
          <a:xfrm rot="-8344309">
            <a:off x="183919" y="9578654"/>
            <a:ext cx="3858983" cy="1220403"/>
          </a:xfrm>
          <a:custGeom>
            <a:rect b="b" l="l" r="r" t="t"/>
            <a:pathLst>
              <a:path extrusionOk="0" h="1220403" w="3858983">
                <a:moveTo>
                  <a:pt x="0" y="0"/>
                </a:moveTo>
                <a:lnTo>
                  <a:pt x="3858983" y="0"/>
                </a:lnTo>
                <a:lnTo>
                  <a:pt x="3858983" y="1220404"/>
                </a:lnTo>
                <a:lnTo>
                  <a:pt x="0" y="122040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6"/>
          <p:cNvSpPr/>
          <p:nvPr/>
        </p:nvSpPr>
        <p:spPr>
          <a:xfrm rot="719431">
            <a:off x="12028495" y="1635085"/>
            <a:ext cx="8729694" cy="1213205"/>
          </a:xfrm>
          <a:custGeom>
            <a:rect b="b" l="l" r="r" t="t"/>
            <a:pathLst>
              <a:path extrusionOk="0" h="410393" w="2953008">
                <a:moveTo>
                  <a:pt x="0" y="0"/>
                </a:moveTo>
                <a:lnTo>
                  <a:pt x="2953008" y="0"/>
                </a:lnTo>
                <a:lnTo>
                  <a:pt x="2953008"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6"/>
          <p:cNvSpPr/>
          <p:nvPr/>
        </p:nvSpPr>
        <p:spPr>
          <a:xfrm rot="7517544">
            <a:off x="10684335" y="-595973"/>
            <a:ext cx="3858983" cy="1220403"/>
          </a:xfrm>
          <a:custGeom>
            <a:rect b="b" l="l" r="r" t="t"/>
            <a:pathLst>
              <a:path extrusionOk="0" h="1220403" w="3858983">
                <a:moveTo>
                  <a:pt x="0" y="0"/>
                </a:moveTo>
                <a:lnTo>
                  <a:pt x="3858983" y="0"/>
                </a:lnTo>
                <a:lnTo>
                  <a:pt x="3858983" y="1220403"/>
                </a:lnTo>
                <a:lnTo>
                  <a:pt x="0" y="122040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6"/>
          <p:cNvSpPr/>
          <p:nvPr/>
        </p:nvSpPr>
        <p:spPr>
          <a:xfrm>
            <a:off x="13449593" y="2337"/>
            <a:ext cx="4794851" cy="1101090"/>
          </a:xfrm>
          <a:custGeom>
            <a:rect b="b" l="l" r="r" t="t"/>
            <a:pathLst>
              <a:path extrusionOk="0" h="1101090" w="4794851">
                <a:moveTo>
                  <a:pt x="0" y="0"/>
                </a:moveTo>
                <a:lnTo>
                  <a:pt x="4794851" y="0"/>
                </a:lnTo>
                <a:lnTo>
                  <a:pt x="4794851" y="1101090"/>
                </a:lnTo>
                <a:lnTo>
                  <a:pt x="0" y="1101090"/>
                </a:lnTo>
                <a:lnTo>
                  <a:pt x="0" y="0"/>
                </a:lnTo>
                <a:close/>
              </a:path>
            </a:pathLst>
          </a:custGeom>
          <a:blipFill rotWithShape="1">
            <a:blip r:embed="rId5">
              <a:alphaModFix/>
            </a:blip>
            <a:stretch>
              <a:fillRect b="0" l="0" r="-60585"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2" name="Google Shape;152;p6"/>
          <p:cNvPicPr preferRelativeResize="0"/>
          <p:nvPr/>
        </p:nvPicPr>
        <p:blipFill rotWithShape="1">
          <a:blip r:embed="rId6">
            <a:alphaModFix/>
          </a:blip>
          <a:srcRect b="0" l="0" r="0" t="0"/>
          <a:stretch/>
        </p:blipFill>
        <p:spPr>
          <a:xfrm>
            <a:off x="2812415" y="2234294"/>
            <a:ext cx="12663170" cy="66102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
          <p:cNvSpPr txBox="1"/>
          <p:nvPr/>
        </p:nvSpPr>
        <p:spPr>
          <a:xfrm>
            <a:off x="739605" y="429090"/>
            <a:ext cx="8713565" cy="81176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GB" sz="5600">
                <a:solidFill>
                  <a:srgbClr val="1D1D1D"/>
                </a:solidFill>
                <a:latin typeface="Heebo"/>
                <a:ea typeface="Heebo"/>
                <a:cs typeface="Heebo"/>
                <a:sym typeface="Heebo"/>
              </a:rPr>
              <a:t>SageMaker Studio</a:t>
            </a:r>
            <a:endParaRPr sz="5600">
              <a:solidFill>
                <a:srgbClr val="1D1D1D"/>
              </a:solidFill>
              <a:latin typeface="Heebo"/>
              <a:ea typeface="Heebo"/>
              <a:cs typeface="Heebo"/>
              <a:sym typeface="Heebo"/>
            </a:endParaRPr>
          </a:p>
        </p:txBody>
      </p:sp>
      <p:sp>
        <p:nvSpPr>
          <p:cNvPr id="158" name="Google Shape;158;p7"/>
          <p:cNvSpPr/>
          <p:nvPr/>
        </p:nvSpPr>
        <p:spPr>
          <a:xfrm>
            <a:off x="767314" y="1135674"/>
            <a:ext cx="1852734" cy="210354"/>
          </a:xfrm>
          <a:custGeom>
            <a:rect b="b" l="l" r="r" t="t"/>
            <a:pathLst>
              <a:path extrusionOk="0" h="410393" w="3614609">
                <a:moveTo>
                  <a:pt x="0" y="0"/>
                </a:moveTo>
                <a:lnTo>
                  <a:pt x="3614609" y="0"/>
                </a:lnTo>
                <a:lnTo>
                  <a:pt x="3614609"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7"/>
          <p:cNvSpPr/>
          <p:nvPr/>
        </p:nvSpPr>
        <p:spPr>
          <a:xfrm flipH="1" rot="-4515248">
            <a:off x="-1462574" y="10429307"/>
            <a:ext cx="3858983" cy="1220403"/>
          </a:xfrm>
          <a:custGeom>
            <a:rect b="b" l="l" r="r" t="t"/>
            <a:pathLst>
              <a:path extrusionOk="0" h="1220403" w="3858983">
                <a:moveTo>
                  <a:pt x="3858983" y="0"/>
                </a:moveTo>
                <a:lnTo>
                  <a:pt x="0" y="0"/>
                </a:lnTo>
                <a:lnTo>
                  <a:pt x="0" y="1220404"/>
                </a:lnTo>
                <a:lnTo>
                  <a:pt x="3858983" y="1220404"/>
                </a:lnTo>
                <a:lnTo>
                  <a:pt x="3858983"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7"/>
          <p:cNvSpPr/>
          <p:nvPr/>
        </p:nvSpPr>
        <p:spPr>
          <a:xfrm rot="-8344309">
            <a:off x="183919" y="9578654"/>
            <a:ext cx="3858983" cy="1220403"/>
          </a:xfrm>
          <a:custGeom>
            <a:rect b="b" l="l" r="r" t="t"/>
            <a:pathLst>
              <a:path extrusionOk="0" h="1220403" w="3858983">
                <a:moveTo>
                  <a:pt x="0" y="0"/>
                </a:moveTo>
                <a:lnTo>
                  <a:pt x="3858983" y="0"/>
                </a:lnTo>
                <a:lnTo>
                  <a:pt x="3858983" y="1220404"/>
                </a:lnTo>
                <a:lnTo>
                  <a:pt x="0" y="122040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7"/>
          <p:cNvSpPr/>
          <p:nvPr/>
        </p:nvSpPr>
        <p:spPr>
          <a:xfrm rot="719431">
            <a:off x="12028495" y="1635085"/>
            <a:ext cx="8729694" cy="1213205"/>
          </a:xfrm>
          <a:custGeom>
            <a:rect b="b" l="l" r="r" t="t"/>
            <a:pathLst>
              <a:path extrusionOk="0" h="410393" w="2953008">
                <a:moveTo>
                  <a:pt x="0" y="0"/>
                </a:moveTo>
                <a:lnTo>
                  <a:pt x="2953008" y="0"/>
                </a:lnTo>
                <a:lnTo>
                  <a:pt x="2953008"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7"/>
          <p:cNvSpPr/>
          <p:nvPr/>
        </p:nvSpPr>
        <p:spPr>
          <a:xfrm rot="7517544">
            <a:off x="10684335" y="-595973"/>
            <a:ext cx="3858983" cy="1220403"/>
          </a:xfrm>
          <a:custGeom>
            <a:rect b="b" l="l" r="r" t="t"/>
            <a:pathLst>
              <a:path extrusionOk="0" h="1220403" w="3858983">
                <a:moveTo>
                  <a:pt x="0" y="0"/>
                </a:moveTo>
                <a:lnTo>
                  <a:pt x="3858983" y="0"/>
                </a:lnTo>
                <a:lnTo>
                  <a:pt x="3858983" y="1220403"/>
                </a:lnTo>
                <a:lnTo>
                  <a:pt x="0" y="122040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7"/>
          <p:cNvSpPr/>
          <p:nvPr/>
        </p:nvSpPr>
        <p:spPr>
          <a:xfrm>
            <a:off x="13449593" y="2337"/>
            <a:ext cx="4794851" cy="1101090"/>
          </a:xfrm>
          <a:custGeom>
            <a:rect b="b" l="l" r="r" t="t"/>
            <a:pathLst>
              <a:path extrusionOk="0" h="1101090" w="4794851">
                <a:moveTo>
                  <a:pt x="0" y="0"/>
                </a:moveTo>
                <a:lnTo>
                  <a:pt x="4794851" y="0"/>
                </a:lnTo>
                <a:lnTo>
                  <a:pt x="4794851" y="1101090"/>
                </a:lnTo>
                <a:lnTo>
                  <a:pt x="0" y="1101090"/>
                </a:lnTo>
                <a:lnTo>
                  <a:pt x="0" y="0"/>
                </a:lnTo>
                <a:close/>
              </a:path>
            </a:pathLst>
          </a:custGeom>
          <a:blipFill rotWithShape="1">
            <a:blip r:embed="rId5">
              <a:alphaModFix/>
            </a:blip>
            <a:stretch>
              <a:fillRect b="0" l="0" r="-60585"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7"/>
          <p:cNvSpPr txBox="1"/>
          <p:nvPr/>
        </p:nvSpPr>
        <p:spPr>
          <a:xfrm>
            <a:off x="1371599" y="2213823"/>
            <a:ext cx="16002001" cy="3539430"/>
          </a:xfrm>
          <a:prstGeom prst="rect">
            <a:avLst/>
          </a:prstGeom>
          <a:noFill/>
          <a:ln>
            <a:noFill/>
          </a:ln>
        </p:spPr>
        <p:txBody>
          <a:bodyPr anchorCtr="0" anchor="t" bIns="45700" lIns="91425" spcFirstLastPara="1" rIns="91425" wrap="square" tIns="45700">
            <a:spAutoFit/>
          </a:bodyPr>
          <a:lstStyle/>
          <a:p>
            <a:pPr indent="-457200" lvl="0" marL="457200" marR="0" rtl="0" algn="l">
              <a:lnSpc>
                <a:spcPct val="200000"/>
              </a:lnSpc>
              <a:spcBef>
                <a:spcPts val="0"/>
              </a:spcBef>
              <a:spcAft>
                <a:spcPts val="0"/>
              </a:spcAft>
              <a:buClr>
                <a:srgbClr val="333333"/>
              </a:buClr>
              <a:buSzPts val="3200"/>
              <a:buFont typeface="Arial"/>
              <a:buChar char="•"/>
            </a:pPr>
            <a:r>
              <a:rPr lang="en-GB" sz="3200">
                <a:solidFill>
                  <a:srgbClr val="333333"/>
                </a:solidFill>
                <a:latin typeface="Arial"/>
                <a:ea typeface="Arial"/>
                <a:cs typeface="Arial"/>
                <a:sym typeface="Arial"/>
              </a:rPr>
              <a:t>Integrated development environment (IDE) for machine learning</a:t>
            </a:r>
            <a:endParaRPr/>
          </a:p>
          <a:p>
            <a:pPr indent="-457200" lvl="0" marL="457200" marR="0" rtl="0" algn="l">
              <a:lnSpc>
                <a:spcPct val="200000"/>
              </a:lnSpc>
              <a:spcBef>
                <a:spcPts val="0"/>
              </a:spcBef>
              <a:spcAft>
                <a:spcPts val="0"/>
              </a:spcAft>
              <a:buClr>
                <a:srgbClr val="333333"/>
              </a:buClr>
              <a:buSzPts val="3200"/>
              <a:buFont typeface="Arial"/>
              <a:buChar char="•"/>
            </a:pPr>
            <a:r>
              <a:rPr lang="en-GB" sz="3200">
                <a:solidFill>
                  <a:srgbClr val="333333"/>
                </a:solidFill>
                <a:latin typeface="Arial"/>
                <a:ea typeface="Arial"/>
                <a:cs typeface="Arial"/>
                <a:sym typeface="Arial"/>
              </a:rPr>
              <a:t>Jupyter notebooks, code editors, and terminals</a:t>
            </a:r>
            <a:endParaRPr/>
          </a:p>
          <a:p>
            <a:pPr indent="-457200" lvl="0" marL="457200" marR="0" rtl="0" algn="l">
              <a:lnSpc>
                <a:spcPct val="200000"/>
              </a:lnSpc>
              <a:spcBef>
                <a:spcPts val="0"/>
              </a:spcBef>
              <a:spcAft>
                <a:spcPts val="0"/>
              </a:spcAft>
              <a:buClr>
                <a:srgbClr val="333333"/>
              </a:buClr>
              <a:buSzPts val="3200"/>
              <a:buFont typeface="Arial"/>
              <a:buChar char="•"/>
            </a:pPr>
            <a:r>
              <a:rPr lang="en-GB" sz="3200">
                <a:solidFill>
                  <a:srgbClr val="333333"/>
                </a:solidFill>
                <a:latin typeface="Arial"/>
                <a:ea typeface="Arial"/>
                <a:cs typeface="Arial"/>
                <a:sym typeface="Arial"/>
              </a:rPr>
              <a:t>Collaboration features for team productivity</a:t>
            </a:r>
            <a:endParaRPr/>
          </a:p>
          <a:p>
            <a:pPr indent="0" lvl="0" marL="0" marR="0" rtl="0" algn="l">
              <a:spcBef>
                <a:spcPts val="0"/>
              </a:spcBef>
              <a:spcAft>
                <a:spcPts val="0"/>
              </a:spcAft>
              <a:buNone/>
            </a:pPr>
            <a:r>
              <a:t/>
            </a:r>
            <a:endParaRPr sz="3200">
              <a:solidFill>
                <a:srgbClr val="333333"/>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8"/>
          <p:cNvSpPr txBox="1"/>
          <p:nvPr/>
        </p:nvSpPr>
        <p:spPr>
          <a:xfrm>
            <a:off x="739605" y="429090"/>
            <a:ext cx="8713565" cy="81176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GB" sz="5600">
                <a:solidFill>
                  <a:srgbClr val="1D1D1D"/>
                </a:solidFill>
                <a:latin typeface="Heebo"/>
                <a:ea typeface="Heebo"/>
                <a:cs typeface="Heebo"/>
                <a:sym typeface="Heebo"/>
              </a:rPr>
              <a:t>SageMaker Studio</a:t>
            </a:r>
            <a:endParaRPr sz="5600">
              <a:solidFill>
                <a:srgbClr val="1D1D1D"/>
              </a:solidFill>
              <a:latin typeface="Heebo"/>
              <a:ea typeface="Heebo"/>
              <a:cs typeface="Heebo"/>
              <a:sym typeface="Heebo"/>
            </a:endParaRPr>
          </a:p>
        </p:txBody>
      </p:sp>
      <p:sp>
        <p:nvSpPr>
          <p:cNvPr id="170" name="Google Shape;170;p8"/>
          <p:cNvSpPr/>
          <p:nvPr/>
        </p:nvSpPr>
        <p:spPr>
          <a:xfrm>
            <a:off x="767314" y="1135674"/>
            <a:ext cx="1852734" cy="210354"/>
          </a:xfrm>
          <a:custGeom>
            <a:rect b="b" l="l" r="r" t="t"/>
            <a:pathLst>
              <a:path extrusionOk="0" h="410393" w="3614609">
                <a:moveTo>
                  <a:pt x="0" y="0"/>
                </a:moveTo>
                <a:lnTo>
                  <a:pt x="3614609" y="0"/>
                </a:lnTo>
                <a:lnTo>
                  <a:pt x="3614609"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8"/>
          <p:cNvSpPr/>
          <p:nvPr/>
        </p:nvSpPr>
        <p:spPr>
          <a:xfrm flipH="1" rot="-4515248">
            <a:off x="-1462574" y="10429307"/>
            <a:ext cx="3858983" cy="1220403"/>
          </a:xfrm>
          <a:custGeom>
            <a:rect b="b" l="l" r="r" t="t"/>
            <a:pathLst>
              <a:path extrusionOk="0" h="1220403" w="3858983">
                <a:moveTo>
                  <a:pt x="3858983" y="0"/>
                </a:moveTo>
                <a:lnTo>
                  <a:pt x="0" y="0"/>
                </a:lnTo>
                <a:lnTo>
                  <a:pt x="0" y="1220404"/>
                </a:lnTo>
                <a:lnTo>
                  <a:pt x="3858983" y="1220404"/>
                </a:lnTo>
                <a:lnTo>
                  <a:pt x="3858983"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8"/>
          <p:cNvSpPr/>
          <p:nvPr/>
        </p:nvSpPr>
        <p:spPr>
          <a:xfrm rot="-8344309">
            <a:off x="183919" y="9578654"/>
            <a:ext cx="3858983" cy="1220403"/>
          </a:xfrm>
          <a:custGeom>
            <a:rect b="b" l="l" r="r" t="t"/>
            <a:pathLst>
              <a:path extrusionOk="0" h="1220403" w="3858983">
                <a:moveTo>
                  <a:pt x="0" y="0"/>
                </a:moveTo>
                <a:lnTo>
                  <a:pt x="3858983" y="0"/>
                </a:lnTo>
                <a:lnTo>
                  <a:pt x="3858983" y="1220404"/>
                </a:lnTo>
                <a:lnTo>
                  <a:pt x="0" y="122040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8"/>
          <p:cNvSpPr/>
          <p:nvPr/>
        </p:nvSpPr>
        <p:spPr>
          <a:xfrm rot="719431">
            <a:off x="12028495" y="1635085"/>
            <a:ext cx="8729694" cy="1213205"/>
          </a:xfrm>
          <a:custGeom>
            <a:rect b="b" l="l" r="r" t="t"/>
            <a:pathLst>
              <a:path extrusionOk="0" h="410393" w="2953008">
                <a:moveTo>
                  <a:pt x="0" y="0"/>
                </a:moveTo>
                <a:lnTo>
                  <a:pt x="2953008" y="0"/>
                </a:lnTo>
                <a:lnTo>
                  <a:pt x="2953008"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8"/>
          <p:cNvSpPr/>
          <p:nvPr/>
        </p:nvSpPr>
        <p:spPr>
          <a:xfrm rot="7517544">
            <a:off x="10684335" y="-595973"/>
            <a:ext cx="3858983" cy="1220403"/>
          </a:xfrm>
          <a:custGeom>
            <a:rect b="b" l="l" r="r" t="t"/>
            <a:pathLst>
              <a:path extrusionOk="0" h="1220403" w="3858983">
                <a:moveTo>
                  <a:pt x="0" y="0"/>
                </a:moveTo>
                <a:lnTo>
                  <a:pt x="3858983" y="0"/>
                </a:lnTo>
                <a:lnTo>
                  <a:pt x="3858983" y="1220403"/>
                </a:lnTo>
                <a:lnTo>
                  <a:pt x="0" y="122040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8"/>
          <p:cNvSpPr/>
          <p:nvPr/>
        </p:nvSpPr>
        <p:spPr>
          <a:xfrm>
            <a:off x="13449593" y="2337"/>
            <a:ext cx="4794851" cy="1101090"/>
          </a:xfrm>
          <a:custGeom>
            <a:rect b="b" l="l" r="r" t="t"/>
            <a:pathLst>
              <a:path extrusionOk="0" h="1101090" w="4794851">
                <a:moveTo>
                  <a:pt x="0" y="0"/>
                </a:moveTo>
                <a:lnTo>
                  <a:pt x="4794851" y="0"/>
                </a:lnTo>
                <a:lnTo>
                  <a:pt x="4794851" y="1101090"/>
                </a:lnTo>
                <a:lnTo>
                  <a:pt x="0" y="1101090"/>
                </a:lnTo>
                <a:lnTo>
                  <a:pt x="0" y="0"/>
                </a:lnTo>
                <a:close/>
              </a:path>
            </a:pathLst>
          </a:custGeom>
          <a:blipFill rotWithShape="1">
            <a:blip r:embed="rId5">
              <a:alphaModFix/>
            </a:blip>
            <a:stretch>
              <a:fillRect b="0" l="0" r="-60585"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mazon SageMaker Studio: The First Fully Integrated Development Environment  For Machine Learning | AWS News Blog" id="176" name="Google Shape;176;p8"/>
          <p:cNvPicPr preferRelativeResize="0"/>
          <p:nvPr/>
        </p:nvPicPr>
        <p:blipFill rotWithShape="1">
          <a:blip r:embed="rId6">
            <a:alphaModFix/>
          </a:blip>
          <a:srcRect b="0" l="0" r="0" t="0"/>
          <a:stretch/>
        </p:blipFill>
        <p:spPr>
          <a:xfrm>
            <a:off x="1252973" y="1795306"/>
            <a:ext cx="15782054" cy="73364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9"/>
          <p:cNvSpPr txBox="1"/>
          <p:nvPr/>
        </p:nvSpPr>
        <p:spPr>
          <a:xfrm>
            <a:off x="739605" y="429090"/>
            <a:ext cx="8713565" cy="811761"/>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lang="en-GB" sz="5600">
                <a:solidFill>
                  <a:srgbClr val="1D1D1D"/>
                </a:solidFill>
                <a:latin typeface="Heebo"/>
                <a:ea typeface="Heebo"/>
                <a:cs typeface="Heebo"/>
                <a:sym typeface="Heebo"/>
              </a:rPr>
              <a:t>SageMaker Studio</a:t>
            </a:r>
            <a:endParaRPr sz="5600">
              <a:solidFill>
                <a:srgbClr val="1D1D1D"/>
              </a:solidFill>
              <a:latin typeface="Heebo"/>
              <a:ea typeface="Heebo"/>
              <a:cs typeface="Heebo"/>
              <a:sym typeface="Heebo"/>
            </a:endParaRPr>
          </a:p>
        </p:txBody>
      </p:sp>
      <p:sp>
        <p:nvSpPr>
          <p:cNvPr id="182" name="Google Shape;182;p9"/>
          <p:cNvSpPr/>
          <p:nvPr/>
        </p:nvSpPr>
        <p:spPr>
          <a:xfrm>
            <a:off x="767314" y="1135674"/>
            <a:ext cx="1852734" cy="210354"/>
          </a:xfrm>
          <a:custGeom>
            <a:rect b="b" l="l" r="r" t="t"/>
            <a:pathLst>
              <a:path extrusionOk="0" h="410393" w="3614609">
                <a:moveTo>
                  <a:pt x="0" y="0"/>
                </a:moveTo>
                <a:lnTo>
                  <a:pt x="3614609" y="0"/>
                </a:lnTo>
                <a:lnTo>
                  <a:pt x="3614609"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9"/>
          <p:cNvSpPr/>
          <p:nvPr/>
        </p:nvSpPr>
        <p:spPr>
          <a:xfrm flipH="1" rot="-4515248">
            <a:off x="-1462574" y="10429307"/>
            <a:ext cx="3858983" cy="1220403"/>
          </a:xfrm>
          <a:custGeom>
            <a:rect b="b" l="l" r="r" t="t"/>
            <a:pathLst>
              <a:path extrusionOk="0" h="1220403" w="3858983">
                <a:moveTo>
                  <a:pt x="3858983" y="0"/>
                </a:moveTo>
                <a:lnTo>
                  <a:pt x="0" y="0"/>
                </a:lnTo>
                <a:lnTo>
                  <a:pt x="0" y="1220404"/>
                </a:lnTo>
                <a:lnTo>
                  <a:pt x="3858983" y="1220404"/>
                </a:lnTo>
                <a:lnTo>
                  <a:pt x="3858983"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9"/>
          <p:cNvSpPr/>
          <p:nvPr/>
        </p:nvSpPr>
        <p:spPr>
          <a:xfrm rot="-8344309">
            <a:off x="183919" y="9578654"/>
            <a:ext cx="3858983" cy="1220403"/>
          </a:xfrm>
          <a:custGeom>
            <a:rect b="b" l="l" r="r" t="t"/>
            <a:pathLst>
              <a:path extrusionOk="0" h="1220403" w="3858983">
                <a:moveTo>
                  <a:pt x="0" y="0"/>
                </a:moveTo>
                <a:lnTo>
                  <a:pt x="3858983" y="0"/>
                </a:lnTo>
                <a:lnTo>
                  <a:pt x="3858983" y="1220404"/>
                </a:lnTo>
                <a:lnTo>
                  <a:pt x="0" y="122040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9"/>
          <p:cNvSpPr/>
          <p:nvPr/>
        </p:nvSpPr>
        <p:spPr>
          <a:xfrm rot="719431">
            <a:off x="12028495" y="1635085"/>
            <a:ext cx="8729694" cy="1213205"/>
          </a:xfrm>
          <a:custGeom>
            <a:rect b="b" l="l" r="r" t="t"/>
            <a:pathLst>
              <a:path extrusionOk="0" h="410393" w="2953008">
                <a:moveTo>
                  <a:pt x="0" y="0"/>
                </a:moveTo>
                <a:lnTo>
                  <a:pt x="2953008" y="0"/>
                </a:lnTo>
                <a:lnTo>
                  <a:pt x="2953008" y="410393"/>
                </a:lnTo>
                <a:lnTo>
                  <a:pt x="0" y="410393"/>
                </a:lnTo>
                <a:close/>
              </a:path>
            </a:pathLst>
          </a:custGeom>
          <a:solidFill>
            <a:srgbClr val="00B6D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9"/>
          <p:cNvSpPr/>
          <p:nvPr/>
        </p:nvSpPr>
        <p:spPr>
          <a:xfrm rot="7517544">
            <a:off x="10684335" y="-595973"/>
            <a:ext cx="3858983" cy="1220403"/>
          </a:xfrm>
          <a:custGeom>
            <a:rect b="b" l="l" r="r" t="t"/>
            <a:pathLst>
              <a:path extrusionOk="0" h="1220403" w="3858983">
                <a:moveTo>
                  <a:pt x="0" y="0"/>
                </a:moveTo>
                <a:lnTo>
                  <a:pt x="3858983" y="0"/>
                </a:lnTo>
                <a:lnTo>
                  <a:pt x="3858983" y="1220403"/>
                </a:lnTo>
                <a:lnTo>
                  <a:pt x="0" y="122040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9"/>
          <p:cNvSpPr/>
          <p:nvPr/>
        </p:nvSpPr>
        <p:spPr>
          <a:xfrm>
            <a:off x="13449593" y="2337"/>
            <a:ext cx="4794851" cy="1101090"/>
          </a:xfrm>
          <a:custGeom>
            <a:rect b="b" l="l" r="r" t="t"/>
            <a:pathLst>
              <a:path extrusionOk="0" h="1101090" w="4794851">
                <a:moveTo>
                  <a:pt x="0" y="0"/>
                </a:moveTo>
                <a:lnTo>
                  <a:pt x="4794851" y="0"/>
                </a:lnTo>
                <a:lnTo>
                  <a:pt x="4794851" y="1101090"/>
                </a:lnTo>
                <a:lnTo>
                  <a:pt x="0" y="1101090"/>
                </a:lnTo>
                <a:lnTo>
                  <a:pt x="0" y="0"/>
                </a:lnTo>
                <a:close/>
              </a:path>
            </a:pathLst>
          </a:custGeom>
          <a:blipFill rotWithShape="1">
            <a:blip r:embed="rId5">
              <a:alphaModFix/>
            </a:blip>
            <a:stretch>
              <a:fillRect b="0" l="0" r="-60585"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Use the Amazon SageMaker Studio Classic Launcher - Amazon SageMaker" id="188" name="Google Shape;188;p9"/>
          <p:cNvPicPr preferRelativeResize="0"/>
          <p:nvPr/>
        </p:nvPicPr>
        <p:blipFill rotWithShape="1">
          <a:blip r:embed="rId6">
            <a:alphaModFix/>
          </a:blip>
          <a:srcRect b="0" l="0" r="0" t="0"/>
          <a:stretch/>
        </p:blipFill>
        <p:spPr>
          <a:xfrm>
            <a:off x="2620050" y="1941646"/>
            <a:ext cx="14096999" cy="78891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yair alon</dc:creator>
</cp:coreProperties>
</file>