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18288000" cy="10287000"/>
  <p:notesSz cx="6858000" cy="9144000"/>
  <p:embeddedFontLst>
    <p:embeddedFont>
      <p:font typeface="Heebo" pitchFamily="2" charset="-79"/>
      <p:regular r:id="rId9"/>
    </p:embeddedFont>
    <p:embeddedFont>
      <p:font typeface="Poppins Medium" panose="00000600000000000000" pitchFamily="2" charset="0"/>
      <p:regular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3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97870" flipH="1">
            <a:off x="5524792" y="9762451"/>
            <a:ext cx="7315200" cy="2313432"/>
          </a:xfrm>
          <a:custGeom>
            <a:avLst/>
            <a:gdLst/>
            <a:ahLst/>
            <a:cxnLst/>
            <a:rect l="l" t="t" r="r" b="b"/>
            <a:pathLst>
              <a:path w="7315200" h="2313432">
                <a:moveTo>
                  <a:pt x="7315200" y="0"/>
                </a:moveTo>
                <a:lnTo>
                  <a:pt x="0" y="0"/>
                </a:lnTo>
                <a:lnTo>
                  <a:pt x="0" y="2313432"/>
                </a:lnTo>
                <a:lnTo>
                  <a:pt x="7315200" y="2313432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5" name="Freeform 5"/>
          <p:cNvSpPr/>
          <p:nvPr/>
        </p:nvSpPr>
        <p:spPr>
          <a:xfrm rot="-7326932">
            <a:off x="8980527" y="9130284"/>
            <a:ext cx="7315200" cy="2313432"/>
          </a:xfrm>
          <a:custGeom>
            <a:avLst/>
            <a:gdLst/>
            <a:ahLst/>
            <a:cxnLst/>
            <a:rect l="l" t="t" r="r" b="b"/>
            <a:pathLst>
              <a:path w="7315200" h="2313432">
                <a:moveTo>
                  <a:pt x="0" y="0"/>
                </a:moveTo>
                <a:lnTo>
                  <a:pt x="7315200" y="0"/>
                </a:lnTo>
                <a:lnTo>
                  <a:pt x="7315200" y="2313432"/>
                </a:lnTo>
                <a:lnTo>
                  <a:pt x="0" y="2313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6" name="Freeform 6"/>
          <p:cNvSpPr/>
          <p:nvPr/>
        </p:nvSpPr>
        <p:spPr>
          <a:xfrm rot="5467683" flipH="1">
            <a:off x="-805419" y="-2581932"/>
            <a:ext cx="7315200" cy="2313432"/>
          </a:xfrm>
          <a:custGeom>
            <a:avLst/>
            <a:gdLst/>
            <a:ahLst/>
            <a:cxnLst/>
            <a:rect l="l" t="t" r="r" b="b"/>
            <a:pathLst>
              <a:path w="7315200" h="2313432">
                <a:moveTo>
                  <a:pt x="7315200" y="0"/>
                </a:moveTo>
                <a:lnTo>
                  <a:pt x="0" y="0"/>
                </a:lnTo>
                <a:lnTo>
                  <a:pt x="0" y="2313432"/>
                </a:lnTo>
                <a:lnTo>
                  <a:pt x="7315200" y="2313432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7" name="Freeform 7"/>
          <p:cNvSpPr/>
          <p:nvPr/>
        </p:nvSpPr>
        <p:spPr>
          <a:xfrm rot="1638621">
            <a:off x="-3459157" y="-279887"/>
            <a:ext cx="7315200" cy="2313432"/>
          </a:xfrm>
          <a:custGeom>
            <a:avLst/>
            <a:gdLst/>
            <a:ahLst/>
            <a:cxnLst/>
            <a:rect l="l" t="t" r="r" b="b"/>
            <a:pathLst>
              <a:path w="7315200" h="2313432">
                <a:moveTo>
                  <a:pt x="0" y="0"/>
                </a:moveTo>
                <a:lnTo>
                  <a:pt x="7315200" y="0"/>
                </a:lnTo>
                <a:lnTo>
                  <a:pt x="7315200" y="2313432"/>
                </a:lnTo>
                <a:lnTo>
                  <a:pt x="0" y="2313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Freeform 8"/>
          <p:cNvSpPr/>
          <p:nvPr/>
        </p:nvSpPr>
        <p:spPr>
          <a:xfrm rot="-7326932">
            <a:off x="-1826201" y="10264354"/>
            <a:ext cx="7315200" cy="2313432"/>
          </a:xfrm>
          <a:custGeom>
            <a:avLst/>
            <a:gdLst/>
            <a:ahLst/>
            <a:cxnLst/>
            <a:rect l="l" t="t" r="r" b="b"/>
            <a:pathLst>
              <a:path w="7315200" h="2313432">
                <a:moveTo>
                  <a:pt x="0" y="0"/>
                </a:moveTo>
                <a:lnTo>
                  <a:pt x="7315200" y="0"/>
                </a:lnTo>
                <a:lnTo>
                  <a:pt x="7315200" y="2313432"/>
                </a:lnTo>
                <a:lnTo>
                  <a:pt x="0" y="23134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9" name="TextBox 9"/>
          <p:cNvSpPr txBox="1"/>
          <p:nvPr/>
        </p:nvSpPr>
        <p:spPr>
          <a:xfrm>
            <a:off x="1831399" y="4594387"/>
            <a:ext cx="9041974" cy="1271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8799" dirty="0">
                <a:solidFill>
                  <a:srgbClr val="1D1D1D"/>
                </a:solidFill>
                <a:latin typeface="Heebo"/>
                <a:ea typeface="Heebo"/>
                <a:cs typeface="Heebo"/>
                <a:sym typeface="Heebo"/>
              </a:rPr>
              <a:t>EC2</a:t>
            </a:r>
          </a:p>
        </p:txBody>
      </p:sp>
      <p:sp>
        <p:nvSpPr>
          <p:cNvPr id="11" name="Freeform 11"/>
          <p:cNvSpPr/>
          <p:nvPr/>
        </p:nvSpPr>
        <p:spPr>
          <a:xfrm>
            <a:off x="13493149" y="5561"/>
            <a:ext cx="4794851" cy="1101090"/>
          </a:xfrm>
          <a:custGeom>
            <a:avLst/>
            <a:gdLst/>
            <a:ahLst/>
            <a:cxnLst/>
            <a:rect l="l" t="t" r="r" b="b"/>
            <a:pathLst>
              <a:path w="4794851" h="1101090">
                <a:moveTo>
                  <a:pt x="0" y="0"/>
                </a:moveTo>
                <a:lnTo>
                  <a:pt x="4794851" y="0"/>
                </a:lnTo>
                <a:lnTo>
                  <a:pt x="4794851" y="1101089"/>
                </a:lnTo>
                <a:lnTo>
                  <a:pt x="0" y="110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60587"/>
            </a:stretch>
          </a:blipFill>
        </p:spPr>
        <p:txBody>
          <a:bodyPr/>
          <a:lstStyle/>
          <a:p>
            <a:endParaRPr lang="en-IL"/>
          </a:p>
        </p:txBody>
      </p:sp>
      <p:pic>
        <p:nvPicPr>
          <p:cNvPr id="1028" name="Picture 4" descr="GPU Buying Guide: Choosing the Right Graphics Card | HP® Tech Takes">
            <a:extLst>
              <a:ext uri="{FF2B5EF4-FFF2-40B4-BE49-F238E27FC236}">
                <a16:creationId xmlns:a16="http://schemas.microsoft.com/office/drawing/2014/main" id="{945FF6BA-8EE5-7245-27C2-BDB15D3A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36744">
            <a:off x="10121188" y="3899680"/>
            <a:ext cx="952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2831" y="1422814"/>
            <a:ext cx="10301336" cy="1449815"/>
          </a:xfrm>
          <a:custGeom>
            <a:avLst/>
            <a:gdLst/>
            <a:ahLst/>
            <a:cxnLst/>
            <a:rect l="l" t="t" r="r" b="b"/>
            <a:pathLst>
              <a:path w="10301336" h="1449815">
                <a:moveTo>
                  <a:pt x="0" y="0"/>
                </a:moveTo>
                <a:lnTo>
                  <a:pt x="10301335" y="0"/>
                </a:lnTo>
                <a:lnTo>
                  <a:pt x="10301335" y="1449814"/>
                </a:lnTo>
                <a:lnTo>
                  <a:pt x="0" y="1449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24704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3" name="Freeform 3"/>
          <p:cNvSpPr/>
          <p:nvPr/>
        </p:nvSpPr>
        <p:spPr>
          <a:xfrm>
            <a:off x="9257854" y="1366729"/>
            <a:ext cx="1105346" cy="1505899"/>
          </a:xfrm>
          <a:custGeom>
            <a:avLst/>
            <a:gdLst/>
            <a:ahLst/>
            <a:cxnLst/>
            <a:rect l="l" t="t" r="r" b="b"/>
            <a:pathLst>
              <a:path w="1105346" h="1505899">
                <a:moveTo>
                  <a:pt x="0" y="0"/>
                </a:moveTo>
                <a:lnTo>
                  <a:pt x="1105347" y="0"/>
                </a:lnTo>
                <a:lnTo>
                  <a:pt x="1105347" y="1505899"/>
                </a:lnTo>
                <a:lnTo>
                  <a:pt x="0" y="1505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6335" r="-831955"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5" name="Group 5"/>
          <p:cNvGrpSpPr/>
          <p:nvPr/>
        </p:nvGrpSpPr>
        <p:grpSpPr>
          <a:xfrm rot="719431">
            <a:off x="12028495" y="1635085"/>
            <a:ext cx="8729694" cy="1213205"/>
            <a:chOff x="0" y="0"/>
            <a:chExt cx="2953008" cy="4103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53008" cy="410393"/>
            </a:xfrm>
            <a:custGeom>
              <a:avLst/>
              <a:gdLst/>
              <a:ahLst/>
              <a:cxnLst/>
              <a:rect l="l" t="t" r="r" b="b"/>
              <a:pathLst>
                <a:path w="2953008" h="410393">
                  <a:moveTo>
                    <a:pt x="0" y="0"/>
                  </a:moveTo>
                  <a:lnTo>
                    <a:pt x="2953008" y="0"/>
                  </a:lnTo>
                  <a:lnTo>
                    <a:pt x="2953008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7" name="Freeform 7"/>
          <p:cNvSpPr/>
          <p:nvPr/>
        </p:nvSpPr>
        <p:spPr>
          <a:xfrm rot="7517544">
            <a:off x="10684335" y="-595973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0" y="0"/>
                </a:moveTo>
                <a:lnTo>
                  <a:pt x="3858983" y="0"/>
                </a:lnTo>
                <a:lnTo>
                  <a:pt x="3858983" y="1220403"/>
                </a:lnTo>
                <a:lnTo>
                  <a:pt x="0" y="1220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TextBox 8"/>
          <p:cNvSpPr txBox="1"/>
          <p:nvPr/>
        </p:nvSpPr>
        <p:spPr>
          <a:xfrm>
            <a:off x="9039527" y="4000500"/>
            <a:ext cx="8791274" cy="3824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GB" sz="2800" b="0" i="0" dirty="0">
                <a:solidFill>
                  <a:srgbClr val="333333"/>
                </a:solidFill>
                <a:effectLst/>
                <a:latin typeface="AmazonEmber"/>
              </a:rPr>
              <a:t>Amazon Elastic Compute Cloud (EC2) is a web service that provides resizable compute capacity in the cloud.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GB" sz="2800" b="0" i="0" dirty="0">
                <a:solidFill>
                  <a:srgbClr val="333333"/>
                </a:solidFill>
                <a:effectLst/>
                <a:latin typeface="AmazonEmber"/>
              </a:rPr>
              <a:t>It is designed to make web-scale cloud computing easier for developers.</a:t>
            </a:r>
          </a:p>
          <a:p>
            <a:pPr marL="457200" indent="-457200" algn="l">
              <a:lnSpc>
                <a:spcPct val="150000"/>
              </a:lnSpc>
              <a:buFontTx/>
              <a:buChar char="-"/>
            </a:pPr>
            <a:r>
              <a:rPr lang="en-GB" sz="2800" b="0" i="0" dirty="0">
                <a:solidFill>
                  <a:srgbClr val="333333"/>
                </a:solidFill>
                <a:effectLst/>
                <a:latin typeface="AmazonEmber"/>
              </a:rPr>
              <a:t>EC2 allows you to launch virtual servers, configure security and networking, and manage storage.</a:t>
            </a:r>
            <a:endParaRPr lang="en-US" sz="2800" dirty="0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214919" y="9203655"/>
            <a:ext cx="2803744" cy="425711"/>
            <a:chOff x="0" y="0"/>
            <a:chExt cx="2702861" cy="41039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2861" cy="410393"/>
            </a:xfrm>
            <a:custGeom>
              <a:avLst/>
              <a:gdLst/>
              <a:ahLst/>
              <a:cxnLst/>
              <a:rect l="l" t="t" r="r" b="b"/>
              <a:pathLst>
                <a:path w="2702861" h="410393">
                  <a:moveTo>
                    <a:pt x="0" y="0"/>
                  </a:moveTo>
                  <a:lnTo>
                    <a:pt x="2702861" y="0"/>
                  </a:lnTo>
                  <a:lnTo>
                    <a:pt x="2702861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28700" y="1761135"/>
            <a:ext cx="7669994" cy="804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5600" dirty="0">
                <a:solidFill>
                  <a:srgbClr val="1D1D1D"/>
                </a:solidFill>
                <a:latin typeface="Heebo"/>
                <a:ea typeface="Heebo"/>
                <a:cs typeface="Heebo"/>
                <a:sym typeface="Heebo"/>
              </a:rPr>
              <a:t>EC2</a:t>
            </a:r>
          </a:p>
        </p:txBody>
      </p:sp>
      <p:sp>
        <p:nvSpPr>
          <p:cNvPr id="17" name="Freeform 17"/>
          <p:cNvSpPr/>
          <p:nvPr/>
        </p:nvSpPr>
        <p:spPr>
          <a:xfrm>
            <a:off x="13449593" y="2337"/>
            <a:ext cx="4794851" cy="1101090"/>
          </a:xfrm>
          <a:custGeom>
            <a:avLst/>
            <a:gdLst/>
            <a:ahLst/>
            <a:cxnLst/>
            <a:rect l="l" t="t" r="r" b="b"/>
            <a:pathLst>
              <a:path w="4794851" h="1101090">
                <a:moveTo>
                  <a:pt x="0" y="0"/>
                </a:moveTo>
                <a:lnTo>
                  <a:pt x="4794851" y="0"/>
                </a:lnTo>
                <a:lnTo>
                  <a:pt x="4794851" y="1101090"/>
                </a:lnTo>
                <a:lnTo>
                  <a:pt x="0" y="11010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60587"/>
            </a:stretch>
          </a:blipFill>
        </p:spPr>
        <p:txBody>
          <a:bodyPr/>
          <a:lstStyle/>
          <a:p>
            <a:endParaRPr lang="en-IL"/>
          </a:p>
        </p:txBody>
      </p:sp>
      <p:pic>
        <p:nvPicPr>
          <p:cNvPr id="1026" name="Picture 2" descr="Amazon EC2: Everything you need to know - DEV Community">
            <a:extLst>
              <a:ext uri="{FF2B5EF4-FFF2-40B4-BE49-F238E27FC236}">
                <a16:creationId xmlns:a16="http://schemas.microsoft.com/office/drawing/2014/main" id="{D59D8067-F397-41BF-D075-424DEDAC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4009317"/>
            <a:ext cx="72136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9605" y="429090"/>
            <a:ext cx="8713565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GB" sz="5600" dirty="0">
                <a:solidFill>
                  <a:srgbClr val="1D1D1D"/>
                </a:solidFill>
                <a:latin typeface="Heebo"/>
                <a:ea typeface="Heebo"/>
                <a:cs typeface="Heebo"/>
                <a:sym typeface="Heebo"/>
              </a:rPr>
              <a:t>Key Features of AWS EC2</a:t>
            </a:r>
            <a:endParaRPr lang="en-US" sz="5600" dirty="0">
              <a:solidFill>
                <a:srgbClr val="1D1D1D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67314" y="1135674"/>
            <a:ext cx="1852734" cy="210354"/>
            <a:chOff x="0" y="0"/>
            <a:chExt cx="3614609" cy="4103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4609" cy="410393"/>
            </a:xfrm>
            <a:custGeom>
              <a:avLst/>
              <a:gdLst/>
              <a:ahLst/>
              <a:cxnLst/>
              <a:rect l="l" t="t" r="r" b="b"/>
              <a:pathLst>
                <a:path w="3614609" h="410393">
                  <a:moveTo>
                    <a:pt x="0" y="0"/>
                  </a:moveTo>
                  <a:lnTo>
                    <a:pt x="3614609" y="0"/>
                  </a:lnTo>
                  <a:lnTo>
                    <a:pt x="3614609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8" name="Freeform 8"/>
          <p:cNvSpPr/>
          <p:nvPr/>
        </p:nvSpPr>
        <p:spPr>
          <a:xfrm rot="-4515248" flipH="1">
            <a:off x="-1462574" y="10429307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3858983" y="0"/>
                </a:moveTo>
                <a:lnTo>
                  <a:pt x="0" y="0"/>
                </a:lnTo>
                <a:lnTo>
                  <a:pt x="0" y="1220404"/>
                </a:lnTo>
                <a:lnTo>
                  <a:pt x="3858983" y="1220404"/>
                </a:lnTo>
                <a:lnTo>
                  <a:pt x="38589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9" name="Freeform 9"/>
          <p:cNvSpPr/>
          <p:nvPr/>
        </p:nvSpPr>
        <p:spPr>
          <a:xfrm rot="-8344309">
            <a:off x="183919" y="9578654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0" y="0"/>
                </a:moveTo>
                <a:lnTo>
                  <a:pt x="3858983" y="0"/>
                </a:lnTo>
                <a:lnTo>
                  <a:pt x="3858983" y="1220404"/>
                </a:lnTo>
                <a:lnTo>
                  <a:pt x="0" y="1220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10" name="Group 10"/>
          <p:cNvGrpSpPr/>
          <p:nvPr/>
        </p:nvGrpSpPr>
        <p:grpSpPr>
          <a:xfrm rot="719431">
            <a:off x="12028495" y="1635085"/>
            <a:ext cx="8729694" cy="1213205"/>
            <a:chOff x="0" y="0"/>
            <a:chExt cx="2953008" cy="4103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53008" cy="410393"/>
            </a:xfrm>
            <a:custGeom>
              <a:avLst/>
              <a:gdLst/>
              <a:ahLst/>
              <a:cxnLst/>
              <a:rect l="l" t="t" r="r" b="b"/>
              <a:pathLst>
                <a:path w="2953008" h="410393">
                  <a:moveTo>
                    <a:pt x="0" y="0"/>
                  </a:moveTo>
                  <a:lnTo>
                    <a:pt x="2953008" y="0"/>
                  </a:lnTo>
                  <a:lnTo>
                    <a:pt x="2953008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2" name="Freeform 12"/>
          <p:cNvSpPr/>
          <p:nvPr/>
        </p:nvSpPr>
        <p:spPr>
          <a:xfrm rot="7517544">
            <a:off x="10684335" y="-595973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0" y="0"/>
                </a:moveTo>
                <a:lnTo>
                  <a:pt x="3858983" y="0"/>
                </a:lnTo>
                <a:lnTo>
                  <a:pt x="3858983" y="1220403"/>
                </a:lnTo>
                <a:lnTo>
                  <a:pt x="0" y="1220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Freeform 13"/>
          <p:cNvSpPr/>
          <p:nvPr/>
        </p:nvSpPr>
        <p:spPr>
          <a:xfrm>
            <a:off x="13449593" y="2337"/>
            <a:ext cx="4794851" cy="1101090"/>
          </a:xfrm>
          <a:custGeom>
            <a:avLst/>
            <a:gdLst/>
            <a:ahLst/>
            <a:cxnLst/>
            <a:rect l="l" t="t" r="r" b="b"/>
            <a:pathLst>
              <a:path w="4794851" h="1101090">
                <a:moveTo>
                  <a:pt x="0" y="0"/>
                </a:moveTo>
                <a:lnTo>
                  <a:pt x="4794851" y="0"/>
                </a:lnTo>
                <a:lnTo>
                  <a:pt x="4794851" y="1101090"/>
                </a:lnTo>
                <a:lnTo>
                  <a:pt x="0" y="11010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60587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7172-8A3D-5031-F803-2E650A1CD2B4}"/>
              </a:ext>
            </a:extLst>
          </p:cNvPr>
          <p:cNvSpPr txBox="1"/>
          <p:nvPr/>
        </p:nvSpPr>
        <p:spPr>
          <a:xfrm>
            <a:off x="1371599" y="2213823"/>
            <a:ext cx="16002001" cy="487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L" sz="3200" b="1" dirty="0">
                <a:solidFill>
                  <a:srgbClr val="333333"/>
                </a:solidFill>
                <a:latin typeface="AmazonEmber"/>
              </a:rPr>
              <a:t>Scalability</a:t>
            </a:r>
            <a:r>
              <a:rPr lang="en-IL" sz="3200" dirty="0">
                <a:solidFill>
                  <a:srgbClr val="333333"/>
                </a:solidFill>
                <a:latin typeface="AmazonEmber"/>
              </a:rPr>
              <a:t>: Easily scale up or down based on demand.</a:t>
            </a:r>
          </a:p>
          <a:p>
            <a:pPr>
              <a:lnSpc>
                <a:spcPct val="200000"/>
              </a:lnSpc>
            </a:pPr>
            <a:r>
              <a:rPr lang="en-IL" sz="3200" b="1" dirty="0">
                <a:solidFill>
                  <a:srgbClr val="333333"/>
                </a:solidFill>
                <a:latin typeface="AmazonEmber"/>
              </a:rPr>
              <a:t>Flexibility</a:t>
            </a:r>
            <a:r>
              <a:rPr lang="en-IL" sz="3200" dirty="0">
                <a:solidFill>
                  <a:srgbClr val="333333"/>
                </a:solidFill>
                <a:latin typeface="AmazonEmber"/>
              </a:rPr>
              <a:t>: Wide range of instance types optimized for different use cases.</a:t>
            </a:r>
          </a:p>
          <a:p>
            <a:pPr>
              <a:lnSpc>
                <a:spcPct val="200000"/>
              </a:lnSpc>
            </a:pPr>
            <a:r>
              <a:rPr lang="en-IL" sz="3200" b="1" dirty="0">
                <a:solidFill>
                  <a:srgbClr val="333333"/>
                </a:solidFill>
                <a:latin typeface="AmazonEmber"/>
              </a:rPr>
              <a:t>Cost-Effective</a:t>
            </a:r>
            <a:r>
              <a:rPr lang="en-IL" sz="3200" dirty="0">
                <a:solidFill>
                  <a:srgbClr val="333333"/>
                </a:solidFill>
                <a:latin typeface="AmazonEmber"/>
              </a:rPr>
              <a:t>: Pay only for the compute time you use.</a:t>
            </a:r>
          </a:p>
          <a:p>
            <a:pPr>
              <a:lnSpc>
                <a:spcPct val="200000"/>
              </a:lnSpc>
            </a:pPr>
            <a:r>
              <a:rPr lang="en-IL" sz="3200" b="1" dirty="0">
                <a:solidFill>
                  <a:srgbClr val="333333"/>
                </a:solidFill>
                <a:latin typeface="AmazonEmber"/>
              </a:rPr>
              <a:t>Security</a:t>
            </a:r>
            <a:r>
              <a:rPr lang="en-IL" sz="3200" dirty="0">
                <a:solidFill>
                  <a:srgbClr val="333333"/>
                </a:solidFill>
                <a:latin typeface="AmazonEmber"/>
              </a:rPr>
              <a:t>: Integrated with AWS Identity and Access Management (IAM) for secure access.</a:t>
            </a:r>
          </a:p>
          <a:p>
            <a:pPr>
              <a:lnSpc>
                <a:spcPct val="200000"/>
              </a:lnSpc>
            </a:pPr>
            <a:r>
              <a:rPr lang="en-IL" sz="3200" b="1" dirty="0">
                <a:solidFill>
                  <a:srgbClr val="333333"/>
                </a:solidFill>
                <a:latin typeface="AmazonEmber"/>
              </a:rPr>
              <a:t>Reliability</a:t>
            </a:r>
            <a:r>
              <a:rPr lang="en-IL" sz="3200" dirty="0">
                <a:solidFill>
                  <a:srgbClr val="333333"/>
                </a:solidFill>
                <a:latin typeface="AmazonEmber"/>
              </a:rPr>
              <a:t>: Built on a highly reliable infrastructure.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9605" y="429090"/>
            <a:ext cx="8713565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GB" sz="5600" dirty="0">
                <a:solidFill>
                  <a:srgbClr val="1D1D1D"/>
                </a:solidFill>
                <a:latin typeface="Heebo"/>
                <a:ea typeface="Heebo"/>
                <a:cs typeface="Heebo"/>
                <a:sym typeface="Heebo"/>
              </a:rPr>
              <a:t> EC2 Instance Types</a:t>
            </a:r>
            <a:endParaRPr lang="en-US" sz="5600" dirty="0">
              <a:solidFill>
                <a:srgbClr val="1D1D1D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67314" y="1135674"/>
            <a:ext cx="1852734" cy="210354"/>
            <a:chOff x="0" y="0"/>
            <a:chExt cx="3614609" cy="4103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4609" cy="410393"/>
            </a:xfrm>
            <a:custGeom>
              <a:avLst/>
              <a:gdLst/>
              <a:ahLst/>
              <a:cxnLst/>
              <a:rect l="l" t="t" r="r" b="b"/>
              <a:pathLst>
                <a:path w="3614609" h="410393">
                  <a:moveTo>
                    <a:pt x="0" y="0"/>
                  </a:moveTo>
                  <a:lnTo>
                    <a:pt x="3614609" y="0"/>
                  </a:lnTo>
                  <a:lnTo>
                    <a:pt x="3614609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8" name="Freeform 8"/>
          <p:cNvSpPr/>
          <p:nvPr/>
        </p:nvSpPr>
        <p:spPr>
          <a:xfrm rot="-4515248" flipH="1">
            <a:off x="-1462574" y="10429307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3858983" y="0"/>
                </a:moveTo>
                <a:lnTo>
                  <a:pt x="0" y="0"/>
                </a:lnTo>
                <a:lnTo>
                  <a:pt x="0" y="1220404"/>
                </a:lnTo>
                <a:lnTo>
                  <a:pt x="3858983" y="1220404"/>
                </a:lnTo>
                <a:lnTo>
                  <a:pt x="38589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9" name="Freeform 9"/>
          <p:cNvSpPr/>
          <p:nvPr/>
        </p:nvSpPr>
        <p:spPr>
          <a:xfrm rot="-8344309">
            <a:off x="183919" y="9578654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0" y="0"/>
                </a:moveTo>
                <a:lnTo>
                  <a:pt x="3858983" y="0"/>
                </a:lnTo>
                <a:lnTo>
                  <a:pt x="3858983" y="1220404"/>
                </a:lnTo>
                <a:lnTo>
                  <a:pt x="0" y="1220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10" name="Group 10"/>
          <p:cNvGrpSpPr/>
          <p:nvPr/>
        </p:nvGrpSpPr>
        <p:grpSpPr>
          <a:xfrm rot="719431">
            <a:off x="12028495" y="1635085"/>
            <a:ext cx="8729694" cy="1213205"/>
            <a:chOff x="0" y="0"/>
            <a:chExt cx="2953008" cy="4103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53008" cy="410393"/>
            </a:xfrm>
            <a:custGeom>
              <a:avLst/>
              <a:gdLst/>
              <a:ahLst/>
              <a:cxnLst/>
              <a:rect l="l" t="t" r="r" b="b"/>
              <a:pathLst>
                <a:path w="2953008" h="410393">
                  <a:moveTo>
                    <a:pt x="0" y="0"/>
                  </a:moveTo>
                  <a:lnTo>
                    <a:pt x="2953008" y="0"/>
                  </a:lnTo>
                  <a:lnTo>
                    <a:pt x="2953008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2" name="Freeform 12"/>
          <p:cNvSpPr/>
          <p:nvPr/>
        </p:nvSpPr>
        <p:spPr>
          <a:xfrm rot="7517544">
            <a:off x="10684335" y="-595973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0" y="0"/>
                </a:moveTo>
                <a:lnTo>
                  <a:pt x="3858983" y="0"/>
                </a:lnTo>
                <a:lnTo>
                  <a:pt x="3858983" y="1220403"/>
                </a:lnTo>
                <a:lnTo>
                  <a:pt x="0" y="1220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Freeform 13"/>
          <p:cNvSpPr/>
          <p:nvPr/>
        </p:nvSpPr>
        <p:spPr>
          <a:xfrm>
            <a:off x="13449593" y="2337"/>
            <a:ext cx="4794851" cy="1101090"/>
          </a:xfrm>
          <a:custGeom>
            <a:avLst/>
            <a:gdLst/>
            <a:ahLst/>
            <a:cxnLst/>
            <a:rect l="l" t="t" r="r" b="b"/>
            <a:pathLst>
              <a:path w="4794851" h="1101090">
                <a:moveTo>
                  <a:pt x="0" y="0"/>
                </a:moveTo>
                <a:lnTo>
                  <a:pt x="4794851" y="0"/>
                </a:lnTo>
                <a:lnTo>
                  <a:pt x="4794851" y="1101090"/>
                </a:lnTo>
                <a:lnTo>
                  <a:pt x="0" y="11010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60587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7172-8A3D-5031-F803-2E650A1CD2B4}"/>
              </a:ext>
            </a:extLst>
          </p:cNvPr>
          <p:cNvSpPr txBox="1"/>
          <p:nvPr/>
        </p:nvSpPr>
        <p:spPr>
          <a:xfrm>
            <a:off x="801433" y="1782706"/>
            <a:ext cx="16002001" cy="5142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333333"/>
                </a:solidFill>
                <a:latin typeface="AmazonEmber"/>
              </a:rPr>
              <a:t>General Purpose</a:t>
            </a:r>
            <a:r>
              <a:rPr lang="en-GB" sz="2800" dirty="0">
                <a:solidFill>
                  <a:srgbClr val="333333"/>
                </a:solidFill>
                <a:latin typeface="AmazonEmber"/>
              </a:rPr>
              <a:t>: Balanced compute, memory, and networking resources (e.g., t2, t3).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333333"/>
                </a:solidFill>
                <a:latin typeface="AmazonEmber"/>
              </a:rPr>
              <a:t>Compute Optimized</a:t>
            </a:r>
            <a:r>
              <a:rPr lang="en-GB" sz="2800" dirty="0">
                <a:solidFill>
                  <a:srgbClr val="333333"/>
                </a:solidFill>
                <a:latin typeface="AmazonEmber"/>
              </a:rPr>
              <a:t>: High-performance processors for compute-intensive tasks (e.g., c5, c6g).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333333"/>
                </a:solidFill>
                <a:latin typeface="AmazonEmber"/>
              </a:rPr>
              <a:t>Memory Optimized</a:t>
            </a:r>
            <a:r>
              <a:rPr lang="en-GB" sz="2800" dirty="0">
                <a:solidFill>
                  <a:srgbClr val="333333"/>
                </a:solidFill>
                <a:latin typeface="AmazonEmber"/>
              </a:rPr>
              <a:t>: For memory-intensive applications (e.g., r5, x1).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333333"/>
                </a:solidFill>
                <a:latin typeface="AmazonEmber"/>
              </a:rPr>
              <a:t>Storage Optimized</a:t>
            </a:r>
            <a:r>
              <a:rPr lang="en-GB" sz="2800" dirty="0">
                <a:solidFill>
                  <a:srgbClr val="333333"/>
                </a:solidFill>
                <a:latin typeface="AmazonEmber"/>
              </a:rPr>
              <a:t>: High, sequential read and write access to large datasets (e.g., i3, d2).</a:t>
            </a:r>
          </a:p>
          <a:p>
            <a:pPr>
              <a:lnSpc>
                <a:spcPct val="200000"/>
              </a:lnSpc>
            </a:pPr>
            <a:r>
              <a:rPr lang="en-GB" sz="2800" b="1" dirty="0">
                <a:solidFill>
                  <a:srgbClr val="333333"/>
                </a:solidFill>
                <a:latin typeface="AmazonEmber"/>
              </a:rPr>
              <a:t>Accelerated Computing: </a:t>
            </a:r>
            <a:r>
              <a:rPr lang="en-GB" sz="2800" dirty="0">
                <a:solidFill>
                  <a:srgbClr val="333333"/>
                </a:solidFill>
                <a:latin typeface="AmazonEmber"/>
              </a:rPr>
              <a:t>Use hardware accelerators, or co-processors, to perform functions such as floating-point number calculations, graphics processing, or data pattern matching (e.g., p3, g4).</a:t>
            </a:r>
          </a:p>
        </p:txBody>
      </p:sp>
      <p:pic>
        <p:nvPicPr>
          <p:cNvPr id="2052" name="Picture 4" descr="EC2 Instance Types Comparison (and how to remember them) | by Jay Chapel |  FAUN — Developer Community 🐾">
            <a:extLst>
              <a:ext uri="{FF2B5EF4-FFF2-40B4-BE49-F238E27FC236}">
                <a16:creationId xmlns:a16="http://schemas.microsoft.com/office/drawing/2014/main" id="{D213E462-FB53-1301-FBD2-31BBAC0034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3" b="18863"/>
          <a:stretch/>
        </p:blipFill>
        <p:spPr bwMode="auto">
          <a:xfrm>
            <a:off x="9144000" y="7113883"/>
            <a:ext cx="8630133" cy="278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0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9605" y="429090"/>
            <a:ext cx="8713565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GB" sz="5600" dirty="0">
                <a:solidFill>
                  <a:srgbClr val="1D1D1D"/>
                </a:solidFill>
                <a:latin typeface="Heebo"/>
                <a:ea typeface="Heebo"/>
                <a:cs typeface="Heebo"/>
                <a:sym typeface="Heebo"/>
              </a:rPr>
              <a:t>EC2 for Machine Learning</a:t>
            </a:r>
            <a:endParaRPr lang="en-US" sz="5600" dirty="0">
              <a:solidFill>
                <a:srgbClr val="1D1D1D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67314" y="1135674"/>
            <a:ext cx="1852734" cy="210354"/>
            <a:chOff x="0" y="0"/>
            <a:chExt cx="3614609" cy="4103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4609" cy="410393"/>
            </a:xfrm>
            <a:custGeom>
              <a:avLst/>
              <a:gdLst/>
              <a:ahLst/>
              <a:cxnLst/>
              <a:rect l="l" t="t" r="r" b="b"/>
              <a:pathLst>
                <a:path w="3614609" h="410393">
                  <a:moveTo>
                    <a:pt x="0" y="0"/>
                  </a:moveTo>
                  <a:lnTo>
                    <a:pt x="3614609" y="0"/>
                  </a:lnTo>
                  <a:lnTo>
                    <a:pt x="3614609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8" name="Freeform 8"/>
          <p:cNvSpPr/>
          <p:nvPr/>
        </p:nvSpPr>
        <p:spPr>
          <a:xfrm rot="-4515248" flipH="1">
            <a:off x="-1462574" y="10429307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3858983" y="0"/>
                </a:moveTo>
                <a:lnTo>
                  <a:pt x="0" y="0"/>
                </a:lnTo>
                <a:lnTo>
                  <a:pt x="0" y="1220404"/>
                </a:lnTo>
                <a:lnTo>
                  <a:pt x="3858983" y="1220404"/>
                </a:lnTo>
                <a:lnTo>
                  <a:pt x="38589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9" name="Freeform 9"/>
          <p:cNvSpPr/>
          <p:nvPr/>
        </p:nvSpPr>
        <p:spPr>
          <a:xfrm rot="-8344309">
            <a:off x="183919" y="9578654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0" y="0"/>
                </a:moveTo>
                <a:lnTo>
                  <a:pt x="3858983" y="0"/>
                </a:lnTo>
                <a:lnTo>
                  <a:pt x="3858983" y="1220404"/>
                </a:lnTo>
                <a:lnTo>
                  <a:pt x="0" y="1220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10" name="Group 10"/>
          <p:cNvGrpSpPr/>
          <p:nvPr/>
        </p:nvGrpSpPr>
        <p:grpSpPr>
          <a:xfrm rot="719431">
            <a:off x="12028495" y="1635085"/>
            <a:ext cx="8729694" cy="1213205"/>
            <a:chOff x="0" y="0"/>
            <a:chExt cx="2953008" cy="4103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53008" cy="410393"/>
            </a:xfrm>
            <a:custGeom>
              <a:avLst/>
              <a:gdLst/>
              <a:ahLst/>
              <a:cxnLst/>
              <a:rect l="l" t="t" r="r" b="b"/>
              <a:pathLst>
                <a:path w="2953008" h="410393">
                  <a:moveTo>
                    <a:pt x="0" y="0"/>
                  </a:moveTo>
                  <a:lnTo>
                    <a:pt x="2953008" y="0"/>
                  </a:lnTo>
                  <a:lnTo>
                    <a:pt x="2953008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2" name="Freeform 12"/>
          <p:cNvSpPr/>
          <p:nvPr/>
        </p:nvSpPr>
        <p:spPr>
          <a:xfrm rot="7517544">
            <a:off x="10684335" y="-595973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0" y="0"/>
                </a:moveTo>
                <a:lnTo>
                  <a:pt x="3858983" y="0"/>
                </a:lnTo>
                <a:lnTo>
                  <a:pt x="3858983" y="1220403"/>
                </a:lnTo>
                <a:lnTo>
                  <a:pt x="0" y="1220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Freeform 13"/>
          <p:cNvSpPr/>
          <p:nvPr/>
        </p:nvSpPr>
        <p:spPr>
          <a:xfrm>
            <a:off x="13449593" y="2337"/>
            <a:ext cx="4794851" cy="1101090"/>
          </a:xfrm>
          <a:custGeom>
            <a:avLst/>
            <a:gdLst/>
            <a:ahLst/>
            <a:cxnLst/>
            <a:rect l="l" t="t" r="r" b="b"/>
            <a:pathLst>
              <a:path w="4794851" h="1101090">
                <a:moveTo>
                  <a:pt x="0" y="0"/>
                </a:moveTo>
                <a:lnTo>
                  <a:pt x="4794851" y="0"/>
                </a:lnTo>
                <a:lnTo>
                  <a:pt x="4794851" y="1101090"/>
                </a:lnTo>
                <a:lnTo>
                  <a:pt x="0" y="11010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60587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7172-8A3D-5031-F803-2E650A1CD2B4}"/>
              </a:ext>
            </a:extLst>
          </p:cNvPr>
          <p:cNvSpPr txBox="1"/>
          <p:nvPr/>
        </p:nvSpPr>
        <p:spPr>
          <a:xfrm>
            <a:off x="1371599" y="2213823"/>
            <a:ext cx="16002001" cy="3894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 b="1" dirty="0">
                <a:solidFill>
                  <a:srgbClr val="333333"/>
                </a:solidFill>
                <a:latin typeface="AmazonEmber"/>
              </a:rPr>
              <a:t>GPU Instances</a:t>
            </a:r>
            <a:r>
              <a:rPr lang="en-GB" sz="3200" dirty="0">
                <a:solidFill>
                  <a:srgbClr val="333333"/>
                </a:solidFill>
                <a:latin typeface="AmazonEmber"/>
              </a:rPr>
              <a:t>: Ideal for training deep learning models (e.g., p3, g4).</a:t>
            </a:r>
          </a:p>
          <a:p>
            <a:pPr>
              <a:lnSpc>
                <a:spcPct val="200000"/>
              </a:lnSpc>
            </a:pPr>
            <a:r>
              <a:rPr lang="en-GB" sz="3200" b="1" dirty="0">
                <a:solidFill>
                  <a:srgbClr val="333333"/>
                </a:solidFill>
                <a:latin typeface="AmazonEmber"/>
              </a:rPr>
              <a:t>High Memory Instances</a:t>
            </a:r>
            <a:r>
              <a:rPr lang="en-GB" sz="3200" dirty="0">
                <a:solidFill>
                  <a:srgbClr val="333333"/>
                </a:solidFill>
                <a:latin typeface="AmazonEmber"/>
              </a:rPr>
              <a:t>: Suitable for large datasets and in-memory databases (e.g., r5, x1).</a:t>
            </a:r>
          </a:p>
          <a:p>
            <a:pPr>
              <a:lnSpc>
                <a:spcPct val="200000"/>
              </a:lnSpc>
            </a:pPr>
            <a:r>
              <a:rPr lang="en-GB" sz="3200" b="1" dirty="0">
                <a:solidFill>
                  <a:srgbClr val="333333"/>
                </a:solidFill>
                <a:latin typeface="AmazonEmber"/>
              </a:rPr>
              <a:t>Spot Instances</a:t>
            </a:r>
            <a:r>
              <a:rPr lang="en-GB" sz="3200" dirty="0">
                <a:solidFill>
                  <a:srgbClr val="333333"/>
                </a:solidFill>
                <a:latin typeface="AmazonEmber"/>
              </a:rPr>
              <a:t>: Cost-effective for non-critical workloads, such as model training.</a:t>
            </a:r>
          </a:p>
          <a:p>
            <a:pPr>
              <a:lnSpc>
                <a:spcPct val="200000"/>
              </a:lnSpc>
            </a:pPr>
            <a:r>
              <a:rPr lang="en-GB" sz="3200" b="1" dirty="0">
                <a:solidFill>
                  <a:srgbClr val="333333"/>
                </a:solidFill>
                <a:latin typeface="AmazonEmber"/>
              </a:rPr>
              <a:t>Elasticity</a:t>
            </a:r>
            <a:r>
              <a:rPr lang="en-GB" sz="3200" dirty="0">
                <a:solidFill>
                  <a:srgbClr val="333333"/>
                </a:solidFill>
                <a:latin typeface="AmazonEmber"/>
              </a:rPr>
              <a:t>: Scale your infrastructure as your ML workloads grow.</a:t>
            </a:r>
            <a:endParaRPr lang="en-IL" sz="3200" dirty="0">
              <a:solidFill>
                <a:srgbClr val="333333"/>
              </a:solidFill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184181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9605" y="429090"/>
            <a:ext cx="8713565" cy="8117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60"/>
              </a:lnSpc>
            </a:pPr>
            <a:r>
              <a:rPr lang="en-GB" sz="5600" dirty="0">
                <a:solidFill>
                  <a:srgbClr val="1D1D1D"/>
                </a:solidFill>
                <a:latin typeface="Heebo"/>
                <a:ea typeface="Heebo"/>
                <a:cs typeface="Heebo"/>
                <a:sym typeface="Heebo"/>
              </a:rPr>
              <a:t>EC2 Auto Scaling</a:t>
            </a:r>
            <a:endParaRPr lang="en-US" sz="5600" dirty="0">
              <a:solidFill>
                <a:srgbClr val="1D1D1D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767314" y="1135674"/>
            <a:ext cx="1852734" cy="210354"/>
            <a:chOff x="0" y="0"/>
            <a:chExt cx="3614609" cy="4103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614609" cy="410393"/>
            </a:xfrm>
            <a:custGeom>
              <a:avLst/>
              <a:gdLst/>
              <a:ahLst/>
              <a:cxnLst/>
              <a:rect l="l" t="t" r="r" b="b"/>
              <a:pathLst>
                <a:path w="3614609" h="410393">
                  <a:moveTo>
                    <a:pt x="0" y="0"/>
                  </a:moveTo>
                  <a:lnTo>
                    <a:pt x="3614609" y="0"/>
                  </a:lnTo>
                  <a:lnTo>
                    <a:pt x="3614609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8" name="Freeform 8"/>
          <p:cNvSpPr/>
          <p:nvPr/>
        </p:nvSpPr>
        <p:spPr>
          <a:xfrm rot="-4515248" flipH="1">
            <a:off x="-1462574" y="10429307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3858983" y="0"/>
                </a:moveTo>
                <a:lnTo>
                  <a:pt x="0" y="0"/>
                </a:lnTo>
                <a:lnTo>
                  <a:pt x="0" y="1220404"/>
                </a:lnTo>
                <a:lnTo>
                  <a:pt x="3858983" y="1220404"/>
                </a:lnTo>
                <a:lnTo>
                  <a:pt x="38589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9" name="Freeform 9"/>
          <p:cNvSpPr/>
          <p:nvPr/>
        </p:nvSpPr>
        <p:spPr>
          <a:xfrm rot="-8344309">
            <a:off x="183919" y="9578654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0" y="0"/>
                </a:moveTo>
                <a:lnTo>
                  <a:pt x="3858983" y="0"/>
                </a:lnTo>
                <a:lnTo>
                  <a:pt x="3858983" y="1220404"/>
                </a:lnTo>
                <a:lnTo>
                  <a:pt x="0" y="1220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grpSp>
        <p:nvGrpSpPr>
          <p:cNvPr id="10" name="Group 10"/>
          <p:cNvGrpSpPr/>
          <p:nvPr/>
        </p:nvGrpSpPr>
        <p:grpSpPr>
          <a:xfrm rot="719431">
            <a:off x="12028495" y="1635085"/>
            <a:ext cx="8729694" cy="1213205"/>
            <a:chOff x="0" y="0"/>
            <a:chExt cx="2953008" cy="4103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953008" cy="410393"/>
            </a:xfrm>
            <a:custGeom>
              <a:avLst/>
              <a:gdLst/>
              <a:ahLst/>
              <a:cxnLst/>
              <a:rect l="l" t="t" r="r" b="b"/>
              <a:pathLst>
                <a:path w="2953008" h="410393">
                  <a:moveTo>
                    <a:pt x="0" y="0"/>
                  </a:moveTo>
                  <a:lnTo>
                    <a:pt x="2953008" y="0"/>
                  </a:lnTo>
                  <a:lnTo>
                    <a:pt x="2953008" y="410393"/>
                  </a:lnTo>
                  <a:lnTo>
                    <a:pt x="0" y="410393"/>
                  </a:lnTo>
                  <a:close/>
                </a:path>
              </a:pathLst>
            </a:custGeom>
            <a:solidFill>
              <a:srgbClr val="00B6D1"/>
            </a:solidFill>
          </p:spPr>
          <p:txBody>
            <a:bodyPr/>
            <a:lstStyle/>
            <a:p>
              <a:endParaRPr lang="en-IL"/>
            </a:p>
          </p:txBody>
        </p:sp>
      </p:grpSp>
      <p:sp>
        <p:nvSpPr>
          <p:cNvPr id="12" name="Freeform 12"/>
          <p:cNvSpPr/>
          <p:nvPr/>
        </p:nvSpPr>
        <p:spPr>
          <a:xfrm rot="7517544">
            <a:off x="10684335" y="-595973"/>
            <a:ext cx="3858983" cy="1220403"/>
          </a:xfrm>
          <a:custGeom>
            <a:avLst/>
            <a:gdLst/>
            <a:ahLst/>
            <a:cxnLst/>
            <a:rect l="l" t="t" r="r" b="b"/>
            <a:pathLst>
              <a:path w="3858983" h="1220403">
                <a:moveTo>
                  <a:pt x="0" y="0"/>
                </a:moveTo>
                <a:lnTo>
                  <a:pt x="3858983" y="0"/>
                </a:lnTo>
                <a:lnTo>
                  <a:pt x="3858983" y="1220403"/>
                </a:lnTo>
                <a:lnTo>
                  <a:pt x="0" y="1220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13" name="Freeform 13"/>
          <p:cNvSpPr/>
          <p:nvPr/>
        </p:nvSpPr>
        <p:spPr>
          <a:xfrm>
            <a:off x="13449593" y="2337"/>
            <a:ext cx="4794851" cy="1101090"/>
          </a:xfrm>
          <a:custGeom>
            <a:avLst/>
            <a:gdLst/>
            <a:ahLst/>
            <a:cxnLst/>
            <a:rect l="l" t="t" r="r" b="b"/>
            <a:pathLst>
              <a:path w="4794851" h="1101090">
                <a:moveTo>
                  <a:pt x="0" y="0"/>
                </a:moveTo>
                <a:lnTo>
                  <a:pt x="4794851" y="0"/>
                </a:lnTo>
                <a:lnTo>
                  <a:pt x="4794851" y="1101090"/>
                </a:lnTo>
                <a:lnTo>
                  <a:pt x="0" y="11010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60587"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57172-8A3D-5031-F803-2E650A1CD2B4}"/>
              </a:ext>
            </a:extLst>
          </p:cNvPr>
          <p:cNvSpPr txBox="1"/>
          <p:nvPr/>
        </p:nvSpPr>
        <p:spPr>
          <a:xfrm>
            <a:off x="1371599" y="2213823"/>
            <a:ext cx="16002001" cy="3894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 b="1" dirty="0">
                <a:solidFill>
                  <a:srgbClr val="333333"/>
                </a:solidFill>
                <a:latin typeface="AmazonEmber"/>
              </a:rPr>
              <a:t>Automatic Scaling</a:t>
            </a:r>
            <a:r>
              <a:rPr lang="en-GB" sz="3200" dirty="0">
                <a:solidFill>
                  <a:srgbClr val="333333"/>
                </a:solidFill>
                <a:latin typeface="AmazonEmber"/>
              </a:rPr>
              <a:t>: Automatically adjust the number of EC2 instances based on demand.</a:t>
            </a:r>
          </a:p>
          <a:p>
            <a:pPr>
              <a:lnSpc>
                <a:spcPct val="200000"/>
              </a:lnSpc>
            </a:pPr>
            <a:r>
              <a:rPr lang="en-GB" sz="3200" b="1" dirty="0">
                <a:solidFill>
                  <a:srgbClr val="333333"/>
                </a:solidFill>
                <a:latin typeface="AmazonEmber"/>
              </a:rPr>
              <a:t>Policies</a:t>
            </a:r>
            <a:r>
              <a:rPr lang="en-GB" sz="3200" dirty="0">
                <a:solidFill>
                  <a:srgbClr val="333333"/>
                </a:solidFill>
                <a:latin typeface="AmazonEmber"/>
              </a:rPr>
              <a:t>: Define scaling policies to add or remove instances.</a:t>
            </a:r>
          </a:p>
          <a:p>
            <a:pPr>
              <a:lnSpc>
                <a:spcPct val="200000"/>
              </a:lnSpc>
            </a:pPr>
            <a:r>
              <a:rPr lang="en-GB" sz="3200" b="1" dirty="0">
                <a:solidFill>
                  <a:srgbClr val="333333"/>
                </a:solidFill>
                <a:latin typeface="AmazonEmber"/>
              </a:rPr>
              <a:t>Health Checks</a:t>
            </a:r>
            <a:r>
              <a:rPr lang="en-GB" sz="3200" dirty="0">
                <a:solidFill>
                  <a:srgbClr val="333333"/>
                </a:solidFill>
                <a:latin typeface="AmazonEmber"/>
              </a:rPr>
              <a:t>: Ensure instances are healthy and replace unhealthy ones.</a:t>
            </a:r>
          </a:p>
          <a:p>
            <a:pPr>
              <a:lnSpc>
                <a:spcPct val="200000"/>
              </a:lnSpc>
            </a:pPr>
            <a:r>
              <a:rPr lang="en-GB" sz="3200" b="1" dirty="0">
                <a:solidFill>
                  <a:srgbClr val="333333"/>
                </a:solidFill>
                <a:latin typeface="AmazonEmber"/>
              </a:rPr>
              <a:t>Cost Management</a:t>
            </a:r>
            <a:r>
              <a:rPr lang="en-GB" sz="3200" dirty="0">
                <a:solidFill>
                  <a:srgbClr val="333333"/>
                </a:solidFill>
                <a:latin typeface="AmazonEmber"/>
              </a:rPr>
              <a:t>: Optimize costs by scaling down during low demand periods.</a:t>
            </a:r>
            <a:endParaRPr lang="en-IL" sz="3200" dirty="0">
              <a:solidFill>
                <a:srgbClr val="333333"/>
              </a:solidFill>
              <a:latin typeface="AmazonEmber"/>
            </a:endParaRPr>
          </a:p>
        </p:txBody>
      </p:sp>
    </p:spTree>
    <p:extLst>
      <p:ext uri="{BB962C8B-B14F-4D97-AF65-F5344CB8AC3E}">
        <p14:creationId xmlns:p14="http://schemas.microsoft.com/office/powerpoint/2010/main" val="117313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87004" y="4152900"/>
            <a:ext cx="11713992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>
                <a:solidFill>
                  <a:srgbClr val="1D1D1D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7595661" y="6755338"/>
            <a:ext cx="3096677" cy="377232"/>
          </a:xfrm>
          <a:custGeom>
            <a:avLst/>
            <a:gdLst/>
            <a:ahLst/>
            <a:cxnLst/>
            <a:rect l="l" t="t" r="r" b="b"/>
            <a:pathLst>
              <a:path w="3096677" h="377232">
                <a:moveTo>
                  <a:pt x="0" y="0"/>
                </a:moveTo>
                <a:lnTo>
                  <a:pt x="3096678" y="0"/>
                </a:lnTo>
                <a:lnTo>
                  <a:pt x="3096678" y="377231"/>
                </a:lnTo>
                <a:lnTo>
                  <a:pt x="0" y="377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5" name="Freeform 5"/>
          <p:cNvSpPr/>
          <p:nvPr/>
        </p:nvSpPr>
        <p:spPr>
          <a:xfrm rot="-10800000">
            <a:off x="11422839" y="-659059"/>
            <a:ext cx="2386584" cy="4114800"/>
          </a:xfrm>
          <a:custGeom>
            <a:avLst/>
            <a:gdLst/>
            <a:ahLst/>
            <a:cxnLst/>
            <a:rect l="l" t="t" r="r" b="b"/>
            <a:pathLst>
              <a:path w="2386584" h="4114800">
                <a:moveTo>
                  <a:pt x="0" y="0"/>
                </a:moveTo>
                <a:lnTo>
                  <a:pt x="2386584" y="0"/>
                </a:lnTo>
                <a:lnTo>
                  <a:pt x="23865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6" name="Freeform 6"/>
          <p:cNvSpPr/>
          <p:nvPr/>
        </p:nvSpPr>
        <p:spPr>
          <a:xfrm rot="-10800000">
            <a:off x="16472916" y="1028700"/>
            <a:ext cx="2386584" cy="4114800"/>
          </a:xfrm>
          <a:custGeom>
            <a:avLst/>
            <a:gdLst/>
            <a:ahLst/>
            <a:cxnLst/>
            <a:rect l="l" t="t" r="r" b="b"/>
            <a:pathLst>
              <a:path w="2386584" h="4114800">
                <a:moveTo>
                  <a:pt x="0" y="0"/>
                </a:moveTo>
                <a:lnTo>
                  <a:pt x="2386584" y="0"/>
                </a:lnTo>
                <a:lnTo>
                  <a:pt x="23865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7" name="Freeform 7"/>
          <p:cNvSpPr/>
          <p:nvPr/>
        </p:nvSpPr>
        <p:spPr>
          <a:xfrm>
            <a:off x="2342906" y="6766560"/>
            <a:ext cx="2386584" cy="4114800"/>
          </a:xfrm>
          <a:custGeom>
            <a:avLst/>
            <a:gdLst/>
            <a:ahLst/>
            <a:cxnLst/>
            <a:rect l="l" t="t" r="r" b="b"/>
            <a:pathLst>
              <a:path w="2386584" h="4114800">
                <a:moveTo>
                  <a:pt x="0" y="0"/>
                </a:moveTo>
                <a:lnTo>
                  <a:pt x="2386584" y="0"/>
                </a:lnTo>
                <a:lnTo>
                  <a:pt x="23865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Freeform 8"/>
          <p:cNvSpPr/>
          <p:nvPr/>
        </p:nvSpPr>
        <p:spPr>
          <a:xfrm>
            <a:off x="-895594" y="5143500"/>
            <a:ext cx="2386584" cy="4114800"/>
          </a:xfrm>
          <a:custGeom>
            <a:avLst/>
            <a:gdLst/>
            <a:ahLst/>
            <a:cxnLst/>
            <a:rect l="l" t="t" r="r" b="b"/>
            <a:pathLst>
              <a:path w="2386584" h="4114800">
                <a:moveTo>
                  <a:pt x="0" y="0"/>
                </a:moveTo>
                <a:lnTo>
                  <a:pt x="2386584" y="0"/>
                </a:lnTo>
                <a:lnTo>
                  <a:pt x="23865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9" name="Freeform 9"/>
          <p:cNvSpPr/>
          <p:nvPr/>
        </p:nvSpPr>
        <p:spPr>
          <a:xfrm>
            <a:off x="13449593" y="2337"/>
            <a:ext cx="4794851" cy="1101090"/>
          </a:xfrm>
          <a:custGeom>
            <a:avLst/>
            <a:gdLst/>
            <a:ahLst/>
            <a:cxnLst/>
            <a:rect l="l" t="t" r="r" b="b"/>
            <a:pathLst>
              <a:path w="4794851" h="1101090">
                <a:moveTo>
                  <a:pt x="0" y="0"/>
                </a:moveTo>
                <a:lnTo>
                  <a:pt x="4794851" y="0"/>
                </a:lnTo>
                <a:lnTo>
                  <a:pt x="4794851" y="1101090"/>
                </a:lnTo>
                <a:lnTo>
                  <a:pt x="0" y="11010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r="-60587"/>
            </a:stretch>
          </a:blipFill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350</Words>
  <Application>Microsoft Office PowerPoint</Application>
  <PresentationFormat>Custom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Heebo</vt:lpstr>
      <vt:lpstr>AmazonEmber</vt:lpstr>
      <vt:lpstr>Poppins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שם הקורס</dc:title>
  <dc:creator>yair alon</dc:creator>
  <cp:lastModifiedBy>Yair Hadad</cp:lastModifiedBy>
  <cp:revision>3</cp:revision>
  <dcterms:created xsi:type="dcterms:W3CDTF">2006-08-16T00:00:00Z</dcterms:created>
  <dcterms:modified xsi:type="dcterms:W3CDTF">2024-08-29T19:56:48Z</dcterms:modified>
  <dc:identifier>DAGOfEZmeAc</dc:identifier>
</cp:coreProperties>
</file>