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437" r:id="rId4"/>
    <p:sldId id="261" r:id="rId5"/>
    <p:sldId id="262" r:id="rId6"/>
    <p:sldId id="263" r:id="rId7"/>
    <p:sldId id="433" r:id="rId8"/>
    <p:sldId id="436" r:id="rId9"/>
    <p:sldId id="264" r:id="rId10"/>
    <p:sldId id="438" r:id="rId11"/>
    <p:sldId id="439" r:id="rId12"/>
    <p:sldId id="440" r:id="rId13"/>
    <p:sldId id="434" r:id="rId14"/>
    <p:sldId id="441" r:id="rId15"/>
    <p:sldId id="267" r:id="rId16"/>
    <p:sldId id="452" r:id="rId17"/>
    <p:sldId id="451" r:id="rId18"/>
  </p:sldIdLst>
  <p:sldSz cx="18288000" cy="10287000"/>
  <p:notesSz cx="6858000" cy="9144000"/>
  <p:embeddedFontLst>
    <p:embeddedFont>
      <p:font typeface="ADLaM Display" panose="02010000000000000000" pitchFamily="2" charset="0"/>
      <p:regular r:id="rId20"/>
    </p:embeddedFont>
    <p:embeddedFont>
      <p:font typeface="Prata" panose="020B0604020202020204" charset="0"/>
      <p:regular r:id="rId21"/>
    </p:embeddedFont>
    <p:embeddedFont>
      <p:font typeface="Radley" panose="020B0604020202020204" charset="0"/>
      <p:regular r:id="rId22"/>
    </p:embeddedFont>
    <p:embeddedFont>
      <p:font typeface="Raleway" pitchFamily="2" charset="0"/>
      <p:regular r:id="rId23"/>
      <p:bold r:id="rId24"/>
      <p:boldItalic r:id="rId25"/>
    </p:embeddedFont>
    <p:embeddedFont>
      <p:font typeface="Raleway Bold"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935" autoAdjust="0"/>
  </p:normalViewPr>
  <p:slideViewPr>
    <p:cSldViewPr>
      <p:cViewPr>
        <p:scale>
          <a:sx n="50" d="100"/>
          <a:sy n="50" d="100"/>
        </p:scale>
        <p:origin x="94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2C224-C3EC-4EB5-8C93-09854E2110F3}"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245A8-6928-425E-9227-F540CF01A53E}" type="slidenum">
              <a:rPr lang="en-US" smtClean="0"/>
              <a:t>‹#›</a:t>
            </a:fld>
            <a:endParaRPr lang="en-US"/>
          </a:p>
        </p:txBody>
      </p:sp>
    </p:spTree>
    <p:extLst>
      <p:ext uri="{BB962C8B-B14F-4D97-AF65-F5344CB8AC3E}">
        <p14:creationId xmlns:p14="http://schemas.microsoft.com/office/powerpoint/2010/main" val="21765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Sayed</a:t>
            </a:r>
          </a:p>
        </p:txBody>
      </p:sp>
      <p:sp>
        <p:nvSpPr>
          <p:cNvPr id="4" name="Slide Number Placeholder 3"/>
          <p:cNvSpPr>
            <a:spLocks noGrp="1"/>
          </p:cNvSpPr>
          <p:nvPr>
            <p:ph type="sldNum" sz="quarter" idx="5"/>
          </p:nvPr>
        </p:nvSpPr>
        <p:spPr/>
        <p:txBody>
          <a:bodyPr/>
          <a:lstStyle/>
          <a:p>
            <a:fld id="{AB7245A8-6928-425E-9227-F540CF01A53E}" type="slidenum">
              <a:rPr lang="en-US" smtClean="0"/>
              <a:t>3</a:t>
            </a:fld>
            <a:endParaRPr lang="en-US"/>
          </a:p>
        </p:txBody>
      </p:sp>
    </p:spTree>
    <p:extLst>
      <p:ext uri="{BB962C8B-B14F-4D97-AF65-F5344CB8AC3E}">
        <p14:creationId xmlns:p14="http://schemas.microsoft.com/office/powerpoint/2010/main" val="341994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Sayed</a:t>
            </a:r>
          </a:p>
        </p:txBody>
      </p:sp>
      <p:sp>
        <p:nvSpPr>
          <p:cNvPr id="4" name="Slide Number Placeholder 3"/>
          <p:cNvSpPr>
            <a:spLocks noGrp="1"/>
          </p:cNvSpPr>
          <p:nvPr>
            <p:ph type="sldNum" sz="quarter" idx="5"/>
          </p:nvPr>
        </p:nvSpPr>
        <p:spPr/>
        <p:txBody>
          <a:bodyPr/>
          <a:lstStyle/>
          <a:p>
            <a:fld id="{AB7245A8-6928-425E-9227-F540CF01A53E}" type="slidenum">
              <a:rPr lang="en-US" smtClean="0"/>
              <a:t>4</a:t>
            </a:fld>
            <a:endParaRPr lang="en-US"/>
          </a:p>
        </p:txBody>
      </p:sp>
    </p:spTree>
    <p:extLst>
      <p:ext uri="{BB962C8B-B14F-4D97-AF65-F5344CB8AC3E}">
        <p14:creationId xmlns:p14="http://schemas.microsoft.com/office/powerpoint/2010/main" val="44200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Sayed</a:t>
            </a:r>
          </a:p>
        </p:txBody>
      </p:sp>
      <p:sp>
        <p:nvSpPr>
          <p:cNvPr id="4" name="Slide Number Placeholder 3"/>
          <p:cNvSpPr>
            <a:spLocks noGrp="1"/>
          </p:cNvSpPr>
          <p:nvPr>
            <p:ph type="sldNum" sz="quarter" idx="5"/>
          </p:nvPr>
        </p:nvSpPr>
        <p:spPr/>
        <p:txBody>
          <a:bodyPr/>
          <a:lstStyle/>
          <a:p>
            <a:fld id="{AB7245A8-6928-425E-9227-F540CF01A53E}" type="slidenum">
              <a:rPr lang="en-US" smtClean="0"/>
              <a:t>5</a:t>
            </a:fld>
            <a:endParaRPr lang="en-US"/>
          </a:p>
        </p:txBody>
      </p:sp>
    </p:spTree>
    <p:extLst>
      <p:ext uri="{BB962C8B-B14F-4D97-AF65-F5344CB8AC3E}">
        <p14:creationId xmlns:p14="http://schemas.microsoft.com/office/powerpoint/2010/main" val="273841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Sayed</a:t>
            </a:r>
          </a:p>
        </p:txBody>
      </p:sp>
      <p:sp>
        <p:nvSpPr>
          <p:cNvPr id="4" name="Slide Number Placeholder 3"/>
          <p:cNvSpPr>
            <a:spLocks noGrp="1"/>
          </p:cNvSpPr>
          <p:nvPr>
            <p:ph type="sldNum" sz="quarter" idx="5"/>
          </p:nvPr>
        </p:nvSpPr>
        <p:spPr/>
        <p:txBody>
          <a:bodyPr/>
          <a:lstStyle/>
          <a:p>
            <a:fld id="{AB7245A8-6928-425E-9227-F540CF01A53E}" type="slidenum">
              <a:rPr lang="en-US" smtClean="0"/>
              <a:t>6</a:t>
            </a:fld>
            <a:endParaRPr lang="en-US"/>
          </a:p>
        </p:txBody>
      </p:sp>
    </p:spTree>
    <p:extLst>
      <p:ext uri="{BB962C8B-B14F-4D97-AF65-F5344CB8AC3E}">
        <p14:creationId xmlns:p14="http://schemas.microsoft.com/office/powerpoint/2010/main" val="3748993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Fady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Radley" panose="020B0604020202020204" charset="0"/>
                <a:ea typeface="ADLaM Display" panose="02010000000000000000" pitchFamily="2" charset="0"/>
                <a:cs typeface="ADLaM Display" panose="02010000000000000000" pitchFamily="2" charset="0"/>
              </a:rPr>
              <a:t>Step 1: Network Segmentation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Radley" panose="020B0604020202020204" charset="0"/>
                <a:ea typeface="ADLaM Display" panose="02010000000000000000" pitchFamily="2" charset="0"/>
                <a:cs typeface="ADLaM Display" panose="02010000000000000000" pitchFamily="2" charset="0"/>
              </a:rPr>
              <a:t>Step 2: Workload Hosting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Radley" panose="020B0604020202020204" charset="0"/>
                <a:ea typeface="ADLaM Display" panose="02010000000000000000" pitchFamily="2" charset="0"/>
                <a:cs typeface="ADLaM Display" panose="02010000000000000000" pitchFamily="2" charset="0"/>
              </a:rPr>
              <a:t>Step 3: Application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dirty="0">
              <a:latin typeface="Radley" panose="020B0604020202020204" charset="0"/>
              <a:ea typeface="ADLaM Display" panose="02010000000000000000" pitchFamily="2" charset="0"/>
              <a:cs typeface="ADLaM Display" panose="0201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AB7245A8-6928-425E-9227-F540CF01A53E}" type="slidenum">
              <a:rPr lang="en-US" smtClean="0"/>
              <a:t>9</a:t>
            </a:fld>
            <a:endParaRPr lang="en-US"/>
          </a:p>
        </p:txBody>
      </p:sp>
    </p:spTree>
    <p:extLst>
      <p:ext uri="{BB962C8B-B14F-4D97-AF65-F5344CB8AC3E}">
        <p14:creationId xmlns:p14="http://schemas.microsoft.com/office/powerpoint/2010/main" val="232590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Wahed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Radley" panose="020B0604020202020204" charset="0"/>
                <a:ea typeface="ADLaM Display" panose="02010000000000000000" pitchFamily="2" charset="0"/>
                <a:cs typeface="ADLaM Display" panose="02010000000000000000" pitchFamily="2" charset="0"/>
              </a:rPr>
              <a:t>Step 4: Secure Connectivity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Radley" panose="020B0604020202020204" charset="0"/>
                <a:ea typeface="ADLaM Display" panose="02010000000000000000" pitchFamily="2" charset="0"/>
                <a:cs typeface="ADLaM Display" panose="02010000000000000000" pitchFamily="2" charset="0"/>
              </a:rPr>
              <a:t>Step 5: Centralized Firewall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Radley" panose="020B0604020202020204" charset="0"/>
                <a:ea typeface="ADLaM Display" panose="02010000000000000000" pitchFamily="2" charset="0"/>
                <a:cs typeface="ADLaM Display" panose="02010000000000000000" pitchFamily="2" charset="0"/>
              </a:rPr>
              <a:t>Step 6: Secure Remote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dirty="0">
              <a:latin typeface="Radley" panose="020B0604020202020204" charset="0"/>
              <a:ea typeface="ADLaM Display" panose="02010000000000000000" pitchFamily="2" charset="0"/>
              <a:cs typeface="ADLaM Display" panose="0201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AB7245A8-6928-425E-9227-F540CF01A53E}" type="slidenum">
              <a:rPr lang="en-US" smtClean="0"/>
              <a:t>10</a:t>
            </a:fld>
            <a:endParaRPr lang="en-US"/>
          </a:p>
        </p:txBody>
      </p:sp>
    </p:spTree>
    <p:extLst>
      <p:ext uri="{BB962C8B-B14F-4D97-AF65-F5344CB8AC3E}">
        <p14:creationId xmlns:p14="http://schemas.microsoft.com/office/powerpoint/2010/main" val="3333472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7245A8-6928-425E-9227-F540CF01A53E}" type="slidenum">
              <a:rPr lang="en-US" smtClean="0"/>
              <a:t>11</a:t>
            </a:fld>
            <a:endParaRPr lang="en-US"/>
          </a:p>
        </p:txBody>
      </p:sp>
    </p:spTree>
    <p:extLst>
      <p:ext uri="{BB962C8B-B14F-4D97-AF65-F5344CB8AC3E}">
        <p14:creationId xmlns:p14="http://schemas.microsoft.com/office/powerpoint/2010/main" val="3248909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Osama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Radley" panose="020B0604020202020204" charset="0"/>
                <a:ea typeface="ADLaM Display" panose="02010000000000000000" pitchFamily="2" charset="0"/>
                <a:cs typeface="ADLaM Display" panose="02010000000000000000" pitchFamily="2" charset="0"/>
              </a:rPr>
              <a:t>Step 7: Monitoring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Radley" panose="020B0604020202020204" charset="0"/>
                <a:ea typeface="ADLaM Display" panose="02010000000000000000" pitchFamily="2" charset="0"/>
                <a:cs typeface="ADLaM Display" panose="02010000000000000000" pitchFamily="2" charset="0"/>
              </a:rPr>
              <a:t>Step 8: Backup and Disaster Recovery</a:t>
            </a:r>
          </a:p>
          <a:p>
            <a:endParaRPr lang="en-US" dirty="0"/>
          </a:p>
        </p:txBody>
      </p:sp>
      <p:sp>
        <p:nvSpPr>
          <p:cNvPr id="4" name="Slide Number Placeholder 3"/>
          <p:cNvSpPr>
            <a:spLocks noGrp="1"/>
          </p:cNvSpPr>
          <p:nvPr>
            <p:ph type="sldNum" sz="quarter" idx="5"/>
          </p:nvPr>
        </p:nvSpPr>
        <p:spPr/>
        <p:txBody>
          <a:bodyPr/>
          <a:lstStyle/>
          <a:p>
            <a:fld id="{AB7245A8-6928-425E-9227-F540CF01A53E}" type="slidenum">
              <a:rPr lang="en-US" smtClean="0"/>
              <a:t>12</a:t>
            </a:fld>
            <a:endParaRPr lang="en-US"/>
          </a:p>
        </p:txBody>
      </p:sp>
    </p:spTree>
    <p:extLst>
      <p:ext uri="{BB962C8B-B14F-4D97-AF65-F5344CB8AC3E}">
        <p14:creationId xmlns:p14="http://schemas.microsoft.com/office/powerpoint/2010/main" val="136976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Nabil</a:t>
            </a:r>
          </a:p>
        </p:txBody>
      </p:sp>
      <p:sp>
        <p:nvSpPr>
          <p:cNvPr id="4" name="Slide Number Placeholder 3"/>
          <p:cNvSpPr>
            <a:spLocks noGrp="1"/>
          </p:cNvSpPr>
          <p:nvPr>
            <p:ph type="sldNum" sz="quarter" idx="5"/>
          </p:nvPr>
        </p:nvSpPr>
        <p:spPr/>
        <p:txBody>
          <a:bodyPr/>
          <a:lstStyle/>
          <a:p>
            <a:fld id="{AB7245A8-6928-425E-9227-F540CF01A53E}" type="slidenum">
              <a:rPr lang="en-US" smtClean="0"/>
              <a:t>13</a:t>
            </a:fld>
            <a:endParaRPr lang="en-US"/>
          </a:p>
        </p:txBody>
      </p:sp>
    </p:spTree>
    <p:extLst>
      <p:ext uri="{BB962C8B-B14F-4D97-AF65-F5344CB8AC3E}">
        <p14:creationId xmlns:p14="http://schemas.microsoft.com/office/powerpoint/2010/main" val="217026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QAgeGGcMH6w8OKOLjEY3NC33CHc5Q-28/view?usp=sharing"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2019300"/>
            <a:ext cx="14745813" cy="3124200"/>
          </a:xfrm>
          <a:prstGeom prst="rect">
            <a:avLst/>
          </a:prstGeom>
        </p:spPr>
        <p:txBody>
          <a:bodyPr lIns="0" tIns="0" rIns="0" bIns="0" rtlCol="0" anchor="t">
            <a:spAutoFit/>
          </a:bodyPr>
          <a:lstStyle/>
          <a:p>
            <a:pPr algn="l">
              <a:lnSpc>
                <a:spcPts val="12000"/>
              </a:lnSpc>
            </a:pPr>
            <a:r>
              <a:rPr lang="en-US" sz="12000" dirty="0">
                <a:solidFill>
                  <a:srgbClr val="000000"/>
                </a:solidFill>
                <a:latin typeface="Radley"/>
                <a:ea typeface="Radley"/>
                <a:cs typeface="Radley"/>
                <a:sym typeface="Radley"/>
              </a:rPr>
              <a:t>E-commerce</a:t>
            </a:r>
          </a:p>
          <a:p>
            <a:pPr algn="l">
              <a:lnSpc>
                <a:spcPts val="12000"/>
              </a:lnSpc>
            </a:pPr>
            <a:r>
              <a:rPr lang="en-US" sz="12000" dirty="0">
                <a:solidFill>
                  <a:srgbClr val="000000"/>
                </a:solidFill>
                <a:latin typeface="Radley"/>
                <a:ea typeface="Radley"/>
                <a:cs typeface="Radley"/>
                <a:sym typeface="Radley"/>
              </a:rPr>
              <a:t>App Migration </a:t>
            </a:r>
          </a:p>
        </p:txBody>
      </p:sp>
      <p:sp>
        <p:nvSpPr>
          <p:cNvPr id="3" name="TextBox 3"/>
          <p:cNvSpPr txBox="1"/>
          <p:nvPr/>
        </p:nvSpPr>
        <p:spPr>
          <a:xfrm>
            <a:off x="639575" y="6275923"/>
            <a:ext cx="5913783" cy="460960"/>
          </a:xfrm>
          <a:prstGeom prst="rect">
            <a:avLst/>
          </a:prstGeom>
        </p:spPr>
        <p:txBody>
          <a:bodyPr lIns="0" tIns="0" rIns="0" bIns="0" rtlCol="0" anchor="t">
            <a:spAutoFit/>
          </a:bodyPr>
          <a:lstStyle/>
          <a:p>
            <a:pPr algn="l">
              <a:lnSpc>
                <a:spcPts val="3919"/>
              </a:lnSpc>
            </a:pPr>
            <a:r>
              <a:rPr lang="en-US" sz="2799" dirty="0">
                <a:solidFill>
                  <a:srgbClr val="000000"/>
                </a:solidFill>
                <a:latin typeface="Raleway"/>
                <a:ea typeface="Raleway"/>
                <a:cs typeface="Raleway"/>
                <a:sym typeface="Raleway"/>
              </a:rPr>
              <a:t>Eng. Khaled Mohsen</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6" name="TextBox 6"/>
          <p:cNvSpPr txBox="1"/>
          <p:nvPr/>
        </p:nvSpPr>
        <p:spPr>
          <a:xfrm rot="5400000">
            <a:off x="16399230" y="8410570"/>
            <a:ext cx="2277949" cy="295658"/>
          </a:xfrm>
          <a:prstGeom prst="rect">
            <a:avLst/>
          </a:prstGeom>
        </p:spPr>
        <p:txBody>
          <a:bodyPr lIns="0" tIns="0" rIns="0" bIns="0" rtlCol="0" anchor="t">
            <a:spAutoFit/>
          </a:bodyPr>
          <a:lstStyle/>
          <a:p>
            <a:pPr algn="r">
              <a:lnSpc>
                <a:spcPts val="2520"/>
              </a:lnSpc>
            </a:pPr>
            <a:r>
              <a:rPr lang="en-US" sz="1800" dirty="0">
                <a:solidFill>
                  <a:srgbClr val="000000"/>
                </a:solidFill>
                <a:latin typeface="Raleway"/>
                <a:ea typeface="Raleway"/>
                <a:cs typeface="Raleway"/>
                <a:sym typeface="Raleway"/>
              </a:rPr>
              <a:t>App Migration </a:t>
            </a:r>
          </a:p>
        </p:txBody>
      </p:sp>
      <p:sp>
        <p:nvSpPr>
          <p:cNvPr id="7" name="TextBox 7"/>
          <p:cNvSpPr txBox="1"/>
          <p:nvPr/>
        </p:nvSpPr>
        <p:spPr>
          <a:xfrm>
            <a:off x="8648253" y="6362700"/>
            <a:ext cx="5913783" cy="2461508"/>
          </a:xfrm>
          <a:prstGeom prst="rect">
            <a:avLst/>
          </a:prstGeom>
        </p:spPr>
        <p:txBody>
          <a:bodyPr lIns="0" tIns="0" rIns="0" bIns="0" rtlCol="0" anchor="t">
            <a:spAutoFit/>
          </a:bodyPr>
          <a:lstStyle/>
          <a:p>
            <a:pPr algn="l">
              <a:lnSpc>
                <a:spcPts val="3919"/>
              </a:lnSpc>
            </a:pPr>
            <a:r>
              <a:rPr lang="en-US" sz="2799" dirty="0">
                <a:solidFill>
                  <a:srgbClr val="000000"/>
                </a:solidFill>
                <a:latin typeface="Raleway"/>
                <a:ea typeface="Raleway"/>
                <a:cs typeface="Raleway"/>
                <a:sym typeface="Raleway"/>
              </a:rPr>
              <a:t>Eng. Fady Nabil</a:t>
            </a:r>
          </a:p>
          <a:p>
            <a:pPr algn="l">
              <a:lnSpc>
                <a:spcPts val="3919"/>
              </a:lnSpc>
            </a:pPr>
            <a:r>
              <a:rPr lang="en-US" sz="2799" dirty="0">
                <a:solidFill>
                  <a:srgbClr val="000000"/>
                </a:solidFill>
                <a:latin typeface="Raleway"/>
                <a:ea typeface="Raleway"/>
                <a:cs typeface="Raleway"/>
                <a:sym typeface="Raleway"/>
              </a:rPr>
              <a:t>Eng. Mohamed Nabil</a:t>
            </a:r>
          </a:p>
          <a:p>
            <a:pPr algn="l">
              <a:lnSpc>
                <a:spcPts val="3919"/>
              </a:lnSpc>
            </a:pPr>
            <a:r>
              <a:rPr lang="en-US" sz="2799" dirty="0">
                <a:solidFill>
                  <a:srgbClr val="000000"/>
                </a:solidFill>
                <a:latin typeface="Raleway"/>
                <a:ea typeface="Raleway"/>
                <a:cs typeface="Raleway"/>
                <a:sym typeface="Raleway"/>
              </a:rPr>
              <a:t>Eng. Mohamed </a:t>
            </a:r>
            <a:r>
              <a:rPr lang="en-US" sz="2799" dirty="0" err="1">
                <a:solidFill>
                  <a:srgbClr val="000000"/>
                </a:solidFill>
                <a:latin typeface="Raleway"/>
                <a:ea typeface="Raleway"/>
                <a:cs typeface="Raleway"/>
                <a:sym typeface="Raleway"/>
              </a:rPr>
              <a:t>Waheed</a:t>
            </a:r>
            <a:r>
              <a:rPr lang="en-US" sz="2799" dirty="0">
                <a:solidFill>
                  <a:srgbClr val="000000"/>
                </a:solidFill>
                <a:latin typeface="Raleway"/>
                <a:ea typeface="Raleway"/>
                <a:cs typeface="Raleway"/>
                <a:sym typeface="Raleway"/>
              </a:rPr>
              <a:t> </a:t>
            </a:r>
          </a:p>
          <a:p>
            <a:pPr algn="l">
              <a:lnSpc>
                <a:spcPts val="3919"/>
              </a:lnSpc>
            </a:pPr>
            <a:r>
              <a:rPr lang="en-US" sz="2799" dirty="0">
                <a:solidFill>
                  <a:srgbClr val="000000"/>
                </a:solidFill>
                <a:latin typeface="Raleway"/>
                <a:ea typeface="Raleway"/>
                <a:cs typeface="Raleway"/>
                <a:sym typeface="Raleway"/>
              </a:rPr>
              <a:t>Eng. Osama Mamdouh </a:t>
            </a:r>
          </a:p>
          <a:p>
            <a:pPr algn="l">
              <a:lnSpc>
                <a:spcPts val="3919"/>
              </a:lnSpc>
            </a:pPr>
            <a:r>
              <a:rPr lang="en-US" sz="2799" dirty="0">
                <a:solidFill>
                  <a:srgbClr val="000000"/>
                </a:solidFill>
                <a:latin typeface="Raleway"/>
                <a:ea typeface="Raleway"/>
                <a:cs typeface="Raleway"/>
                <a:sym typeface="Raleway"/>
              </a:rPr>
              <a:t>Eng. Sayed Reda</a:t>
            </a:r>
          </a:p>
        </p:txBody>
      </p:sp>
      <p:sp>
        <p:nvSpPr>
          <p:cNvPr id="8" name="TextBox 8"/>
          <p:cNvSpPr txBox="1"/>
          <p:nvPr/>
        </p:nvSpPr>
        <p:spPr>
          <a:xfrm>
            <a:off x="639576" y="5871845"/>
            <a:ext cx="5913783" cy="490855"/>
          </a:xfrm>
          <a:prstGeom prst="rect">
            <a:avLst/>
          </a:prstGeom>
        </p:spPr>
        <p:txBody>
          <a:bodyPr lIns="0" tIns="0" rIns="0" bIns="0" rtlCol="0" anchor="t">
            <a:spAutoFit/>
          </a:bodyPr>
          <a:lstStyle/>
          <a:p>
            <a:pPr algn="l">
              <a:lnSpc>
                <a:spcPts val="3919"/>
              </a:lnSpc>
            </a:pPr>
            <a:r>
              <a:rPr lang="en-US" sz="2799" b="1">
                <a:solidFill>
                  <a:srgbClr val="000000"/>
                </a:solidFill>
                <a:latin typeface="Raleway Bold"/>
                <a:ea typeface="Raleway Bold"/>
                <a:cs typeface="Raleway Bold"/>
                <a:sym typeface="Raleway Bold"/>
              </a:rPr>
              <a:t>Advisor</a:t>
            </a:r>
          </a:p>
        </p:txBody>
      </p:sp>
      <p:sp>
        <p:nvSpPr>
          <p:cNvPr id="9" name="TextBox 9"/>
          <p:cNvSpPr txBox="1"/>
          <p:nvPr/>
        </p:nvSpPr>
        <p:spPr>
          <a:xfrm>
            <a:off x="8648252" y="5814963"/>
            <a:ext cx="5913783" cy="460960"/>
          </a:xfrm>
          <a:prstGeom prst="rect">
            <a:avLst/>
          </a:prstGeom>
        </p:spPr>
        <p:txBody>
          <a:bodyPr lIns="0" tIns="0" rIns="0" bIns="0" rtlCol="0" anchor="t">
            <a:spAutoFit/>
          </a:bodyPr>
          <a:lstStyle/>
          <a:p>
            <a:pPr algn="l">
              <a:lnSpc>
                <a:spcPts val="3919"/>
              </a:lnSpc>
            </a:pPr>
            <a:r>
              <a:rPr lang="en-US" sz="2799" b="1" dirty="0">
                <a:solidFill>
                  <a:srgbClr val="000000"/>
                </a:solidFill>
                <a:latin typeface="Raleway Bold"/>
                <a:ea typeface="Raleway Bold"/>
                <a:cs typeface="Raleway Bold"/>
                <a:sym typeface="Raleway Bold"/>
              </a:rPr>
              <a:t>Project Team</a:t>
            </a:r>
          </a:p>
        </p:txBody>
      </p:sp>
      <p:pic>
        <p:nvPicPr>
          <p:cNvPr id="17" name="Picture 16" descr="A logo of a globe with a graduation cap">
            <a:extLst>
              <a:ext uri="{FF2B5EF4-FFF2-40B4-BE49-F238E27FC236}">
                <a16:creationId xmlns:a16="http://schemas.microsoft.com/office/drawing/2014/main" id="{79003824-BEA0-3337-BB1E-7C6A85E3904D}"/>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pic>
        <p:nvPicPr>
          <p:cNvPr id="21" name="Picture 20" descr="A cartoon character holding a staff&#10;&#10;Description automatically generated">
            <a:extLst>
              <a:ext uri="{FF2B5EF4-FFF2-40B4-BE49-F238E27FC236}">
                <a16:creationId xmlns:a16="http://schemas.microsoft.com/office/drawing/2014/main" id="{F6891A0F-59BF-0A73-8B33-6A6885773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2007" y="388477"/>
            <a:ext cx="2446235" cy="16308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A2D9E4-454A-E290-50F9-03257483C159}"/>
              </a:ext>
            </a:extLst>
          </p:cNvPr>
          <p:cNvPicPr>
            <a:picLocks noChangeAspect="1"/>
          </p:cNvPicPr>
          <p:nvPr/>
        </p:nvPicPr>
        <p:blipFill>
          <a:blip r:embed="rId3">
            <a:alphaModFix amt="59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403711" y="-9483"/>
            <a:ext cx="11406688" cy="10286999"/>
          </a:xfrm>
          <a:prstGeom prst="ellipse">
            <a:avLst/>
          </a:prstGeom>
          <a:ln>
            <a:noFill/>
          </a:ln>
          <a:effectLst>
            <a:softEdge rad="112500"/>
          </a:effectLst>
        </p:spPr>
      </p:pic>
      <p:sp>
        <p:nvSpPr>
          <p:cNvPr id="2" name="TextBox 2"/>
          <p:cNvSpPr txBox="1"/>
          <p:nvPr/>
        </p:nvSpPr>
        <p:spPr>
          <a:xfrm>
            <a:off x="17127588" y="9201150"/>
            <a:ext cx="773608" cy="555921"/>
          </a:xfrm>
          <a:prstGeom prst="rect">
            <a:avLst/>
          </a:prstGeom>
        </p:spPr>
        <p:txBody>
          <a:bodyPr lIns="0" tIns="0" rIns="0" bIns="0" rtlCol="0" anchor="t">
            <a:spAutoFit/>
          </a:bodyPr>
          <a:lstStyle/>
          <a:p>
            <a:pPr algn="ctr">
              <a:lnSpc>
                <a:spcPts val="4480"/>
              </a:lnSpc>
            </a:pPr>
            <a:r>
              <a:rPr lang="en-US" sz="3200">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6" name="TextBox 6"/>
          <p:cNvSpPr txBox="1"/>
          <p:nvPr/>
        </p:nvSpPr>
        <p:spPr>
          <a:xfrm>
            <a:off x="1028700" y="713486"/>
            <a:ext cx="326747" cy="256352"/>
          </a:xfrm>
          <a:prstGeom prst="rect">
            <a:avLst/>
          </a:prstGeom>
        </p:spPr>
        <p:txBody>
          <a:bodyPr lIns="0" tIns="0" rIns="0" bIns="0" rtlCol="0" anchor="t">
            <a:spAutoFit/>
          </a:bodyPr>
          <a:lstStyle/>
          <a:p>
            <a:pPr algn="just">
              <a:lnSpc>
                <a:spcPts val="1871"/>
              </a:lnSpc>
            </a:pPr>
            <a:r>
              <a:rPr lang="en-US" sz="2400" b="1">
                <a:latin typeface="Raleway Bold"/>
                <a:ea typeface="Raleway Bold"/>
                <a:cs typeface="Raleway Bold"/>
                <a:sym typeface="Raleway Bold"/>
              </a:rPr>
              <a:t>III</a:t>
            </a:r>
          </a:p>
        </p:txBody>
      </p:sp>
      <p:sp>
        <p:nvSpPr>
          <p:cNvPr id="7" name="TextBox 7"/>
          <p:cNvSpPr txBox="1"/>
          <p:nvPr/>
        </p:nvSpPr>
        <p:spPr>
          <a:xfrm>
            <a:off x="1355447" y="713486"/>
            <a:ext cx="3235298" cy="256352"/>
          </a:xfrm>
          <a:prstGeom prst="rect">
            <a:avLst/>
          </a:prstGeom>
        </p:spPr>
        <p:txBody>
          <a:bodyPr lIns="0" tIns="0" rIns="0" bIns="0" rtlCol="0" anchor="t">
            <a:spAutoFit/>
          </a:bodyPr>
          <a:lstStyle/>
          <a:p>
            <a:pPr algn="just">
              <a:lnSpc>
                <a:spcPts val="1871"/>
              </a:lnSpc>
            </a:pPr>
            <a:r>
              <a:rPr lang="en-US" sz="2400" b="1">
                <a:latin typeface="Raleway Bold"/>
                <a:ea typeface="Raleway Bold"/>
                <a:cs typeface="Raleway Bold"/>
                <a:sym typeface="Raleway Bold"/>
              </a:rPr>
              <a:t>METHODOLOGY</a:t>
            </a:r>
          </a:p>
        </p:txBody>
      </p:sp>
      <p:sp>
        <p:nvSpPr>
          <p:cNvPr id="8" name="TextBox 8"/>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a:latin typeface="Raleway"/>
                <a:ea typeface="Raleway"/>
                <a:cs typeface="Raleway"/>
                <a:sym typeface="Raleway"/>
              </a:rPr>
              <a:t>9</a:t>
            </a:r>
          </a:p>
        </p:txBody>
      </p:sp>
      <p:pic>
        <p:nvPicPr>
          <p:cNvPr id="13" name="Picture 12" descr="A logo of a globe with a graduation cap">
            <a:extLst>
              <a:ext uri="{FF2B5EF4-FFF2-40B4-BE49-F238E27FC236}">
                <a16:creationId xmlns:a16="http://schemas.microsoft.com/office/drawing/2014/main" id="{80A3A5D2-C2B7-552B-DCFD-0C90CDFC3F07}"/>
              </a:ext>
              <a:ext uri="{C183D7F6-B498-43B3-948B-1728B52AA6E4}">
                <adec:decorative xmlns:adec="http://schemas.microsoft.com/office/drawing/2017/decorative" val="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sp>
        <p:nvSpPr>
          <p:cNvPr id="17" name="TextBox 16">
            <a:extLst>
              <a:ext uri="{FF2B5EF4-FFF2-40B4-BE49-F238E27FC236}">
                <a16:creationId xmlns:a16="http://schemas.microsoft.com/office/drawing/2014/main" id="{77E21365-F0DF-D302-48B0-2E29C83D737C}"/>
              </a:ext>
            </a:extLst>
          </p:cNvPr>
          <p:cNvSpPr txBox="1"/>
          <p:nvPr/>
        </p:nvSpPr>
        <p:spPr>
          <a:xfrm>
            <a:off x="5328424" y="1276832"/>
            <a:ext cx="7026172" cy="523220"/>
          </a:xfrm>
          <a:prstGeom prst="rect">
            <a:avLst/>
          </a:prstGeom>
          <a:noFill/>
        </p:spPr>
        <p:txBody>
          <a:bodyPr wrap="square">
            <a:spAutoFit/>
          </a:bodyPr>
          <a:lstStyle/>
          <a:p>
            <a:pPr algn="ctr"/>
            <a:r>
              <a:rPr lang="en-US" sz="2800" u="sng" dirty="0">
                <a:latin typeface="Radley" panose="020B0604020202020204" charset="0"/>
                <a:ea typeface="ADLaM Display" panose="02010000000000000000" pitchFamily="2" charset="0"/>
                <a:cs typeface="ADLaM Display" panose="02010000000000000000" pitchFamily="2" charset="0"/>
              </a:rPr>
              <a:t>Step 3: Application Delivery</a:t>
            </a:r>
          </a:p>
        </p:txBody>
      </p:sp>
      <p:sp>
        <p:nvSpPr>
          <p:cNvPr id="19" name="TextBox 18">
            <a:extLst>
              <a:ext uri="{FF2B5EF4-FFF2-40B4-BE49-F238E27FC236}">
                <a16:creationId xmlns:a16="http://schemas.microsoft.com/office/drawing/2014/main" id="{58BD02EB-DF97-895F-1E8E-A6BEC52DA510}"/>
              </a:ext>
            </a:extLst>
          </p:cNvPr>
          <p:cNvSpPr txBox="1"/>
          <p:nvPr/>
        </p:nvSpPr>
        <p:spPr>
          <a:xfrm>
            <a:off x="4622027" y="3585344"/>
            <a:ext cx="9144000" cy="1938992"/>
          </a:xfrm>
          <a:prstGeom prst="rect">
            <a:avLst/>
          </a:prstGeom>
          <a:noFill/>
        </p:spPr>
        <p:txBody>
          <a:bodyPr wrap="square">
            <a:spAutoFit/>
          </a:bodyPr>
          <a:lstStyle/>
          <a:p>
            <a:r>
              <a:rPr lang="en-US" sz="2400" dirty="0">
                <a:latin typeface="Radley" panose="020B0604020202020204" charset="0"/>
                <a:ea typeface="ADLaM Display" panose="02010000000000000000" pitchFamily="2" charset="0"/>
                <a:cs typeface="ADLaM Display" panose="02010000000000000000" pitchFamily="2" charset="0"/>
              </a:rPr>
              <a:t>Configured the Application Gateway, scalable load balancing.</a:t>
            </a:r>
          </a:p>
          <a:p>
            <a:r>
              <a:rPr lang="en-US" sz="2400" dirty="0">
                <a:latin typeface="Radley" panose="020B0604020202020204" charset="0"/>
                <a:ea typeface="ADLaM Display" panose="02010000000000000000" pitchFamily="2" charset="0"/>
                <a:cs typeface="ADLaM Display" panose="02010000000000000000" pitchFamily="2" charset="0"/>
              </a:rPr>
              <a:t>Implemented WAF rules to protect the application from common web vulnerabilities.</a:t>
            </a:r>
          </a:p>
          <a:p>
            <a:r>
              <a:rPr lang="en-US" sz="2400" dirty="0">
                <a:latin typeface="Radley" panose="020B0604020202020204" charset="0"/>
                <a:ea typeface="ADLaM Display" panose="02010000000000000000" pitchFamily="2" charset="0"/>
                <a:cs typeface="ADLaM Display" panose="02010000000000000000" pitchFamily="2" charset="0"/>
              </a:rPr>
              <a:t>And we also enabled the </a:t>
            </a:r>
            <a:r>
              <a:rPr lang="en-US" sz="2400" dirty="0" err="1">
                <a:latin typeface="Radley" panose="020B0604020202020204" charset="0"/>
                <a:ea typeface="ADLaM Display" panose="02010000000000000000" pitchFamily="2" charset="0"/>
                <a:cs typeface="ADLaM Display" panose="02010000000000000000" pitchFamily="2" charset="0"/>
              </a:rPr>
              <a:t>DDos</a:t>
            </a:r>
            <a:r>
              <a:rPr lang="en-US" sz="2400" dirty="0">
                <a:latin typeface="Radley" panose="020B0604020202020204" charset="0"/>
                <a:ea typeface="ADLaM Display" panose="02010000000000000000" pitchFamily="2" charset="0"/>
                <a:cs typeface="ADLaM Display" panose="02010000000000000000" pitchFamily="2" charset="0"/>
              </a:rPr>
              <a:t> Option to protect our network from the Distributed denial-of-service  attacks </a:t>
            </a:r>
          </a:p>
        </p:txBody>
      </p:sp>
      <p:sp>
        <p:nvSpPr>
          <p:cNvPr id="23" name="TextBox 22">
            <a:extLst>
              <a:ext uri="{FF2B5EF4-FFF2-40B4-BE49-F238E27FC236}">
                <a16:creationId xmlns:a16="http://schemas.microsoft.com/office/drawing/2014/main" id="{25D0533B-6D04-52F2-56FC-22A4CA4BBDAC}"/>
              </a:ext>
            </a:extLst>
          </p:cNvPr>
          <p:cNvSpPr txBox="1"/>
          <p:nvPr/>
        </p:nvSpPr>
        <p:spPr>
          <a:xfrm>
            <a:off x="4572000" y="1908982"/>
            <a:ext cx="9144000" cy="1200329"/>
          </a:xfrm>
          <a:prstGeom prst="rect">
            <a:avLst/>
          </a:prstGeom>
          <a:noFill/>
        </p:spPr>
        <p:txBody>
          <a:bodyPr wrap="square">
            <a:spAutoFit/>
          </a:bodyPr>
          <a:lstStyle/>
          <a:p>
            <a:r>
              <a:rPr lang="en-US" sz="2400" dirty="0">
                <a:latin typeface="Radley" panose="020B0604020202020204" charset="0"/>
              </a:rPr>
              <a:t>We requires a scalable load balancing option with applicable security rules to ensure secure and reliable delivery of my web application to end users.</a:t>
            </a:r>
          </a:p>
        </p:txBody>
      </p:sp>
      <p:sp>
        <p:nvSpPr>
          <p:cNvPr id="25" name="TextBox 24">
            <a:extLst>
              <a:ext uri="{FF2B5EF4-FFF2-40B4-BE49-F238E27FC236}">
                <a16:creationId xmlns:a16="http://schemas.microsoft.com/office/drawing/2014/main" id="{C57E93DE-AE9D-22F1-EBBC-274F6A7C0AA3}"/>
              </a:ext>
            </a:extLst>
          </p:cNvPr>
          <p:cNvSpPr txBox="1"/>
          <p:nvPr/>
        </p:nvSpPr>
        <p:spPr>
          <a:xfrm>
            <a:off x="4622027" y="3080223"/>
            <a:ext cx="9144000" cy="461665"/>
          </a:xfrm>
          <a:prstGeom prst="rect">
            <a:avLst/>
          </a:prstGeom>
          <a:noFill/>
        </p:spPr>
        <p:txBody>
          <a:bodyPr wrap="square">
            <a:spAutoFit/>
          </a:bodyPr>
          <a:lstStyle/>
          <a:p>
            <a:r>
              <a:rPr lang="en-US" sz="2400" b="1" u="sng" dirty="0">
                <a:latin typeface="Radley" panose="020B0604020202020204" charset="0"/>
                <a:ea typeface="ADLaM Display" panose="02010000000000000000" pitchFamily="2" charset="0"/>
                <a:cs typeface="ADLaM Display" panose="02010000000000000000" pitchFamily="2" charset="0"/>
              </a:rPr>
              <a:t>Our Solution:</a:t>
            </a:r>
          </a:p>
        </p:txBody>
      </p:sp>
      <p:sp>
        <p:nvSpPr>
          <p:cNvPr id="26" name="TextBox 25">
            <a:extLst>
              <a:ext uri="{FF2B5EF4-FFF2-40B4-BE49-F238E27FC236}">
                <a16:creationId xmlns:a16="http://schemas.microsoft.com/office/drawing/2014/main" id="{F64B76D0-8150-B54F-4396-2621B465588D}"/>
              </a:ext>
            </a:extLst>
          </p:cNvPr>
          <p:cNvSpPr txBox="1"/>
          <p:nvPr/>
        </p:nvSpPr>
        <p:spPr>
          <a:xfrm>
            <a:off x="5328424" y="5424800"/>
            <a:ext cx="7026172" cy="523220"/>
          </a:xfrm>
          <a:prstGeom prst="rect">
            <a:avLst/>
          </a:prstGeom>
          <a:noFill/>
        </p:spPr>
        <p:txBody>
          <a:bodyPr wrap="square">
            <a:spAutoFit/>
          </a:bodyPr>
          <a:lstStyle/>
          <a:p>
            <a:pPr algn="ctr"/>
            <a:r>
              <a:rPr lang="en-US" sz="2800" u="sng" dirty="0">
                <a:latin typeface="Radley" panose="020B0604020202020204" charset="0"/>
                <a:ea typeface="ADLaM Display" panose="02010000000000000000" pitchFamily="2" charset="0"/>
                <a:cs typeface="ADLaM Display" panose="02010000000000000000" pitchFamily="2" charset="0"/>
              </a:rPr>
              <a:t>Step 4: Secure Connectivity</a:t>
            </a:r>
          </a:p>
        </p:txBody>
      </p:sp>
      <p:sp>
        <p:nvSpPr>
          <p:cNvPr id="27" name="TextBox 26">
            <a:extLst>
              <a:ext uri="{FF2B5EF4-FFF2-40B4-BE49-F238E27FC236}">
                <a16:creationId xmlns:a16="http://schemas.microsoft.com/office/drawing/2014/main" id="{25E5E151-A23B-11F1-CDF8-82A13BD4DD36}"/>
              </a:ext>
            </a:extLst>
          </p:cNvPr>
          <p:cNvSpPr txBox="1"/>
          <p:nvPr/>
        </p:nvSpPr>
        <p:spPr>
          <a:xfrm>
            <a:off x="4572000" y="7972487"/>
            <a:ext cx="9144000" cy="1938992"/>
          </a:xfrm>
          <a:prstGeom prst="rect">
            <a:avLst/>
          </a:prstGeom>
          <a:noFill/>
        </p:spPr>
        <p:txBody>
          <a:bodyPr wrap="square">
            <a:spAutoFit/>
          </a:bodyPr>
          <a:lstStyle/>
          <a:p>
            <a:r>
              <a:rPr lang="en-US" sz="2400" dirty="0">
                <a:latin typeface="Radley" panose="020B0604020202020204" charset="0"/>
                <a:ea typeface="ADLaM Display" panose="02010000000000000000" pitchFamily="2" charset="0"/>
                <a:cs typeface="ADLaM Display" panose="02010000000000000000" pitchFamily="2" charset="0"/>
              </a:rPr>
              <a:t>Established </a:t>
            </a:r>
            <a:r>
              <a:rPr lang="en-US" sz="2400" dirty="0" err="1">
                <a:latin typeface="Radley" panose="020B0604020202020204" charset="0"/>
                <a:ea typeface="ADLaM Display" panose="02010000000000000000" pitchFamily="2" charset="0"/>
                <a:cs typeface="ADLaM Display" panose="02010000000000000000" pitchFamily="2" charset="0"/>
              </a:rPr>
              <a:t>VNet</a:t>
            </a:r>
            <a:r>
              <a:rPr lang="en-US" sz="2400" dirty="0">
                <a:latin typeface="Radley" panose="020B0604020202020204" charset="0"/>
                <a:ea typeface="ADLaM Display" panose="02010000000000000000" pitchFamily="2" charset="0"/>
                <a:cs typeface="ADLaM Display" panose="02010000000000000000" pitchFamily="2" charset="0"/>
              </a:rPr>
              <a:t> peering between the hub and spoke </a:t>
            </a:r>
            <a:r>
              <a:rPr lang="en-US" sz="2400" dirty="0" err="1">
                <a:latin typeface="Radley" panose="020B0604020202020204" charset="0"/>
                <a:ea typeface="ADLaM Display" panose="02010000000000000000" pitchFamily="2" charset="0"/>
                <a:cs typeface="ADLaM Display" panose="02010000000000000000" pitchFamily="2" charset="0"/>
              </a:rPr>
              <a:t>VNets</a:t>
            </a:r>
            <a:r>
              <a:rPr lang="en-US" sz="2400" dirty="0">
                <a:latin typeface="Radley" panose="020B0604020202020204" charset="0"/>
                <a:ea typeface="ADLaM Display" panose="02010000000000000000" pitchFamily="2" charset="0"/>
                <a:cs typeface="ADLaM Display" panose="02010000000000000000" pitchFamily="2" charset="0"/>
              </a:rPr>
              <a:t>.</a:t>
            </a:r>
          </a:p>
          <a:p>
            <a:r>
              <a:rPr lang="en-US" sz="2400" dirty="0">
                <a:latin typeface="Radley" panose="020B0604020202020204" charset="0"/>
                <a:ea typeface="ADLaM Display" panose="02010000000000000000" pitchFamily="2" charset="0"/>
                <a:cs typeface="ADLaM Display" panose="02010000000000000000" pitchFamily="2" charset="0"/>
              </a:rPr>
              <a:t>Configured network security groups (NSGs) to control inbound and outbound traffic, and also we have re-route the traffic through the Firewall to make sure that the traffic are inspected and monitored.</a:t>
            </a:r>
          </a:p>
        </p:txBody>
      </p:sp>
      <p:sp>
        <p:nvSpPr>
          <p:cNvPr id="28" name="TextBox 27">
            <a:extLst>
              <a:ext uri="{FF2B5EF4-FFF2-40B4-BE49-F238E27FC236}">
                <a16:creationId xmlns:a16="http://schemas.microsoft.com/office/drawing/2014/main" id="{6DF84DC1-4881-D5F6-D41C-1DB77F5A79C2}"/>
              </a:ext>
            </a:extLst>
          </p:cNvPr>
          <p:cNvSpPr txBox="1"/>
          <p:nvPr/>
        </p:nvSpPr>
        <p:spPr>
          <a:xfrm>
            <a:off x="4624415" y="5928098"/>
            <a:ext cx="9144000" cy="1569660"/>
          </a:xfrm>
          <a:prstGeom prst="rect">
            <a:avLst/>
          </a:prstGeom>
          <a:noFill/>
        </p:spPr>
        <p:txBody>
          <a:bodyPr wrap="square">
            <a:spAutoFit/>
          </a:bodyPr>
          <a:lstStyle/>
          <a:p>
            <a:r>
              <a:rPr lang="en-US" sz="2400" dirty="0">
                <a:latin typeface="Radley" panose="020B0604020202020204" charset="0"/>
              </a:rPr>
              <a:t>The customer needs secure and efficient connectivity between the </a:t>
            </a:r>
            <a:r>
              <a:rPr lang="en-US" sz="2400" dirty="0" err="1">
                <a:latin typeface="Radley" panose="020B0604020202020204" charset="0"/>
              </a:rPr>
              <a:t>VNets</a:t>
            </a:r>
            <a:r>
              <a:rPr lang="en-US" sz="2400" dirty="0">
                <a:latin typeface="Radley" panose="020B0604020202020204" charset="0"/>
              </a:rPr>
              <a:t> ensuring low latency and high bandwidth communication between the web application components in the spokes and the centralized services in the hub.</a:t>
            </a:r>
          </a:p>
        </p:txBody>
      </p:sp>
      <p:sp>
        <p:nvSpPr>
          <p:cNvPr id="29" name="TextBox 28">
            <a:extLst>
              <a:ext uri="{FF2B5EF4-FFF2-40B4-BE49-F238E27FC236}">
                <a16:creationId xmlns:a16="http://schemas.microsoft.com/office/drawing/2014/main" id="{E38E2D8D-3CF4-E830-D816-B0C1F8C353DF}"/>
              </a:ext>
            </a:extLst>
          </p:cNvPr>
          <p:cNvSpPr txBox="1"/>
          <p:nvPr/>
        </p:nvSpPr>
        <p:spPr>
          <a:xfrm>
            <a:off x="4614807" y="7467366"/>
            <a:ext cx="9144000" cy="461665"/>
          </a:xfrm>
          <a:prstGeom prst="rect">
            <a:avLst/>
          </a:prstGeom>
          <a:noFill/>
        </p:spPr>
        <p:txBody>
          <a:bodyPr wrap="square">
            <a:spAutoFit/>
          </a:bodyPr>
          <a:lstStyle/>
          <a:p>
            <a:r>
              <a:rPr lang="en-US" sz="2400" b="1" u="sng" dirty="0">
                <a:latin typeface="Radley" panose="020B0604020202020204" charset="0"/>
                <a:ea typeface="ADLaM Display" panose="02010000000000000000" pitchFamily="2" charset="0"/>
                <a:cs typeface="ADLaM Display" panose="02010000000000000000" pitchFamily="2" charset="0"/>
              </a:rPr>
              <a:t>Our Solution:</a:t>
            </a:r>
          </a:p>
        </p:txBody>
      </p:sp>
      <p:pic>
        <p:nvPicPr>
          <p:cNvPr id="5" name="Picture 4" descr="A cartoon character holding a staff&#10;&#10;Description automatically generated">
            <a:extLst>
              <a:ext uri="{FF2B5EF4-FFF2-40B4-BE49-F238E27FC236}">
                <a16:creationId xmlns:a16="http://schemas.microsoft.com/office/drawing/2014/main" id="{D3B75B26-B717-546D-CFC6-26DD3D2273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1329" y="-15329"/>
            <a:ext cx="2446235" cy="1630823"/>
          </a:xfrm>
          <a:prstGeom prst="rect">
            <a:avLst/>
          </a:prstGeom>
        </p:spPr>
      </p:pic>
    </p:spTree>
    <p:extLst>
      <p:ext uri="{BB962C8B-B14F-4D97-AF65-F5344CB8AC3E}">
        <p14:creationId xmlns:p14="http://schemas.microsoft.com/office/powerpoint/2010/main" val="291119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299430-B887-3793-3CBE-5223E7B80186}"/>
              </a:ext>
            </a:extLst>
          </p:cNvPr>
          <p:cNvPicPr>
            <a:picLocks noChangeAspect="1"/>
          </p:cNvPicPr>
          <p:nvPr/>
        </p:nvPicPr>
        <p:blipFill>
          <a:blip r:embed="rId3">
            <a:alphaModFix amt="59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403711" y="-9483"/>
            <a:ext cx="11406688" cy="10286999"/>
          </a:xfrm>
          <a:prstGeom prst="ellipse">
            <a:avLst/>
          </a:prstGeom>
          <a:ln>
            <a:noFill/>
          </a:ln>
          <a:effectLst>
            <a:softEdge rad="112500"/>
          </a:effectLst>
        </p:spPr>
      </p:pic>
      <p:sp>
        <p:nvSpPr>
          <p:cNvPr id="2" name="TextBox 2"/>
          <p:cNvSpPr txBox="1"/>
          <p:nvPr/>
        </p:nvSpPr>
        <p:spPr>
          <a:xfrm>
            <a:off x="17127588" y="9201150"/>
            <a:ext cx="773608" cy="555921"/>
          </a:xfrm>
          <a:prstGeom prst="rect">
            <a:avLst/>
          </a:prstGeom>
        </p:spPr>
        <p:txBody>
          <a:bodyPr lIns="0" tIns="0" rIns="0" bIns="0" rtlCol="0" anchor="t">
            <a:spAutoFit/>
          </a:bodyPr>
          <a:lstStyle/>
          <a:p>
            <a:pPr algn="ctr">
              <a:lnSpc>
                <a:spcPts val="4480"/>
              </a:lnSpc>
            </a:pPr>
            <a:r>
              <a:rPr lang="en-US" sz="3200">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6" name="TextBox 6"/>
          <p:cNvSpPr txBox="1"/>
          <p:nvPr/>
        </p:nvSpPr>
        <p:spPr>
          <a:xfrm>
            <a:off x="1028700" y="713486"/>
            <a:ext cx="326747" cy="256352"/>
          </a:xfrm>
          <a:prstGeom prst="rect">
            <a:avLst/>
          </a:prstGeom>
        </p:spPr>
        <p:txBody>
          <a:bodyPr lIns="0" tIns="0" rIns="0" bIns="0" rtlCol="0" anchor="t">
            <a:spAutoFit/>
          </a:bodyPr>
          <a:lstStyle/>
          <a:p>
            <a:pPr algn="just">
              <a:lnSpc>
                <a:spcPts val="1871"/>
              </a:lnSpc>
            </a:pPr>
            <a:r>
              <a:rPr lang="en-US" sz="2400" b="1">
                <a:latin typeface="Raleway Bold"/>
                <a:ea typeface="Raleway Bold"/>
                <a:cs typeface="Raleway Bold"/>
                <a:sym typeface="Raleway Bold"/>
              </a:rPr>
              <a:t>III</a:t>
            </a:r>
          </a:p>
        </p:txBody>
      </p:sp>
      <p:sp>
        <p:nvSpPr>
          <p:cNvPr id="7" name="TextBox 7"/>
          <p:cNvSpPr txBox="1"/>
          <p:nvPr/>
        </p:nvSpPr>
        <p:spPr>
          <a:xfrm>
            <a:off x="1355447" y="713486"/>
            <a:ext cx="3235298" cy="256352"/>
          </a:xfrm>
          <a:prstGeom prst="rect">
            <a:avLst/>
          </a:prstGeom>
        </p:spPr>
        <p:txBody>
          <a:bodyPr lIns="0" tIns="0" rIns="0" bIns="0" rtlCol="0" anchor="t">
            <a:spAutoFit/>
          </a:bodyPr>
          <a:lstStyle/>
          <a:p>
            <a:pPr algn="just">
              <a:lnSpc>
                <a:spcPts val="1871"/>
              </a:lnSpc>
            </a:pPr>
            <a:r>
              <a:rPr lang="en-US" sz="2400" b="1">
                <a:latin typeface="Raleway Bold"/>
                <a:ea typeface="Raleway Bold"/>
                <a:cs typeface="Raleway Bold"/>
                <a:sym typeface="Raleway Bold"/>
              </a:rPr>
              <a:t>METHODOLOGY</a:t>
            </a:r>
          </a:p>
        </p:txBody>
      </p:sp>
      <p:sp>
        <p:nvSpPr>
          <p:cNvPr id="8" name="TextBox 8"/>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a:latin typeface="Raleway"/>
                <a:ea typeface="Raleway"/>
                <a:cs typeface="Raleway"/>
                <a:sym typeface="Raleway"/>
              </a:rPr>
              <a:t>9</a:t>
            </a:r>
          </a:p>
        </p:txBody>
      </p:sp>
      <p:pic>
        <p:nvPicPr>
          <p:cNvPr id="13" name="Picture 12" descr="A logo of a globe with a graduation cap">
            <a:extLst>
              <a:ext uri="{FF2B5EF4-FFF2-40B4-BE49-F238E27FC236}">
                <a16:creationId xmlns:a16="http://schemas.microsoft.com/office/drawing/2014/main" id="{80A3A5D2-C2B7-552B-DCFD-0C90CDFC3F07}"/>
              </a:ext>
              <a:ext uri="{C183D7F6-B498-43B3-948B-1728B52AA6E4}">
                <adec:decorative xmlns:adec="http://schemas.microsoft.com/office/drawing/2017/decorative" val="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sp>
        <p:nvSpPr>
          <p:cNvPr id="17" name="TextBox 16">
            <a:extLst>
              <a:ext uri="{FF2B5EF4-FFF2-40B4-BE49-F238E27FC236}">
                <a16:creationId xmlns:a16="http://schemas.microsoft.com/office/drawing/2014/main" id="{77E21365-F0DF-D302-48B0-2E29C83D737C}"/>
              </a:ext>
            </a:extLst>
          </p:cNvPr>
          <p:cNvSpPr txBox="1"/>
          <p:nvPr/>
        </p:nvSpPr>
        <p:spPr>
          <a:xfrm>
            <a:off x="5328424" y="1276832"/>
            <a:ext cx="7026172" cy="523220"/>
          </a:xfrm>
          <a:prstGeom prst="rect">
            <a:avLst/>
          </a:prstGeom>
          <a:noFill/>
        </p:spPr>
        <p:txBody>
          <a:bodyPr wrap="square">
            <a:spAutoFit/>
          </a:bodyPr>
          <a:lstStyle/>
          <a:p>
            <a:pPr algn="ctr"/>
            <a:r>
              <a:rPr lang="en-US" sz="2800" u="sng" dirty="0">
                <a:latin typeface="Radley" panose="020B0604020202020204" charset="0"/>
                <a:ea typeface="ADLaM Display" panose="02010000000000000000" pitchFamily="2" charset="0"/>
                <a:cs typeface="ADLaM Display" panose="02010000000000000000" pitchFamily="2" charset="0"/>
              </a:rPr>
              <a:t>Step 5: Centralized Firewall</a:t>
            </a:r>
          </a:p>
        </p:txBody>
      </p:sp>
      <p:sp>
        <p:nvSpPr>
          <p:cNvPr id="19" name="TextBox 18">
            <a:extLst>
              <a:ext uri="{FF2B5EF4-FFF2-40B4-BE49-F238E27FC236}">
                <a16:creationId xmlns:a16="http://schemas.microsoft.com/office/drawing/2014/main" id="{58BD02EB-DF97-895F-1E8E-A6BEC52DA510}"/>
              </a:ext>
            </a:extLst>
          </p:cNvPr>
          <p:cNvSpPr txBox="1"/>
          <p:nvPr/>
        </p:nvSpPr>
        <p:spPr>
          <a:xfrm>
            <a:off x="4624415" y="3679906"/>
            <a:ext cx="9144000" cy="1938992"/>
          </a:xfrm>
          <a:prstGeom prst="rect">
            <a:avLst/>
          </a:prstGeom>
          <a:noFill/>
        </p:spPr>
        <p:txBody>
          <a:bodyPr wrap="square">
            <a:spAutoFit/>
          </a:bodyPr>
          <a:lstStyle/>
          <a:p>
            <a:r>
              <a:rPr lang="en-US" sz="2400" dirty="0">
                <a:latin typeface="Radley" panose="020B0604020202020204" charset="0"/>
                <a:ea typeface="ADLaM Display" panose="02010000000000000000" pitchFamily="2" charset="0"/>
                <a:cs typeface="ADLaM Display" panose="02010000000000000000" pitchFamily="2" charset="0"/>
              </a:rPr>
              <a:t>Deployed an Azure Firewall in the hub </a:t>
            </a:r>
            <a:r>
              <a:rPr lang="en-US" sz="2400" dirty="0" err="1">
                <a:latin typeface="Radley" panose="020B0604020202020204" charset="0"/>
                <a:ea typeface="ADLaM Display" panose="02010000000000000000" pitchFamily="2" charset="0"/>
                <a:cs typeface="ADLaM Display" panose="02010000000000000000" pitchFamily="2" charset="0"/>
              </a:rPr>
              <a:t>VNet</a:t>
            </a:r>
            <a:r>
              <a:rPr lang="en-US" sz="2400" dirty="0">
                <a:latin typeface="Radley" panose="020B0604020202020204" charset="0"/>
                <a:ea typeface="ADLaM Display" panose="02010000000000000000" pitchFamily="2" charset="0"/>
                <a:cs typeface="ADLaM Display" panose="02010000000000000000" pitchFamily="2" charset="0"/>
              </a:rPr>
              <a:t>.</a:t>
            </a:r>
          </a:p>
          <a:p>
            <a:r>
              <a:rPr lang="en-US" sz="2400" dirty="0">
                <a:latin typeface="Radley" panose="020B0604020202020204" charset="0"/>
                <a:ea typeface="ADLaM Display" panose="02010000000000000000" pitchFamily="2" charset="0"/>
                <a:cs typeface="ADLaM Display" panose="02010000000000000000" pitchFamily="2" charset="0"/>
              </a:rPr>
              <a:t>Configured the firewall to log and control traffic between the hub and spoke </a:t>
            </a:r>
            <a:r>
              <a:rPr lang="en-US" sz="2400" dirty="0" err="1">
                <a:latin typeface="Radley" panose="020B0604020202020204" charset="0"/>
                <a:ea typeface="ADLaM Display" panose="02010000000000000000" pitchFamily="2" charset="0"/>
                <a:cs typeface="ADLaM Display" panose="02010000000000000000" pitchFamily="2" charset="0"/>
              </a:rPr>
              <a:t>VNets</a:t>
            </a:r>
            <a:r>
              <a:rPr lang="en-US" sz="2400" dirty="0">
                <a:latin typeface="Radley" panose="020B0604020202020204" charset="0"/>
                <a:ea typeface="ADLaM Display" panose="02010000000000000000" pitchFamily="2" charset="0"/>
                <a:cs typeface="ADLaM Display" panose="02010000000000000000" pitchFamily="2" charset="0"/>
              </a:rPr>
              <a:t>.</a:t>
            </a:r>
          </a:p>
          <a:p>
            <a:r>
              <a:rPr lang="en-US" sz="2400" dirty="0">
                <a:latin typeface="Radley" panose="020B0604020202020204" charset="0"/>
                <a:ea typeface="ADLaM Display" panose="02010000000000000000" pitchFamily="2" charset="0"/>
                <a:cs typeface="ADLaM Display" panose="02010000000000000000" pitchFamily="2" charset="0"/>
              </a:rPr>
              <a:t>Implemented security rules to allow only necessary traffic.</a:t>
            </a:r>
          </a:p>
          <a:p>
            <a:r>
              <a:rPr lang="en-US" sz="2400" dirty="0">
                <a:latin typeface="Radley" panose="020B0604020202020204" charset="0"/>
                <a:ea typeface="ADLaM Display" panose="02010000000000000000" pitchFamily="2" charset="0"/>
                <a:cs typeface="ADLaM Display" panose="02010000000000000000" pitchFamily="2" charset="0"/>
              </a:rPr>
              <a:t>Enable IPDS.</a:t>
            </a:r>
          </a:p>
        </p:txBody>
      </p:sp>
      <p:sp>
        <p:nvSpPr>
          <p:cNvPr id="23" name="TextBox 22">
            <a:extLst>
              <a:ext uri="{FF2B5EF4-FFF2-40B4-BE49-F238E27FC236}">
                <a16:creationId xmlns:a16="http://schemas.microsoft.com/office/drawing/2014/main" id="{25D0533B-6D04-52F2-56FC-22A4CA4BBDAC}"/>
              </a:ext>
            </a:extLst>
          </p:cNvPr>
          <p:cNvSpPr txBox="1"/>
          <p:nvPr/>
        </p:nvSpPr>
        <p:spPr>
          <a:xfrm>
            <a:off x="4572000" y="1908982"/>
            <a:ext cx="9144000" cy="1200329"/>
          </a:xfrm>
          <a:prstGeom prst="rect">
            <a:avLst/>
          </a:prstGeom>
          <a:noFill/>
        </p:spPr>
        <p:txBody>
          <a:bodyPr wrap="square">
            <a:spAutoFit/>
          </a:bodyPr>
          <a:lstStyle/>
          <a:p>
            <a:r>
              <a:rPr lang="en-US" sz="2400" dirty="0">
                <a:latin typeface="Radley" panose="020B0604020202020204" charset="0"/>
              </a:rPr>
              <a:t>We  wants a centralized cloud native security service to control and log all network traffic flowing between the </a:t>
            </a:r>
            <a:r>
              <a:rPr lang="en-US" sz="2400" dirty="0" err="1">
                <a:latin typeface="Radley" panose="020B0604020202020204" charset="0"/>
              </a:rPr>
              <a:t>VNets</a:t>
            </a:r>
            <a:r>
              <a:rPr lang="en-US" sz="2400" dirty="0">
                <a:latin typeface="Radley" panose="020B0604020202020204" charset="0"/>
              </a:rPr>
              <a:t>, providing an additional layer of security for our web application environment..</a:t>
            </a:r>
          </a:p>
        </p:txBody>
      </p:sp>
      <p:sp>
        <p:nvSpPr>
          <p:cNvPr id="25" name="TextBox 24">
            <a:extLst>
              <a:ext uri="{FF2B5EF4-FFF2-40B4-BE49-F238E27FC236}">
                <a16:creationId xmlns:a16="http://schemas.microsoft.com/office/drawing/2014/main" id="{C57E93DE-AE9D-22F1-EBBC-274F6A7C0AA3}"/>
              </a:ext>
            </a:extLst>
          </p:cNvPr>
          <p:cNvSpPr txBox="1"/>
          <p:nvPr/>
        </p:nvSpPr>
        <p:spPr>
          <a:xfrm>
            <a:off x="4620123" y="3218241"/>
            <a:ext cx="9144000" cy="461665"/>
          </a:xfrm>
          <a:prstGeom prst="rect">
            <a:avLst/>
          </a:prstGeom>
          <a:noFill/>
        </p:spPr>
        <p:txBody>
          <a:bodyPr wrap="square">
            <a:spAutoFit/>
          </a:bodyPr>
          <a:lstStyle/>
          <a:p>
            <a:r>
              <a:rPr lang="en-US" sz="2400" b="1" u="sng" dirty="0">
                <a:latin typeface="Radley" panose="020B0604020202020204" charset="0"/>
                <a:ea typeface="ADLaM Display" panose="02010000000000000000" pitchFamily="2" charset="0"/>
                <a:cs typeface="ADLaM Display" panose="02010000000000000000" pitchFamily="2" charset="0"/>
              </a:rPr>
              <a:t>Our Solution:</a:t>
            </a:r>
          </a:p>
        </p:txBody>
      </p:sp>
      <p:sp>
        <p:nvSpPr>
          <p:cNvPr id="26" name="TextBox 25">
            <a:extLst>
              <a:ext uri="{FF2B5EF4-FFF2-40B4-BE49-F238E27FC236}">
                <a16:creationId xmlns:a16="http://schemas.microsoft.com/office/drawing/2014/main" id="{F64B76D0-8150-B54F-4396-2621B465588D}"/>
              </a:ext>
            </a:extLst>
          </p:cNvPr>
          <p:cNvSpPr txBox="1"/>
          <p:nvPr/>
        </p:nvSpPr>
        <p:spPr>
          <a:xfrm>
            <a:off x="5436072" y="5516419"/>
            <a:ext cx="7026172" cy="523220"/>
          </a:xfrm>
          <a:prstGeom prst="rect">
            <a:avLst/>
          </a:prstGeom>
          <a:noFill/>
        </p:spPr>
        <p:txBody>
          <a:bodyPr wrap="square">
            <a:spAutoFit/>
          </a:bodyPr>
          <a:lstStyle/>
          <a:p>
            <a:pPr algn="ctr"/>
            <a:r>
              <a:rPr lang="en-US" sz="2800" u="sng" dirty="0">
                <a:latin typeface="Radley" panose="020B0604020202020204" charset="0"/>
                <a:ea typeface="ADLaM Display" panose="02010000000000000000" pitchFamily="2" charset="0"/>
                <a:cs typeface="ADLaM Display" panose="02010000000000000000" pitchFamily="2" charset="0"/>
              </a:rPr>
              <a:t>Step 6: Secure Remote Access</a:t>
            </a:r>
          </a:p>
        </p:txBody>
      </p:sp>
      <p:sp>
        <p:nvSpPr>
          <p:cNvPr id="27" name="TextBox 26">
            <a:extLst>
              <a:ext uri="{FF2B5EF4-FFF2-40B4-BE49-F238E27FC236}">
                <a16:creationId xmlns:a16="http://schemas.microsoft.com/office/drawing/2014/main" id="{25E5E151-A23B-11F1-CDF8-82A13BD4DD36}"/>
              </a:ext>
            </a:extLst>
          </p:cNvPr>
          <p:cNvSpPr txBox="1"/>
          <p:nvPr/>
        </p:nvSpPr>
        <p:spPr>
          <a:xfrm>
            <a:off x="4572000" y="8312275"/>
            <a:ext cx="9144000" cy="1938992"/>
          </a:xfrm>
          <a:prstGeom prst="rect">
            <a:avLst/>
          </a:prstGeom>
          <a:noFill/>
        </p:spPr>
        <p:txBody>
          <a:bodyPr wrap="square">
            <a:spAutoFit/>
          </a:bodyPr>
          <a:lstStyle/>
          <a:p>
            <a:r>
              <a:rPr lang="en-US" sz="2400" dirty="0">
                <a:latin typeface="Radley" panose="020B0604020202020204" charset="0"/>
                <a:ea typeface="ADLaM Display" panose="02010000000000000000" pitchFamily="2" charset="0"/>
                <a:cs typeface="ADLaM Display" panose="02010000000000000000" pitchFamily="2" charset="0"/>
              </a:rPr>
              <a:t>Set up an Azure Bastion host in the hub </a:t>
            </a:r>
            <a:r>
              <a:rPr lang="en-US" sz="2400" dirty="0" err="1">
                <a:latin typeface="Radley" panose="020B0604020202020204" charset="0"/>
                <a:ea typeface="ADLaM Display" panose="02010000000000000000" pitchFamily="2" charset="0"/>
                <a:cs typeface="ADLaM Display" panose="02010000000000000000" pitchFamily="2" charset="0"/>
              </a:rPr>
              <a:t>VNet</a:t>
            </a:r>
            <a:r>
              <a:rPr lang="en-US" sz="2400" dirty="0">
                <a:latin typeface="Radley" panose="020B0604020202020204" charset="0"/>
                <a:ea typeface="ADLaM Display" panose="02010000000000000000" pitchFamily="2" charset="0"/>
                <a:cs typeface="ADLaM Display" panose="02010000000000000000" pitchFamily="2" charset="0"/>
              </a:rPr>
              <a:t>.</a:t>
            </a:r>
          </a:p>
          <a:p>
            <a:r>
              <a:rPr lang="en-US" sz="2400" dirty="0">
                <a:latin typeface="Radley" panose="020B0604020202020204" charset="0"/>
                <a:ea typeface="ADLaM Display" panose="02010000000000000000" pitchFamily="2" charset="0"/>
                <a:cs typeface="ADLaM Display" panose="02010000000000000000" pitchFamily="2" charset="0"/>
              </a:rPr>
              <a:t>Configured Bastion for secure RDP/SSH connectivity to VMs in the spoke </a:t>
            </a:r>
            <a:r>
              <a:rPr lang="en-US" sz="2400" dirty="0" err="1">
                <a:latin typeface="Radley" panose="020B0604020202020204" charset="0"/>
                <a:ea typeface="ADLaM Display" panose="02010000000000000000" pitchFamily="2" charset="0"/>
                <a:cs typeface="ADLaM Display" panose="02010000000000000000" pitchFamily="2" charset="0"/>
              </a:rPr>
              <a:t>VNets</a:t>
            </a:r>
            <a:r>
              <a:rPr lang="en-US" sz="2400" dirty="0">
                <a:latin typeface="Radley" panose="020B0604020202020204" charset="0"/>
                <a:ea typeface="ADLaM Display" panose="02010000000000000000" pitchFamily="2" charset="0"/>
                <a:cs typeface="ADLaM Display" panose="02010000000000000000" pitchFamily="2" charset="0"/>
              </a:rPr>
              <a:t>.</a:t>
            </a:r>
          </a:p>
          <a:p>
            <a:r>
              <a:rPr lang="en-US" sz="2400" dirty="0">
                <a:latin typeface="Radley" panose="020B0604020202020204" charset="0"/>
                <a:ea typeface="ADLaM Display" panose="02010000000000000000" pitchFamily="2" charset="0"/>
                <a:cs typeface="ADLaM Display" panose="02010000000000000000" pitchFamily="2" charset="0"/>
              </a:rPr>
              <a:t>Eliminated the need to expose VMs to the public internet, ensuring secure access.</a:t>
            </a:r>
          </a:p>
        </p:txBody>
      </p:sp>
      <p:sp>
        <p:nvSpPr>
          <p:cNvPr id="28" name="TextBox 27">
            <a:extLst>
              <a:ext uri="{FF2B5EF4-FFF2-40B4-BE49-F238E27FC236}">
                <a16:creationId xmlns:a16="http://schemas.microsoft.com/office/drawing/2014/main" id="{6DF84DC1-4881-D5F6-D41C-1DB77F5A79C2}"/>
              </a:ext>
            </a:extLst>
          </p:cNvPr>
          <p:cNvSpPr txBox="1"/>
          <p:nvPr/>
        </p:nvSpPr>
        <p:spPr>
          <a:xfrm>
            <a:off x="4645371" y="6129246"/>
            <a:ext cx="9144000" cy="1569660"/>
          </a:xfrm>
          <a:prstGeom prst="rect">
            <a:avLst/>
          </a:prstGeom>
          <a:noFill/>
        </p:spPr>
        <p:txBody>
          <a:bodyPr wrap="square">
            <a:spAutoFit/>
          </a:bodyPr>
          <a:lstStyle/>
          <a:p>
            <a:r>
              <a:rPr lang="en-US" sz="2400" dirty="0">
                <a:latin typeface="Radley" panose="020B0604020202020204" charset="0"/>
              </a:rPr>
              <a:t>To facilitate management and maintenance, the customer needs a secure solution for RDP/SSH connectivity to the virtual machines hosting his web application components without exposing them to the public internet.</a:t>
            </a:r>
          </a:p>
        </p:txBody>
      </p:sp>
      <p:sp>
        <p:nvSpPr>
          <p:cNvPr id="29" name="TextBox 28">
            <a:extLst>
              <a:ext uri="{FF2B5EF4-FFF2-40B4-BE49-F238E27FC236}">
                <a16:creationId xmlns:a16="http://schemas.microsoft.com/office/drawing/2014/main" id="{E38E2D8D-3CF4-E830-D816-B0C1F8C353DF}"/>
              </a:ext>
            </a:extLst>
          </p:cNvPr>
          <p:cNvSpPr txBox="1"/>
          <p:nvPr/>
        </p:nvSpPr>
        <p:spPr>
          <a:xfrm>
            <a:off x="4620123" y="7837400"/>
            <a:ext cx="9144000" cy="461665"/>
          </a:xfrm>
          <a:prstGeom prst="rect">
            <a:avLst/>
          </a:prstGeom>
          <a:noFill/>
        </p:spPr>
        <p:txBody>
          <a:bodyPr wrap="square">
            <a:spAutoFit/>
          </a:bodyPr>
          <a:lstStyle/>
          <a:p>
            <a:r>
              <a:rPr lang="en-US" sz="2400" b="1" u="sng" dirty="0">
                <a:latin typeface="Radley" panose="020B0604020202020204" charset="0"/>
                <a:ea typeface="ADLaM Display" panose="02010000000000000000" pitchFamily="2" charset="0"/>
                <a:cs typeface="ADLaM Display" panose="02010000000000000000" pitchFamily="2" charset="0"/>
              </a:rPr>
              <a:t>Our Solution:</a:t>
            </a:r>
          </a:p>
        </p:txBody>
      </p:sp>
      <p:pic>
        <p:nvPicPr>
          <p:cNvPr id="5" name="Picture 4" descr="A cartoon character holding a staff&#10;&#10;Description automatically generated">
            <a:extLst>
              <a:ext uri="{FF2B5EF4-FFF2-40B4-BE49-F238E27FC236}">
                <a16:creationId xmlns:a16="http://schemas.microsoft.com/office/drawing/2014/main" id="{14F5C19C-2C1C-F499-C9AA-525FE029EF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54596" y="-15329"/>
            <a:ext cx="2446235" cy="1630823"/>
          </a:xfrm>
          <a:prstGeom prst="rect">
            <a:avLst/>
          </a:prstGeom>
        </p:spPr>
      </p:pic>
    </p:spTree>
    <p:extLst>
      <p:ext uri="{BB962C8B-B14F-4D97-AF65-F5344CB8AC3E}">
        <p14:creationId xmlns:p14="http://schemas.microsoft.com/office/powerpoint/2010/main" val="279349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723314-0A10-A83E-69AB-041392379258}"/>
              </a:ext>
            </a:extLst>
          </p:cNvPr>
          <p:cNvPicPr>
            <a:picLocks noChangeAspect="1"/>
          </p:cNvPicPr>
          <p:nvPr/>
        </p:nvPicPr>
        <p:blipFill>
          <a:blip r:embed="rId3">
            <a:alphaModFix amt="59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403711" y="-9483"/>
            <a:ext cx="11406688" cy="10286999"/>
          </a:xfrm>
          <a:prstGeom prst="ellipse">
            <a:avLst/>
          </a:prstGeom>
          <a:ln>
            <a:noFill/>
          </a:ln>
          <a:effectLst>
            <a:softEdge rad="112500"/>
          </a:effectLst>
        </p:spPr>
      </p:pic>
      <p:sp>
        <p:nvSpPr>
          <p:cNvPr id="2" name="TextBox 2"/>
          <p:cNvSpPr txBox="1"/>
          <p:nvPr/>
        </p:nvSpPr>
        <p:spPr>
          <a:xfrm>
            <a:off x="17127588" y="9201150"/>
            <a:ext cx="773608" cy="555921"/>
          </a:xfrm>
          <a:prstGeom prst="rect">
            <a:avLst/>
          </a:prstGeom>
        </p:spPr>
        <p:txBody>
          <a:bodyPr lIns="0" tIns="0" rIns="0" bIns="0" rtlCol="0" anchor="t">
            <a:spAutoFit/>
          </a:bodyPr>
          <a:lstStyle/>
          <a:p>
            <a:pPr algn="ctr">
              <a:lnSpc>
                <a:spcPts val="4480"/>
              </a:lnSpc>
            </a:pPr>
            <a:r>
              <a:rPr lang="en-US" sz="3200">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6" name="TextBox 6"/>
          <p:cNvSpPr txBox="1"/>
          <p:nvPr/>
        </p:nvSpPr>
        <p:spPr>
          <a:xfrm>
            <a:off x="1028700" y="713486"/>
            <a:ext cx="326747" cy="256352"/>
          </a:xfrm>
          <a:prstGeom prst="rect">
            <a:avLst/>
          </a:prstGeom>
        </p:spPr>
        <p:txBody>
          <a:bodyPr lIns="0" tIns="0" rIns="0" bIns="0" rtlCol="0" anchor="t">
            <a:spAutoFit/>
          </a:bodyPr>
          <a:lstStyle/>
          <a:p>
            <a:pPr algn="just">
              <a:lnSpc>
                <a:spcPts val="1871"/>
              </a:lnSpc>
            </a:pPr>
            <a:r>
              <a:rPr lang="en-US" sz="2400" b="1">
                <a:latin typeface="Raleway Bold"/>
                <a:ea typeface="Raleway Bold"/>
                <a:cs typeface="Raleway Bold"/>
                <a:sym typeface="Raleway Bold"/>
              </a:rPr>
              <a:t>III</a:t>
            </a:r>
          </a:p>
        </p:txBody>
      </p:sp>
      <p:sp>
        <p:nvSpPr>
          <p:cNvPr id="7" name="TextBox 7"/>
          <p:cNvSpPr txBox="1"/>
          <p:nvPr/>
        </p:nvSpPr>
        <p:spPr>
          <a:xfrm>
            <a:off x="1355447" y="713486"/>
            <a:ext cx="3235298" cy="256352"/>
          </a:xfrm>
          <a:prstGeom prst="rect">
            <a:avLst/>
          </a:prstGeom>
        </p:spPr>
        <p:txBody>
          <a:bodyPr lIns="0" tIns="0" rIns="0" bIns="0" rtlCol="0" anchor="t">
            <a:spAutoFit/>
          </a:bodyPr>
          <a:lstStyle/>
          <a:p>
            <a:pPr algn="just">
              <a:lnSpc>
                <a:spcPts val="1871"/>
              </a:lnSpc>
            </a:pPr>
            <a:r>
              <a:rPr lang="en-US" sz="2400" b="1">
                <a:latin typeface="Raleway Bold"/>
                <a:ea typeface="Raleway Bold"/>
                <a:cs typeface="Raleway Bold"/>
                <a:sym typeface="Raleway Bold"/>
              </a:rPr>
              <a:t>METHODOLOGY</a:t>
            </a:r>
          </a:p>
        </p:txBody>
      </p:sp>
      <p:sp>
        <p:nvSpPr>
          <p:cNvPr id="8" name="TextBox 8"/>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a:latin typeface="Raleway"/>
                <a:ea typeface="Raleway"/>
                <a:cs typeface="Raleway"/>
                <a:sym typeface="Raleway"/>
              </a:rPr>
              <a:t>9</a:t>
            </a:r>
          </a:p>
        </p:txBody>
      </p:sp>
      <p:pic>
        <p:nvPicPr>
          <p:cNvPr id="13" name="Picture 12" descr="A logo of a globe with a graduation cap">
            <a:extLst>
              <a:ext uri="{FF2B5EF4-FFF2-40B4-BE49-F238E27FC236}">
                <a16:creationId xmlns:a16="http://schemas.microsoft.com/office/drawing/2014/main" id="{80A3A5D2-C2B7-552B-DCFD-0C90CDFC3F07}"/>
              </a:ext>
              <a:ext uri="{C183D7F6-B498-43B3-948B-1728B52AA6E4}">
                <adec:decorative xmlns:adec="http://schemas.microsoft.com/office/drawing/2017/decorative" val="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sp>
        <p:nvSpPr>
          <p:cNvPr id="17" name="TextBox 16">
            <a:extLst>
              <a:ext uri="{FF2B5EF4-FFF2-40B4-BE49-F238E27FC236}">
                <a16:creationId xmlns:a16="http://schemas.microsoft.com/office/drawing/2014/main" id="{77E21365-F0DF-D302-48B0-2E29C83D737C}"/>
              </a:ext>
            </a:extLst>
          </p:cNvPr>
          <p:cNvSpPr txBox="1"/>
          <p:nvPr/>
        </p:nvSpPr>
        <p:spPr>
          <a:xfrm>
            <a:off x="5328424" y="1276832"/>
            <a:ext cx="7026172" cy="523220"/>
          </a:xfrm>
          <a:prstGeom prst="rect">
            <a:avLst/>
          </a:prstGeom>
          <a:noFill/>
        </p:spPr>
        <p:txBody>
          <a:bodyPr wrap="square">
            <a:spAutoFit/>
          </a:bodyPr>
          <a:lstStyle/>
          <a:p>
            <a:pPr algn="ctr"/>
            <a:r>
              <a:rPr lang="en-US" sz="2800" u="sng" dirty="0">
                <a:latin typeface="Radley" panose="020B0604020202020204" charset="0"/>
                <a:ea typeface="ADLaM Display" panose="02010000000000000000" pitchFamily="2" charset="0"/>
                <a:cs typeface="ADLaM Display" panose="02010000000000000000" pitchFamily="2" charset="0"/>
              </a:rPr>
              <a:t>Step 7: Monitoring</a:t>
            </a:r>
          </a:p>
        </p:txBody>
      </p:sp>
      <p:sp>
        <p:nvSpPr>
          <p:cNvPr id="19" name="TextBox 18">
            <a:extLst>
              <a:ext uri="{FF2B5EF4-FFF2-40B4-BE49-F238E27FC236}">
                <a16:creationId xmlns:a16="http://schemas.microsoft.com/office/drawing/2014/main" id="{58BD02EB-DF97-895F-1E8E-A6BEC52DA510}"/>
              </a:ext>
            </a:extLst>
          </p:cNvPr>
          <p:cNvSpPr txBox="1"/>
          <p:nvPr/>
        </p:nvSpPr>
        <p:spPr>
          <a:xfrm>
            <a:off x="4624415" y="3679906"/>
            <a:ext cx="10129880" cy="1938992"/>
          </a:xfrm>
          <a:prstGeom prst="rect">
            <a:avLst/>
          </a:prstGeom>
          <a:noFill/>
        </p:spPr>
        <p:txBody>
          <a:bodyPr wrap="square">
            <a:spAutoFit/>
          </a:bodyPr>
          <a:lstStyle/>
          <a:p>
            <a:r>
              <a:rPr lang="en-US" sz="2400" dirty="0">
                <a:latin typeface="Radley" panose="020B0604020202020204" charset="0"/>
                <a:ea typeface="ADLaM Display" panose="02010000000000000000" pitchFamily="2" charset="0"/>
                <a:cs typeface="ADLaM Display" panose="02010000000000000000" pitchFamily="2" charset="0"/>
              </a:rPr>
              <a:t>Integrated Azure Monitor.</a:t>
            </a:r>
          </a:p>
          <a:p>
            <a:r>
              <a:rPr lang="en-US" sz="2400" dirty="0">
                <a:latin typeface="Radley" panose="020B0604020202020204" charset="0"/>
                <a:ea typeface="ADLaM Display" panose="02010000000000000000" pitchFamily="2" charset="0"/>
                <a:cs typeface="ADLaM Display" panose="02010000000000000000" pitchFamily="2" charset="0"/>
              </a:rPr>
              <a:t>Configured monitoring for the critical components such as “App GW, Firewall” of the infrastructure.</a:t>
            </a:r>
          </a:p>
          <a:p>
            <a:r>
              <a:rPr lang="en-US" sz="2400" dirty="0">
                <a:latin typeface="Radley" panose="020B0604020202020204" charset="0"/>
                <a:ea typeface="ADLaM Display" panose="02010000000000000000" pitchFamily="2" charset="0"/>
                <a:cs typeface="ADLaM Display" panose="02010000000000000000" pitchFamily="2" charset="0"/>
              </a:rPr>
              <a:t>We also enforced Tagging Policy for all azure resources to be able to track the cost.</a:t>
            </a:r>
          </a:p>
        </p:txBody>
      </p:sp>
      <p:sp>
        <p:nvSpPr>
          <p:cNvPr id="23" name="TextBox 22">
            <a:extLst>
              <a:ext uri="{FF2B5EF4-FFF2-40B4-BE49-F238E27FC236}">
                <a16:creationId xmlns:a16="http://schemas.microsoft.com/office/drawing/2014/main" id="{25D0533B-6D04-52F2-56FC-22A4CA4BBDAC}"/>
              </a:ext>
            </a:extLst>
          </p:cNvPr>
          <p:cNvSpPr txBox="1"/>
          <p:nvPr/>
        </p:nvSpPr>
        <p:spPr>
          <a:xfrm>
            <a:off x="4624414" y="1908982"/>
            <a:ext cx="10129881" cy="1200329"/>
          </a:xfrm>
          <a:prstGeom prst="rect">
            <a:avLst/>
          </a:prstGeom>
          <a:noFill/>
        </p:spPr>
        <p:txBody>
          <a:bodyPr wrap="square">
            <a:spAutoFit/>
          </a:bodyPr>
          <a:lstStyle/>
          <a:p>
            <a:r>
              <a:rPr lang="en-US" sz="2400" dirty="0">
                <a:latin typeface="Radley" panose="020B0604020202020204" charset="0"/>
              </a:rPr>
              <a:t>We needs comprehensive monitoring capabilities to collect and analyze logs and metrics from all components of our web application environment for effective monitoring and troubleshooting...</a:t>
            </a:r>
          </a:p>
        </p:txBody>
      </p:sp>
      <p:sp>
        <p:nvSpPr>
          <p:cNvPr id="25" name="TextBox 24">
            <a:extLst>
              <a:ext uri="{FF2B5EF4-FFF2-40B4-BE49-F238E27FC236}">
                <a16:creationId xmlns:a16="http://schemas.microsoft.com/office/drawing/2014/main" id="{C57E93DE-AE9D-22F1-EBBC-274F6A7C0AA3}"/>
              </a:ext>
            </a:extLst>
          </p:cNvPr>
          <p:cNvSpPr txBox="1"/>
          <p:nvPr/>
        </p:nvSpPr>
        <p:spPr>
          <a:xfrm>
            <a:off x="4620123" y="3218241"/>
            <a:ext cx="9144000" cy="461665"/>
          </a:xfrm>
          <a:prstGeom prst="rect">
            <a:avLst/>
          </a:prstGeom>
          <a:noFill/>
        </p:spPr>
        <p:txBody>
          <a:bodyPr wrap="square">
            <a:spAutoFit/>
          </a:bodyPr>
          <a:lstStyle/>
          <a:p>
            <a:r>
              <a:rPr lang="en-US" sz="2400" b="1" u="sng" dirty="0">
                <a:latin typeface="Radley" panose="020B0604020202020204" charset="0"/>
                <a:ea typeface="ADLaM Display" panose="02010000000000000000" pitchFamily="2" charset="0"/>
                <a:cs typeface="ADLaM Display" panose="02010000000000000000" pitchFamily="2" charset="0"/>
              </a:rPr>
              <a:t>Our Solution:</a:t>
            </a:r>
          </a:p>
        </p:txBody>
      </p:sp>
      <p:sp>
        <p:nvSpPr>
          <p:cNvPr id="26" name="TextBox 25">
            <a:extLst>
              <a:ext uri="{FF2B5EF4-FFF2-40B4-BE49-F238E27FC236}">
                <a16:creationId xmlns:a16="http://schemas.microsoft.com/office/drawing/2014/main" id="{F64B76D0-8150-B54F-4396-2621B465588D}"/>
              </a:ext>
            </a:extLst>
          </p:cNvPr>
          <p:cNvSpPr txBox="1"/>
          <p:nvPr/>
        </p:nvSpPr>
        <p:spPr>
          <a:xfrm>
            <a:off x="5466552" y="5341900"/>
            <a:ext cx="7026172" cy="523220"/>
          </a:xfrm>
          <a:prstGeom prst="rect">
            <a:avLst/>
          </a:prstGeom>
          <a:noFill/>
        </p:spPr>
        <p:txBody>
          <a:bodyPr wrap="square">
            <a:spAutoFit/>
          </a:bodyPr>
          <a:lstStyle/>
          <a:p>
            <a:pPr algn="ctr"/>
            <a:r>
              <a:rPr lang="en-US" sz="2800" u="sng" dirty="0">
                <a:latin typeface="Radley" panose="020B0604020202020204" charset="0"/>
                <a:ea typeface="ADLaM Display" panose="02010000000000000000" pitchFamily="2" charset="0"/>
                <a:cs typeface="ADLaM Display" panose="02010000000000000000" pitchFamily="2" charset="0"/>
              </a:rPr>
              <a:t>Step 8: Backup and Disaster Recovery</a:t>
            </a:r>
          </a:p>
        </p:txBody>
      </p:sp>
      <p:sp>
        <p:nvSpPr>
          <p:cNvPr id="27" name="TextBox 26">
            <a:extLst>
              <a:ext uri="{FF2B5EF4-FFF2-40B4-BE49-F238E27FC236}">
                <a16:creationId xmlns:a16="http://schemas.microsoft.com/office/drawing/2014/main" id="{25E5E151-A23B-11F1-CDF8-82A13BD4DD36}"/>
              </a:ext>
            </a:extLst>
          </p:cNvPr>
          <p:cNvSpPr txBox="1"/>
          <p:nvPr/>
        </p:nvSpPr>
        <p:spPr>
          <a:xfrm>
            <a:off x="4590745" y="7957486"/>
            <a:ext cx="9144000" cy="1569660"/>
          </a:xfrm>
          <a:prstGeom prst="rect">
            <a:avLst/>
          </a:prstGeom>
          <a:noFill/>
        </p:spPr>
        <p:txBody>
          <a:bodyPr wrap="square">
            <a:spAutoFit/>
          </a:bodyPr>
          <a:lstStyle/>
          <a:p>
            <a:r>
              <a:rPr lang="en-US" sz="2400" dirty="0">
                <a:latin typeface="Radley" panose="020B0604020202020204" charset="0"/>
                <a:ea typeface="ADLaM Display" panose="02010000000000000000" pitchFamily="2" charset="0"/>
                <a:cs typeface="ADLaM Display" panose="02010000000000000000" pitchFamily="2" charset="0"/>
              </a:rPr>
              <a:t>Implemented Azure Backup and Recovery Services Vault.</a:t>
            </a:r>
          </a:p>
          <a:p>
            <a:r>
              <a:rPr lang="en-US" sz="2400" dirty="0">
                <a:latin typeface="Radley" panose="020B0604020202020204" charset="0"/>
                <a:ea typeface="ADLaM Display" panose="02010000000000000000" pitchFamily="2" charset="0"/>
                <a:cs typeface="ADLaM Display" panose="02010000000000000000" pitchFamily="2" charset="0"/>
              </a:rPr>
              <a:t>Configured regular backups for all VMs hosting the web application components.</a:t>
            </a:r>
          </a:p>
          <a:p>
            <a:endParaRPr lang="en-US" sz="2400" dirty="0">
              <a:latin typeface="Radley" panose="020B0604020202020204" charset="0"/>
              <a:ea typeface="ADLaM Display" panose="02010000000000000000" pitchFamily="2" charset="0"/>
              <a:cs typeface="ADLaM Display" panose="02010000000000000000" pitchFamily="2" charset="0"/>
            </a:endParaRPr>
          </a:p>
        </p:txBody>
      </p:sp>
      <p:sp>
        <p:nvSpPr>
          <p:cNvPr id="28" name="TextBox 27">
            <a:extLst>
              <a:ext uri="{FF2B5EF4-FFF2-40B4-BE49-F238E27FC236}">
                <a16:creationId xmlns:a16="http://schemas.microsoft.com/office/drawing/2014/main" id="{6DF84DC1-4881-D5F6-D41C-1DB77F5A79C2}"/>
              </a:ext>
            </a:extLst>
          </p:cNvPr>
          <p:cNvSpPr txBox="1"/>
          <p:nvPr/>
        </p:nvSpPr>
        <p:spPr>
          <a:xfrm>
            <a:off x="4690608" y="5986507"/>
            <a:ext cx="10129880" cy="1200329"/>
          </a:xfrm>
          <a:prstGeom prst="rect">
            <a:avLst/>
          </a:prstGeom>
          <a:noFill/>
        </p:spPr>
        <p:txBody>
          <a:bodyPr wrap="square">
            <a:spAutoFit/>
          </a:bodyPr>
          <a:lstStyle/>
          <a:p>
            <a:r>
              <a:rPr lang="en-US" sz="2400" dirty="0">
                <a:latin typeface="Radley" panose="020B0604020202020204" charset="0"/>
              </a:rPr>
              <a:t>We want regular backups and quick recovery of the virtual machines hosting his web application components to protect against data loss and ensure business continuity</a:t>
            </a:r>
          </a:p>
        </p:txBody>
      </p:sp>
      <p:sp>
        <p:nvSpPr>
          <p:cNvPr id="29" name="TextBox 28">
            <a:extLst>
              <a:ext uri="{FF2B5EF4-FFF2-40B4-BE49-F238E27FC236}">
                <a16:creationId xmlns:a16="http://schemas.microsoft.com/office/drawing/2014/main" id="{E38E2D8D-3CF4-E830-D816-B0C1F8C353DF}"/>
              </a:ext>
            </a:extLst>
          </p:cNvPr>
          <p:cNvSpPr txBox="1"/>
          <p:nvPr/>
        </p:nvSpPr>
        <p:spPr>
          <a:xfrm>
            <a:off x="4618204" y="7375490"/>
            <a:ext cx="9144000" cy="461665"/>
          </a:xfrm>
          <a:prstGeom prst="rect">
            <a:avLst/>
          </a:prstGeom>
          <a:noFill/>
        </p:spPr>
        <p:txBody>
          <a:bodyPr wrap="square">
            <a:spAutoFit/>
          </a:bodyPr>
          <a:lstStyle/>
          <a:p>
            <a:r>
              <a:rPr lang="en-US" sz="2400" b="1" u="sng" dirty="0">
                <a:latin typeface="Radley" panose="020B0604020202020204" charset="0"/>
                <a:ea typeface="ADLaM Display" panose="02010000000000000000" pitchFamily="2" charset="0"/>
                <a:cs typeface="ADLaM Display" panose="02010000000000000000" pitchFamily="2" charset="0"/>
              </a:rPr>
              <a:t>Our Solution:</a:t>
            </a:r>
          </a:p>
        </p:txBody>
      </p:sp>
      <p:pic>
        <p:nvPicPr>
          <p:cNvPr id="9" name="Picture 8" descr="A cartoon character holding a staff&#10;&#10;Description automatically generated">
            <a:extLst>
              <a:ext uri="{FF2B5EF4-FFF2-40B4-BE49-F238E27FC236}">
                <a16:creationId xmlns:a16="http://schemas.microsoft.com/office/drawing/2014/main" id="{BB64EE66-75C9-5413-D4B0-3FF7FB6269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46314" y="-9483"/>
            <a:ext cx="2446235" cy="1630823"/>
          </a:xfrm>
          <a:prstGeom prst="rect">
            <a:avLst/>
          </a:prstGeom>
        </p:spPr>
      </p:pic>
    </p:spTree>
    <p:extLst>
      <p:ext uri="{BB962C8B-B14F-4D97-AF65-F5344CB8AC3E}">
        <p14:creationId xmlns:p14="http://schemas.microsoft.com/office/powerpoint/2010/main" val="85821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77628"/>
            <a:ext cx="18288000" cy="1104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FC7931-684F-E661-DE7F-D247C6551778}"/>
              </a:ext>
            </a:extLst>
          </p:cNvPr>
          <p:cNvSpPr txBox="1"/>
          <p:nvPr/>
        </p:nvSpPr>
        <p:spPr>
          <a:xfrm>
            <a:off x="834798" y="965200"/>
            <a:ext cx="16816387" cy="111725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a:solidFill>
                  <a:schemeClr val="bg1"/>
                </a:solidFill>
                <a:effectLst>
                  <a:outerShdw blurRad="38100" dist="38100" dir="2700000" algn="tl">
                    <a:srgbClr val="000000">
                      <a:alpha val="43137"/>
                    </a:srgbClr>
                  </a:outerShdw>
                </a:effectLst>
                <a:latin typeface="+mj-lt"/>
                <a:ea typeface="+mj-ea"/>
                <a:cs typeface="+mj-cs"/>
              </a:rPr>
              <a:t>The Final Architecture</a:t>
            </a:r>
          </a:p>
        </p:txBody>
      </p:sp>
      <p:pic>
        <p:nvPicPr>
          <p:cNvPr id="5" name="Picture 4" descr="A screenshot of a computer&#10;&#10;Description automatically generated">
            <a:extLst>
              <a:ext uri="{FF2B5EF4-FFF2-40B4-BE49-F238E27FC236}">
                <a16:creationId xmlns:a16="http://schemas.microsoft.com/office/drawing/2014/main" id="{CFEF6188-B86A-4D9C-83D2-F8EB32590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215658"/>
            <a:ext cx="12954000" cy="7448551"/>
          </a:xfrm>
          <a:prstGeom prst="rect">
            <a:avLst/>
          </a:prstGeom>
        </p:spPr>
      </p:pic>
    </p:spTree>
    <p:extLst>
      <p:ext uri="{BB962C8B-B14F-4D97-AF65-F5344CB8AC3E}">
        <p14:creationId xmlns:p14="http://schemas.microsoft.com/office/powerpoint/2010/main" val="43859823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016228" y="580770"/>
            <a:ext cx="5775476" cy="9807935"/>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FFC7931-684F-E661-DE7F-D247C6551778}"/>
              </a:ext>
            </a:extLst>
          </p:cNvPr>
          <p:cNvSpPr txBox="1"/>
          <p:nvPr/>
        </p:nvSpPr>
        <p:spPr>
          <a:xfrm>
            <a:off x="803080" y="3372394"/>
            <a:ext cx="5653376" cy="24092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chemeClr val="tx1"/>
                </a:solidFill>
                <a:effectLst>
                  <a:outerShdw blurRad="38100" dist="38100" dir="2700000" algn="tl">
                    <a:srgbClr val="000000">
                      <a:alpha val="43137"/>
                    </a:srgbClr>
                  </a:outerShdw>
                </a:effectLst>
                <a:latin typeface="+mj-lt"/>
                <a:ea typeface="+mj-ea"/>
                <a:cs typeface="+mj-cs"/>
              </a:rPr>
              <a:t>Implementation on Azure</a:t>
            </a:r>
          </a:p>
        </p:txBody>
      </p:sp>
      <p:pic>
        <p:nvPicPr>
          <p:cNvPr id="5" name="Picture 4" descr="A diagram of a network&#10;&#10;Description automatically generated with medium confidence">
            <a:extLst>
              <a:ext uri="{FF2B5EF4-FFF2-40B4-BE49-F238E27FC236}">
                <a16:creationId xmlns:a16="http://schemas.microsoft.com/office/drawing/2014/main" id="{FC588F45-5E80-B6AF-E2D8-98F4D9E9C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6153" y="48256"/>
            <a:ext cx="7439056" cy="10190488"/>
          </a:xfrm>
          <a:prstGeom prst="rect">
            <a:avLst/>
          </a:prstGeom>
        </p:spPr>
      </p:pic>
    </p:spTree>
    <p:extLst>
      <p:ext uri="{BB962C8B-B14F-4D97-AF65-F5344CB8AC3E}">
        <p14:creationId xmlns:p14="http://schemas.microsoft.com/office/powerpoint/2010/main" val="328493117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2000" y="2781300"/>
            <a:ext cx="14745813" cy="1593000"/>
          </a:xfrm>
          <a:prstGeom prst="rect">
            <a:avLst/>
          </a:prstGeom>
        </p:spPr>
        <p:txBody>
          <a:bodyPr lIns="0" tIns="0" rIns="0" bIns="0" rtlCol="0" anchor="t">
            <a:spAutoFit/>
          </a:bodyPr>
          <a:lstStyle/>
          <a:p>
            <a:pPr algn="ctr">
              <a:lnSpc>
                <a:spcPts val="12000"/>
              </a:lnSpc>
            </a:pPr>
            <a:r>
              <a:rPr lang="en-US" sz="12000" dirty="0">
                <a:latin typeface="Radley"/>
                <a:ea typeface="Radley"/>
                <a:cs typeface="Radley"/>
                <a:sym typeface="Radley"/>
                <a:hlinkClick r:id="rId2"/>
              </a:rPr>
              <a:t>Demo</a:t>
            </a:r>
            <a:endParaRPr lang="en-US" sz="12000" dirty="0">
              <a:latin typeface="Radley"/>
              <a:ea typeface="Radley"/>
              <a:cs typeface="Radley"/>
              <a:sym typeface="Radley"/>
            </a:endParaRP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7" name="TextBox 7"/>
          <p:cNvSpPr txBox="1"/>
          <p:nvPr/>
        </p:nvSpPr>
        <p:spPr>
          <a:xfrm rot="5400000">
            <a:off x="16399230" y="8410570"/>
            <a:ext cx="2277949" cy="295658"/>
          </a:xfrm>
          <a:prstGeom prst="rect">
            <a:avLst/>
          </a:prstGeom>
        </p:spPr>
        <p:txBody>
          <a:bodyPr lIns="0" tIns="0" rIns="0" bIns="0" rtlCol="0" anchor="t">
            <a:spAutoFit/>
          </a:bodyPr>
          <a:lstStyle/>
          <a:p>
            <a:pPr algn="r">
              <a:lnSpc>
                <a:spcPts val="2520"/>
              </a:lnSpc>
            </a:pPr>
            <a:r>
              <a:rPr lang="en-US" sz="1800" dirty="0">
                <a:solidFill>
                  <a:srgbClr val="000000"/>
                </a:solidFill>
                <a:latin typeface="Raleway"/>
                <a:ea typeface="Raleway"/>
                <a:cs typeface="Raleway"/>
                <a:sym typeface="Raleway"/>
              </a:rPr>
              <a:t>App Migration </a:t>
            </a:r>
          </a:p>
        </p:txBody>
      </p:sp>
      <p:pic>
        <p:nvPicPr>
          <p:cNvPr id="13" name="Picture 12" descr="A logo of a globe with a graduation cap">
            <a:extLst>
              <a:ext uri="{FF2B5EF4-FFF2-40B4-BE49-F238E27FC236}">
                <a16:creationId xmlns:a16="http://schemas.microsoft.com/office/drawing/2014/main" id="{FFC16092-DAD6-C018-CF35-4E055CEBAB9A}"/>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pic>
        <p:nvPicPr>
          <p:cNvPr id="14" name="Picture 13" descr="A cartoon character holding a staff&#10;&#10;Description automatically generated">
            <a:extLst>
              <a:ext uri="{FF2B5EF4-FFF2-40B4-BE49-F238E27FC236}">
                <a16:creationId xmlns:a16="http://schemas.microsoft.com/office/drawing/2014/main" id="{95D8E7B1-D727-740D-38AC-46E7C5BFC8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3884" y="0"/>
            <a:ext cx="2446235" cy="16308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76093" y="3678508"/>
            <a:ext cx="14745813" cy="1593000"/>
          </a:xfrm>
          <a:prstGeom prst="rect">
            <a:avLst/>
          </a:prstGeom>
        </p:spPr>
        <p:txBody>
          <a:bodyPr lIns="0" tIns="0" rIns="0" bIns="0" rtlCol="0" anchor="t">
            <a:spAutoFit/>
          </a:bodyPr>
          <a:lstStyle/>
          <a:p>
            <a:pPr algn="l">
              <a:lnSpc>
                <a:spcPts val="12000"/>
              </a:lnSpc>
            </a:pPr>
            <a:r>
              <a:rPr lang="en-US" sz="12000" dirty="0">
                <a:latin typeface="Radley"/>
                <a:ea typeface="Radley"/>
                <a:cs typeface="Radley"/>
                <a:sym typeface="Radley"/>
              </a:rPr>
              <a:t>Any Questions ?</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7" name="TextBox 7"/>
          <p:cNvSpPr txBox="1"/>
          <p:nvPr/>
        </p:nvSpPr>
        <p:spPr>
          <a:xfrm rot="5400000">
            <a:off x="16399230" y="8410570"/>
            <a:ext cx="2277949" cy="295658"/>
          </a:xfrm>
          <a:prstGeom prst="rect">
            <a:avLst/>
          </a:prstGeom>
        </p:spPr>
        <p:txBody>
          <a:bodyPr lIns="0" tIns="0" rIns="0" bIns="0" rtlCol="0" anchor="t">
            <a:spAutoFit/>
          </a:bodyPr>
          <a:lstStyle/>
          <a:p>
            <a:pPr algn="r">
              <a:lnSpc>
                <a:spcPts val="2520"/>
              </a:lnSpc>
            </a:pPr>
            <a:r>
              <a:rPr lang="en-US" sz="1800" dirty="0">
                <a:solidFill>
                  <a:srgbClr val="000000"/>
                </a:solidFill>
                <a:latin typeface="Raleway"/>
                <a:ea typeface="Raleway"/>
                <a:cs typeface="Raleway"/>
                <a:sym typeface="Raleway"/>
              </a:rPr>
              <a:t>App Migration </a:t>
            </a:r>
          </a:p>
        </p:txBody>
      </p:sp>
      <p:pic>
        <p:nvPicPr>
          <p:cNvPr id="13" name="Picture 12" descr="A logo of a globe with a graduation cap">
            <a:extLst>
              <a:ext uri="{FF2B5EF4-FFF2-40B4-BE49-F238E27FC236}">
                <a16:creationId xmlns:a16="http://schemas.microsoft.com/office/drawing/2014/main" id="{FFC16092-DAD6-C018-CF35-4E055CEBAB9A}"/>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pic>
        <p:nvPicPr>
          <p:cNvPr id="14" name="Picture 13" descr="A cartoon character holding a staff&#10;&#10;Description automatically generated">
            <a:extLst>
              <a:ext uri="{FF2B5EF4-FFF2-40B4-BE49-F238E27FC236}">
                <a16:creationId xmlns:a16="http://schemas.microsoft.com/office/drawing/2014/main" id="{95D8E7B1-D727-740D-38AC-46E7C5BFC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884" y="0"/>
            <a:ext cx="2446235" cy="1630823"/>
          </a:xfrm>
          <a:prstGeom prst="rect">
            <a:avLst/>
          </a:prstGeom>
        </p:spPr>
      </p:pic>
    </p:spTree>
    <p:extLst>
      <p:ext uri="{BB962C8B-B14F-4D97-AF65-F5344CB8AC3E}">
        <p14:creationId xmlns:p14="http://schemas.microsoft.com/office/powerpoint/2010/main" val="722787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76093" y="3678508"/>
            <a:ext cx="14745813" cy="3124200"/>
          </a:xfrm>
          <a:prstGeom prst="rect">
            <a:avLst/>
          </a:prstGeom>
        </p:spPr>
        <p:txBody>
          <a:bodyPr lIns="0" tIns="0" rIns="0" bIns="0" rtlCol="0" anchor="t">
            <a:spAutoFit/>
          </a:bodyPr>
          <a:lstStyle/>
          <a:p>
            <a:pPr algn="l">
              <a:lnSpc>
                <a:spcPts val="12000"/>
              </a:lnSpc>
            </a:pPr>
            <a:r>
              <a:rPr lang="en-US" sz="12000" dirty="0">
                <a:latin typeface="Radley"/>
                <a:ea typeface="Radley"/>
                <a:cs typeface="Radley"/>
                <a:sym typeface="Radley"/>
              </a:rPr>
              <a:t>Thank you</a:t>
            </a:r>
          </a:p>
          <a:p>
            <a:pPr algn="l">
              <a:lnSpc>
                <a:spcPts val="12000"/>
              </a:lnSpc>
            </a:pPr>
            <a:r>
              <a:rPr lang="en-US" sz="12000" dirty="0">
                <a:latin typeface="Radley"/>
                <a:ea typeface="Radley"/>
                <a:cs typeface="Radley"/>
                <a:sym typeface="Radley"/>
              </a:rPr>
              <a:t>for listening!</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7" name="TextBox 7"/>
          <p:cNvSpPr txBox="1"/>
          <p:nvPr/>
        </p:nvSpPr>
        <p:spPr>
          <a:xfrm rot="5400000">
            <a:off x="16399230" y="8410570"/>
            <a:ext cx="2277949" cy="295658"/>
          </a:xfrm>
          <a:prstGeom prst="rect">
            <a:avLst/>
          </a:prstGeom>
        </p:spPr>
        <p:txBody>
          <a:bodyPr lIns="0" tIns="0" rIns="0" bIns="0" rtlCol="0" anchor="t">
            <a:spAutoFit/>
          </a:bodyPr>
          <a:lstStyle/>
          <a:p>
            <a:pPr algn="r">
              <a:lnSpc>
                <a:spcPts val="2520"/>
              </a:lnSpc>
            </a:pPr>
            <a:r>
              <a:rPr lang="en-US" sz="1800" dirty="0">
                <a:solidFill>
                  <a:srgbClr val="000000"/>
                </a:solidFill>
                <a:latin typeface="Raleway"/>
                <a:ea typeface="Raleway"/>
                <a:cs typeface="Raleway"/>
                <a:sym typeface="Raleway"/>
              </a:rPr>
              <a:t>App Migration </a:t>
            </a:r>
          </a:p>
        </p:txBody>
      </p:sp>
      <p:pic>
        <p:nvPicPr>
          <p:cNvPr id="13" name="Picture 12" descr="A logo of a globe with a graduation cap">
            <a:extLst>
              <a:ext uri="{FF2B5EF4-FFF2-40B4-BE49-F238E27FC236}">
                <a16:creationId xmlns:a16="http://schemas.microsoft.com/office/drawing/2014/main" id="{FFC16092-DAD6-C018-CF35-4E055CEBAB9A}"/>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pic>
        <p:nvPicPr>
          <p:cNvPr id="6" name="Picture 5" descr="A cartoon character holding a staff&#10;&#10;Description automatically generated">
            <a:extLst>
              <a:ext uri="{FF2B5EF4-FFF2-40B4-BE49-F238E27FC236}">
                <a16:creationId xmlns:a16="http://schemas.microsoft.com/office/drawing/2014/main" id="{1A91AC37-642B-5121-65AB-1042A5FA4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9201" y="107674"/>
            <a:ext cx="2446235" cy="1630823"/>
          </a:xfrm>
          <a:prstGeom prst="rect">
            <a:avLst/>
          </a:prstGeom>
        </p:spPr>
      </p:pic>
    </p:spTree>
    <p:extLst>
      <p:ext uri="{BB962C8B-B14F-4D97-AF65-F5344CB8AC3E}">
        <p14:creationId xmlns:p14="http://schemas.microsoft.com/office/powerpoint/2010/main" val="399124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492445"/>
            <a:ext cx="6848808" cy="821055"/>
          </a:xfrm>
          <a:prstGeom prst="rect">
            <a:avLst/>
          </a:prstGeom>
        </p:spPr>
        <p:txBody>
          <a:bodyPr lIns="0" tIns="0" rIns="0" bIns="0" rtlCol="0" anchor="t">
            <a:spAutoFit/>
          </a:bodyPr>
          <a:lstStyle/>
          <a:p>
            <a:pPr algn="l">
              <a:lnSpc>
                <a:spcPts val="6719"/>
              </a:lnSpc>
            </a:pPr>
            <a:r>
              <a:rPr lang="en-US" sz="4800" b="1" i="1">
                <a:latin typeface="Radley"/>
                <a:ea typeface="Radley"/>
                <a:cs typeface="Radley"/>
                <a:sym typeface="Radley"/>
              </a:rPr>
              <a:t>Table of Contents</a:t>
            </a:r>
          </a:p>
        </p:txBody>
      </p:sp>
      <p:sp>
        <p:nvSpPr>
          <p:cNvPr id="3" name="TextBox 3"/>
          <p:cNvSpPr txBox="1"/>
          <p:nvPr/>
        </p:nvSpPr>
        <p:spPr>
          <a:xfrm>
            <a:off x="17127588" y="9201150"/>
            <a:ext cx="773608" cy="555921"/>
          </a:xfrm>
          <a:prstGeom prst="rect">
            <a:avLst/>
          </a:prstGeom>
        </p:spPr>
        <p:txBody>
          <a:bodyPr lIns="0" tIns="0" rIns="0" bIns="0" rtlCol="0" anchor="t">
            <a:spAutoFit/>
          </a:bodyPr>
          <a:lstStyle/>
          <a:p>
            <a:pPr algn="ctr">
              <a:lnSpc>
                <a:spcPts val="4480"/>
              </a:lnSpc>
            </a:pPr>
            <a:r>
              <a:rPr lang="en-US" sz="3200">
                <a:latin typeface="Prata"/>
                <a:ea typeface="Prata"/>
                <a:cs typeface="Prata"/>
                <a:sym typeface="Prata"/>
              </a:rPr>
              <a:t>2</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7" name="TextBox 7"/>
          <p:cNvSpPr txBox="1"/>
          <p:nvPr/>
        </p:nvSpPr>
        <p:spPr>
          <a:xfrm rot="5400000">
            <a:off x="16399230" y="8410570"/>
            <a:ext cx="2277949" cy="295658"/>
          </a:xfrm>
          <a:prstGeom prst="rect">
            <a:avLst/>
          </a:prstGeom>
        </p:spPr>
        <p:txBody>
          <a:bodyPr lIns="0" tIns="0" rIns="0" bIns="0" rtlCol="0" anchor="t">
            <a:spAutoFit/>
          </a:bodyPr>
          <a:lstStyle/>
          <a:p>
            <a:pPr algn="r">
              <a:lnSpc>
                <a:spcPts val="2520"/>
              </a:lnSpc>
            </a:pPr>
            <a:r>
              <a:rPr lang="en-US" sz="1800" dirty="0">
                <a:latin typeface="Raleway"/>
                <a:ea typeface="Raleway"/>
                <a:cs typeface="Raleway"/>
                <a:sym typeface="Raleway"/>
              </a:rPr>
              <a:t>App Migration </a:t>
            </a:r>
          </a:p>
        </p:txBody>
      </p:sp>
      <p:sp>
        <p:nvSpPr>
          <p:cNvPr id="10" name="TextBox 10"/>
          <p:cNvSpPr txBox="1"/>
          <p:nvPr/>
        </p:nvSpPr>
        <p:spPr>
          <a:xfrm>
            <a:off x="2279153" y="4062806"/>
            <a:ext cx="3588247" cy="460960"/>
          </a:xfrm>
          <a:prstGeom prst="rect">
            <a:avLst/>
          </a:prstGeom>
        </p:spPr>
        <p:txBody>
          <a:bodyPr wrap="square" lIns="0" tIns="0" rIns="0" bIns="0" rtlCol="0" anchor="t">
            <a:spAutoFit/>
          </a:bodyPr>
          <a:lstStyle/>
          <a:p>
            <a:pPr algn="l">
              <a:lnSpc>
                <a:spcPts val="3919"/>
              </a:lnSpc>
            </a:pPr>
            <a:r>
              <a:rPr lang="en-US" sz="2799" b="1" i="1" dirty="0">
                <a:latin typeface="Raleway"/>
                <a:ea typeface="Raleway"/>
                <a:cs typeface="Raleway"/>
                <a:sym typeface="Raleway"/>
              </a:rPr>
              <a:t>Business Case </a:t>
            </a:r>
          </a:p>
        </p:txBody>
      </p:sp>
      <p:sp>
        <p:nvSpPr>
          <p:cNvPr id="11" name="TextBox 11"/>
          <p:cNvSpPr txBox="1"/>
          <p:nvPr/>
        </p:nvSpPr>
        <p:spPr>
          <a:xfrm>
            <a:off x="2279153" y="5273072"/>
            <a:ext cx="6864847" cy="460960"/>
          </a:xfrm>
          <a:prstGeom prst="rect">
            <a:avLst/>
          </a:prstGeom>
        </p:spPr>
        <p:txBody>
          <a:bodyPr lIns="0" tIns="0" rIns="0" bIns="0" rtlCol="0" anchor="t">
            <a:spAutoFit/>
          </a:bodyPr>
          <a:lstStyle/>
          <a:p>
            <a:pPr algn="l">
              <a:lnSpc>
                <a:spcPts val="3919"/>
              </a:lnSpc>
            </a:pPr>
            <a:r>
              <a:rPr lang="en-US" sz="2799" b="1" i="1" dirty="0">
                <a:latin typeface="Raleway"/>
                <a:ea typeface="Raleway"/>
                <a:cs typeface="Raleway"/>
                <a:sym typeface="Raleway"/>
              </a:rPr>
              <a:t>Benefits of Cloud Migration</a:t>
            </a:r>
          </a:p>
        </p:txBody>
      </p:sp>
      <p:sp>
        <p:nvSpPr>
          <p:cNvPr id="12" name="TextBox 12"/>
          <p:cNvSpPr txBox="1"/>
          <p:nvPr/>
        </p:nvSpPr>
        <p:spPr>
          <a:xfrm>
            <a:off x="2279153" y="6562890"/>
            <a:ext cx="6864847" cy="460960"/>
          </a:xfrm>
          <a:prstGeom prst="rect">
            <a:avLst/>
          </a:prstGeom>
        </p:spPr>
        <p:txBody>
          <a:bodyPr lIns="0" tIns="0" rIns="0" bIns="0" rtlCol="0" anchor="t">
            <a:spAutoFit/>
          </a:bodyPr>
          <a:lstStyle/>
          <a:p>
            <a:pPr algn="l">
              <a:lnSpc>
                <a:spcPts val="3919"/>
              </a:lnSpc>
            </a:pPr>
            <a:r>
              <a:rPr lang="en-US" sz="2799" b="1" i="1">
                <a:latin typeface="Raleway"/>
                <a:ea typeface="Raleway"/>
                <a:cs typeface="Raleway"/>
                <a:sym typeface="Raleway"/>
              </a:rPr>
              <a:t>Methodology</a:t>
            </a:r>
          </a:p>
        </p:txBody>
      </p:sp>
      <p:sp>
        <p:nvSpPr>
          <p:cNvPr id="13" name="TextBox 13"/>
          <p:cNvSpPr txBox="1"/>
          <p:nvPr/>
        </p:nvSpPr>
        <p:spPr>
          <a:xfrm>
            <a:off x="2279153" y="7794555"/>
            <a:ext cx="6864847" cy="460960"/>
          </a:xfrm>
          <a:prstGeom prst="rect">
            <a:avLst/>
          </a:prstGeom>
        </p:spPr>
        <p:txBody>
          <a:bodyPr lIns="0" tIns="0" rIns="0" bIns="0" rtlCol="0" anchor="t">
            <a:spAutoFit/>
          </a:bodyPr>
          <a:lstStyle/>
          <a:p>
            <a:pPr algn="l">
              <a:lnSpc>
                <a:spcPts val="3919"/>
              </a:lnSpc>
            </a:pPr>
            <a:r>
              <a:rPr lang="en-US" sz="2799" b="1" i="1" dirty="0">
                <a:latin typeface="Raleway"/>
                <a:ea typeface="Raleway"/>
                <a:cs typeface="Raleway"/>
                <a:sym typeface="Raleway"/>
              </a:rPr>
              <a:t>Final Architecture  </a:t>
            </a:r>
          </a:p>
        </p:txBody>
      </p:sp>
      <p:sp>
        <p:nvSpPr>
          <p:cNvPr id="15" name="TextBox 15"/>
          <p:cNvSpPr txBox="1"/>
          <p:nvPr/>
        </p:nvSpPr>
        <p:spPr>
          <a:xfrm>
            <a:off x="10874919" y="4062807"/>
            <a:ext cx="2983388" cy="460960"/>
          </a:xfrm>
          <a:prstGeom prst="rect">
            <a:avLst/>
          </a:prstGeom>
        </p:spPr>
        <p:txBody>
          <a:bodyPr lIns="0" tIns="0" rIns="0" bIns="0" rtlCol="0" anchor="t">
            <a:spAutoFit/>
          </a:bodyPr>
          <a:lstStyle/>
          <a:p>
            <a:pPr algn="r">
              <a:lnSpc>
                <a:spcPts val="3919"/>
              </a:lnSpc>
            </a:pPr>
            <a:r>
              <a:rPr lang="en-US" sz="2799" b="1" i="1" dirty="0">
                <a:latin typeface="Raleway"/>
                <a:ea typeface="Raleway"/>
                <a:cs typeface="Raleway"/>
                <a:sym typeface="Raleway"/>
              </a:rPr>
              <a:t>3</a:t>
            </a:r>
          </a:p>
        </p:txBody>
      </p:sp>
      <p:sp>
        <p:nvSpPr>
          <p:cNvPr id="16" name="TextBox 16"/>
          <p:cNvSpPr txBox="1"/>
          <p:nvPr/>
        </p:nvSpPr>
        <p:spPr>
          <a:xfrm>
            <a:off x="10874919" y="5273072"/>
            <a:ext cx="2983388" cy="460960"/>
          </a:xfrm>
          <a:prstGeom prst="rect">
            <a:avLst/>
          </a:prstGeom>
        </p:spPr>
        <p:txBody>
          <a:bodyPr lIns="0" tIns="0" rIns="0" bIns="0" rtlCol="0" anchor="t">
            <a:spAutoFit/>
          </a:bodyPr>
          <a:lstStyle/>
          <a:p>
            <a:pPr algn="r">
              <a:lnSpc>
                <a:spcPts val="3919"/>
              </a:lnSpc>
            </a:pPr>
            <a:r>
              <a:rPr lang="en-US" sz="2799" b="1" i="1" dirty="0">
                <a:latin typeface="Raleway"/>
                <a:ea typeface="Raleway"/>
                <a:cs typeface="Raleway"/>
                <a:sym typeface="Raleway"/>
              </a:rPr>
              <a:t>4</a:t>
            </a:r>
          </a:p>
        </p:txBody>
      </p:sp>
      <p:sp>
        <p:nvSpPr>
          <p:cNvPr id="17" name="TextBox 17"/>
          <p:cNvSpPr txBox="1"/>
          <p:nvPr/>
        </p:nvSpPr>
        <p:spPr>
          <a:xfrm>
            <a:off x="10874919" y="6562890"/>
            <a:ext cx="2983388" cy="460960"/>
          </a:xfrm>
          <a:prstGeom prst="rect">
            <a:avLst/>
          </a:prstGeom>
        </p:spPr>
        <p:txBody>
          <a:bodyPr lIns="0" tIns="0" rIns="0" bIns="0" rtlCol="0" anchor="t">
            <a:spAutoFit/>
          </a:bodyPr>
          <a:lstStyle/>
          <a:p>
            <a:pPr algn="r">
              <a:lnSpc>
                <a:spcPts val="3919"/>
              </a:lnSpc>
            </a:pPr>
            <a:r>
              <a:rPr lang="en-US" sz="2799" b="1" i="1">
                <a:latin typeface="Raleway"/>
                <a:ea typeface="Raleway"/>
                <a:cs typeface="Raleway"/>
                <a:sym typeface="Raleway"/>
              </a:rPr>
              <a:t>9</a:t>
            </a:r>
          </a:p>
        </p:txBody>
      </p:sp>
      <p:sp>
        <p:nvSpPr>
          <p:cNvPr id="18" name="TextBox 18"/>
          <p:cNvSpPr txBox="1"/>
          <p:nvPr/>
        </p:nvSpPr>
        <p:spPr>
          <a:xfrm>
            <a:off x="10874919" y="7794555"/>
            <a:ext cx="2983388" cy="460960"/>
          </a:xfrm>
          <a:prstGeom prst="rect">
            <a:avLst/>
          </a:prstGeom>
        </p:spPr>
        <p:txBody>
          <a:bodyPr lIns="0" tIns="0" rIns="0" bIns="0" rtlCol="0" anchor="t">
            <a:spAutoFit/>
          </a:bodyPr>
          <a:lstStyle/>
          <a:p>
            <a:pPr algn="r">
              <a:lnSpc>
                <a:spcPts val="3919"/>
              </a:lnSpc>
            </a:pPr>
            <a:r>
              <a:rPr lang="en-US" sz="2799" b="1" i="1" dirty="0">
                <a:latin typeface="Raleway"/>
                <a:ea typeface="Raleway"/>
                <a:cs typeface="Raleway"/>
                <a:sym typeface="Raleway"/>
              </a:rPr>
              <a:t>13</a:t>
            </a:r>
          </a:p>
        </p:txBody>
      </p:sp>
      <p:sp>
        <p:nvSpPr>
          <p:cNvPr id="20" name="TextBox 20"/>
          <p:cNvSpPr txBox="1"/>
          <p:nvPr/>
        </p:nvSpPr>
        <p:spPr>
          <a:xfrm>
            <a:off x="1028700" y="4062807"/>
            <a:ext cx="653494" cy="460960"/>
          </a:xfrm>
          <a:prstGeom prst="rect">
            <a:avLst/>
          </a:prstGeom>
        </p:spPr>
        <p:txBody>
          <a:bodyPr lIns="0" tIns="0" rIns="0" bIns="0" rtlCol="0" anchor="t">
            <a:spAutoFit/>
          </a:bodyPr>
          <a:lstStyle/>
          <a:p>
            <a:pPr algn="l">
              <a:lnSpc>
                <a:spcPts val="3919"/>
              </a:lnSpc>
            </a:pPr>
            <a:r>
              <a:rPr lang="en-US" sz="2799" b="1" i="1">
                <a:latin typeface="Raleway"/>
                <a:ea typeface="Raleway"/>
                <a:cs typeface="Raleway"/>
                <a:sym typeface="Raleway"/>
              </a:rPr>
              <a:t>I</a:t>
            </a:r>
          </a:p>
        </p:txBody>
      </p:sp>
      <p:sp>
        <p:nvSpPr>
          <p:cNvPr id="21" name="TextBox 21"/>
          <p:cNvSpPr txBox="1"/>
          <p:nvPr/>
        </p:nvSpPr>
        <p:spPr>
          <a:xfrm>
            <a:off x="1028700" y="5273072"/>
            <a:ext cx="653494" cy="460960"/>
          </a:xfrm>
          <a:prstGeom prst="rect">
            <a:avLst/>
          </a:prstGeom>
        </p:spPr>
        <p:txBody>
          <a:bodyPr lIns="0" tIns="0" rIns="0" bIns="0" rtlCol="0" anchor="t">
            <a:spAutoFit/>
          </a:bodyPr>
          <a:lstStyle/>
          <a:p>
            <a:pPr algn="l">
              <a:lnSpc>
                <a:spcPts val="3919"/>
              </a:lnSpc>
            </a:pPr>
            <a:r>
              <a:rPr lang="en-US" sz="2799" b="1" i="1">
                <a:latin typeface="Raleway"/>
                <a:ea typeface="Raleway"/>
                <a:cs typeface="Raleway"/>
                <a:sym typeface="Raleway"/>
              </a:rPr>
              <a:t>II</a:t>
            </a:r>
          </a:p>
        </p:txBody>
      </p:sp>
      <p:sp>
        <p:nvSpPr>
          <p:cNvPr id="22" name="TextBox 22"/>
          <p:cNvSpPr txBox="1"/>
          <p:nvPr/>
        </p:nvSpPr>
        <p:spPr>
          <a:xfrm>
            <a:off x="1028700" y="6562890"/>
            <a:ext cx="653494" cy="460960"/>
          </a:xfrm>
          <a:prstGeom prst="rect">
            <a:avLst/>
          </a:prstGeom>
        </p:spPr>
        <p:txBody>
          <a:bodyPr lIns="0" tIns="0" rIns="0" bIns="0" rtlCol="0" anchor="t">
            <a:spAutoFit/>
          </a:bodyPr>
          <a:lstStyle/>
          <a:p>
            <a:pPr algn="l">
              <a:lnSpc>
                <a:spcPts val="3919"/>
              </a:lnSpc>
            </a:pPr>
            <a:r>
              <a:rPr lang="en-US" sz="2799" b="1" i="1">
                <a:latin typeface="Raleway"/>
                <a:ea typeface="Raleway"/>
                <a:cs typeface="Raleway"/>
                <a:sym typeface="Raleway"/>
              </a:rPr>
              <a:t>III</a:t>
            </a:r>
          </a:p>
        </p:txBody>
      </p:sp>
      <p:sp>
        <p:nvSpPr>
          <p:cNvPr id="23" name="TextBox 23"/>
          <p:cNvSpPr txBox="1"/>
          <p:nvPr/>
        </p:nvSpPr>
        <p:spPr>
          <a:xfrm>
            <a:off x="1028700" y="7794555"/>
            <a:ext cx="653494" cy="460960"/>
          </a:xfrm>
          <a:prstGeom prst="rect">
            <a:avLst/>
          </a:prstGeom>
        </p:spPr>
        <p:txBody>
          <a:bodyPr lIns="0" tIns="0" rIns="0" bIns="0" rtlCol="0" anchor="t">
            <a:spAutoFit/>
          </a:bodyPr>
          <a:lstStyle/>
          <a:p>
            <a:pPr algn="l">
              <a:lnSpc>
                <a:spcPts val="3919"/>
              </a:lnSpc>
            </a:pPr>
            <a:r>
              <a:rPr lang="en-US" sz="2799" b="1" i="1">
                <a:latin typeface="Raleway"/>
                <a:ea typeface="Raleway"/>
                <a:cs typeface="Raleway"/>
                <a:sym typeface="Raleway"/>
              </a:rPr>
              <a:t>IV</a:t>
            </a:r>
          </a:p>
        </p:txBody>
      </p:sp>
      <p:pic>
        <p:nvPicPr>
          <p:cNvPr id="25" name="Picture 24" descr="A logo of a globe with a graduation cap">
            <a:extLst>
              <a:ext uri="{FF2B5EF4-FFF2-40B4-BE49-F238E27FC236}">
                <a16:creationId xmlns:a16="http://schemas.microsoft.com/office/drawing/2014/main" id="{3C71A3D1-F2CA-9DD3-E68E-BF294FDBABF7}"/>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pic>
        <p:nvPicPr>
          <p:cNvPr id="29" name="Picture 28" descr="A cartoon character holding a staff&#10;&#10;Description automatically generated">
            <a:extLst>
              <a:ext uri="{FF2B5EF4-FFF2-40B4-BE49-F238E27FC236}">
                <a16:creationId xmlns:a16="http://schemas.microsoft.com/office/drawing/2014/main" id="{55D69419-2481-8C73-61A7-500985071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8061" y="251287"/>
            <a:ext cx="2446235" cy="16308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7890E8A-B9CC-C271-ABCD-71AA8258C375}"/>
              </a:ext>
            </a:extLst>
          </p:cNvPr>
          <p:cNvPicPr>
            <a:picLocks noChangeAspect="1"/>
          </p:cNvPicPr>
          <p:nvPr/>
        </p:nvPicPr>
        <p:blipFill>
          <a:blip r:embed="rId3">
            <a:alphaModFix amt="59000"/>
            <a:extLst>
              <a:ext uri="{BEBA8EAE-BF5A-486C-A8C5-ECC9F3942E4B}">
                <a14:imgProps xmlns:a14="http://schemas.microsoft.com/office/drawing/2010/main">
                  <a14:imgLayer r:embed="rId4">
                    <a14:imgEffect>
                      <a14:colorTemperature colorTemp="4700"/>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4495801" y="-1028700"/>
            <a:ext cx="10896601" cy="11811000"/>
          </a:xfrm>
          <a:prstGeom prst="ellipse">
            <a:avLst/>
          </a:prstGeom>
          <a:pattFill prst="pct5">
            <a:fgClr>
              <a:schemeClr val="accent1"/>
            </a:fgClr>
            <a:bgClr>
              <a:schemeClr val="bg1"/>
            </a:bgClr>
          </a:pattFill>
          <a:ln>
            <a:noFill/>
          </a:ln>
          <a:effectLst>
            <a:softEdge rad="112500"/>
          </a:effectLst>
        </p:spPr>
      </p:pic>
      <p:sp>
        <p:nvSpPr>
          <p:cNvPr id="9" name="TextBox 8">
            <a:extLst>
              <a:ext uri="{FF2B5EF4-FFF2-40B4-BE49-F238E27FC236}">
                <a16:creationId xmlns:a16="http://schemas.microsoft.com/office/drawing/2014/main" id="{0CEB120B-7DA2-E1A1-2BBC-83ED78A318CB}"/>
              </a:ext>
            </a:extLst>
          </p:cNvPr>
          <p:cNvSpPr txBox="1"/>
          <p:nvPr/>
        </p:nvSpPr>
        <p:spPr>
          <a:xfrm>
            <a:off x="4620684" y="1686744"/>
            <a:ext cx="10133612" cy="7571303"/>
          </a:xfrm>
          <a:prstGeom prst="rect">
            <a:avLst/>
          </a:prstGeom>
          <a:noFill/>
        </p:spPr>
        <p:txBody>
          <a:bodyPr wrap="square" rtlCol="0">
            <a:spAutoFit/>
          </a:bodyPr>
          <a:lstStyle/>
          <a:p>
            <a:pPr marL="457200" indent="-457200">
              <a:buFont typeface="Arial" panose="020B0604020202020204" pitchFamily="34" charset="0"/>
              <a:buChar char="•"/>
            </a:pPr>
            <a:r>
              <a:rPr lang="en-US" sz="2700" dirty="0">
                <a:latin typeface="ADLaM Display" panose="02010000000000000000" pitchFamily="2" charset="0"/>
                <a:ea typeface="ADLaM Display" panose="02010000000000000000" pitchFamily="2" charset="0"/>
                <a:cs typeface="ADLaM Display" panose="02010000000000000000" pitchFamily="2" charset="0"/>
              </a:rPr>
              <a:t>As an e-commerce platform experiencing frequent downtime and performance issues during high traffic, we faced the challenge of migrating to the cloud to ensure stability, scalability, and reliability.</a:t>
            </a:r>
          </a:p>
          <a:p>
            <a:endParaRPr lang="en-US" sz="2700" dirty="0">
              <a:latin typeface="ADLaM Display" panose="02010000000000000000" pitchFamily="2" charset="0"/>
              <a:ea typeface="ADLaM Display" panose="02010000000000000000" pitchFamily="2" charset="0"/>
              <a:cs typeface="ADLaM Display" panose="02010000000000000000" pitchFamily="2" charset="0"/>
            </a:endParaRPr>
          </a:p>
          <a:p>
            <a:endParaRPr lang="en-US" sz="2700" dirty="0">
              <a:latin typeface="ADLaM Display" panose="02010000000000000000" pitchFamily="2" charset="0"/>
              <a:ea typeface="ADLaM Display" panose="02010000000000000000" pitchFamily="2" charset="0"/>
              <a:cs typeface="ADLaM Display" panose="02010000000000000000" pitchFamily="2" charset="0"/>
            </a:endParaRPr>
          </a:p>
          <a:p>
            <a:endParaRPr lang="en-US" sz="2700" dirty="0">
              <a:latin typeface="ADLaM Display" panose="02010000000000000000" pitchFamily="2" charset="0"/>
              <a:ea typeface="ADLaM Display" panose="02010000000000000000" pitchFamily="2" charset="0"/>
              <a:cs typeface="ADLaM Display" panose="02010000000000000000" pitchFamily="2" charset="0"/>
            </a:endParaRPr>
          </a:p>
          <a:p>
            <a:pPr marL="457200" indent="-457200">
              <a:buFont typeface="Arial" panose="020B0604020202020204" pitchFamily="34" charset="0"/>
              <a:buChar char="•"/>
            </a:pPr>
            <a:r>
              <a:rPr lang="en-US" sz="2700" dirty="0">
                <a:latin typeface="ADLaM Display" panose="02010000000000000000" pitchFamily="2" charset="0"/>
                <a:ea typeface="ADLaM Display" panose="02010000000000000000" pitchFamily="2" charset="0"/>
                <a:cs typeface="ADLaM Display" panose="02010000000000000000" pitchFamily="2" charset="0"/>
              </a:rPr>
              <a:t>Our goal is to seamlessly transition the platform to a cloud environment, ensuring minimal disruption to services while improving performance during peak demand.</a:t>
            </a:r>
          </a:p>
          <a:p>
            <a:endParaRPr lang="en-US" sz="2700" dirty="0">
              <a:latin typeface="ADLaM Display" panose="02010000000000000000" pitchFamily="2" charset="0"/>
              <a:ea typeface="ADLaM Display" panose="02010000000000000000" pitchFamily="2" charset="0"/>
              <a:cs typeface="ADLaM Display" panose="02010000000000000000" pitchFamily="2" charset="0"/>
            </a:endParaRPr>
          </a:p>
          <a:p>
            <a:endParaRPr lang="en-US" sz="2700" dirty="0">
              <a:latin typeface="ADLaM Display" panose="02010000000000000000" pitchFamily="2" charset="0"/>
              <a:ea typeface="ADLaM Display" panose="02010000000000000000" pitchFamily="2" charset="0"/>
              <a:cs typeface="ADLaM Display" panose="02010000000000000000" pitchFamily="2" charset="0"/>
            </a:endParaRPr>
          </a:p>
          <a:p>
            <a:endParaRPr lang="en-US" sz="2700" dirty="0">
              <a:latin typeface="ADLaM Display" panose="02010000000000000000" pitchFamily="2" charset="0"/>
              <a:ea typeface="ADLaM Display" panose="02010000000000000000" pitchFamily="2" charset="0"/>
              <a:cs typeface="ADLaM Display" panose="02010000000000000000" pitchFamily="2" charset="0"/>
            </a:endParaRPr>
          </a:p>
          <a:p>
            <a:pPr marL="457200" indent="-457200">
              <a:buFont typeface="Arial" panose="020B0604020202020204" pitchFamily="34" charset="0"/>
              <a:buChar char="•"/>
            </a:pPr>
            <a:r>
              <a:rPr lang="en-US" sz="2700" dirty="0">
                <a:latin typeface="ADLaM Display" panose="02010000000000000000" pitchFamily="2" charset="0"/>
                <a:ea typeface="ADLaM Display" panose="02010000000000000000" pitchFamily="2" charset="0"/>
                <a:cs typeface="ADLaM Display" panose="02010000000000000000" pitchFamily="2" charset="0"/>
              </a:rPr>
              <a:t>We need a solution that offers dynamic scalability, robust network infrastructure, secure connectivity, and reliable monitoring to prevent future outages and ensure a smooth shopping experience for our customers."</a:t>
            </a:r>
          </a:p>
        </p:txBody>
      </p:sp>
      <p:pic>
        <p:nvPicPr>
          <p:cNvPr id="2" name="Picture 1" descr="A logo of a globe with a graduation cap">
            <a:extLst>
              <a:ext uri="{FF2B5EF4-FFF2-40B4-BE49-F238E27FC236}">
                <a16:creationId xmlns:a16="http://schemas.microsoft.com/office/drawing/2014/main" id="{3036B568-EE4A-2FA5-CFC8-12079D78CD70}"/>
              </a:ext>
              <a:ext uri="{C183D7F6-B498-43B3-948B-1728B52AA6E4}">
                <adec:decorative xmlns:adec="http://schemas.microsoft.com/office/drawing/2017/decorative" val="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54296" y="116073"/>
            <a:ext cx="1986488" cy="1747980"/>
          </a:xfrm>
          <a:prstGeom prst="rect">
            <a:avLst/>
          </a:prstGeom>
          <a:ln>
            <a:noFill/>
          </a:ln>
          <a:effectLst>
            <a:softEdge rad="112500"/>
          </a:effectLst>
        </p:spPr>
      </p:pic>
      <p:sp>
        <p:nvSpPr>
          <p:cNvPr id="3" name="TextBox 10">
            <a:extLst>
              <a:ext uri="{FF2B5EF4-FFF2-40B4-BE49-F238E27FC236}">
                <a16:creationId xmlns:a16="http://schemas.microsoft.com/office/drawing/2014/main" id="{89D7FF4F-44B3-D95B-0A2A-0BE8D9F121A0}"/>
              </a:ext>
            </a:extLst>
          </p:cNvPr>
          <p:cNvSpPr txBox="1"/>
          <p:nvPr/>
        </p:nvSpPr>
        <p:spPr>
          <a:xfrm>
            <a:off x="1041105" y="990063"/>
            <a:ext cx="3588247" cy="460960"/>
          </a:xfrm>
          <a:prstGeom prst="rect">
            <a:avLst/>
          </a:prstGeom>
        </p:spPr>
        <p:txBody>
          <a:bodyPr wrap="square" lIns="0" tIns="0" rIns="0" bIns="0" rtlCol="0" anchor="t">
            <a:spAutoFit/>
          </a:bodyPr>
          <a:lstStyle/>
          <a:p>
            <a:pPr algn="l">
              <a:lnSpc>
                <a:spcPts val="3919"/>
              </a:lnSpc>
            </a:pPr>
            <a:r>
              <a:rPr lang="en-US" sz="2799" b="1" i="1" dirty="0">
                <a:latin typeface="Raleway"/>
                <a:ea typeface="Raleway"/>
                <a:cs typeface="Raleway"/>
                <a:sym typeface="Raleway"/>
              </a:rPr>
              <a:t>Business Case </a:t>
            </a:r>
          </a:p>
        </p:txBody>
      </p:sp>
      <p:sp>
        <p:nvSpPr>
          <p:cNvPr id="4" name="TextBox 20">
            <a:extLst>
              <a:ext uri="{FF2B5EF4-FFF2-40B4-BE49-F238E27FC236}">
                <a16:creationId xmlns:a16="http://schemas.microsoft.com/office/drawing/2014/main" id="{F002EFE9-C362-77A1-BAD6-0A933E4ABE27}"/>
              </a:ext>
            </a:extLst>
          </p:cNvPr>
          <p:cNvSpPr txBox="1"/>
          <p:nvPr/>
        </p:nvSpPr>
        <p:spPr>
          <a:xfrm>
            <a:off x="714358" y="1012214"/>
            <a:ext cx="653494" cy="460960"/>
          </a:xfrm>
          <a:prstGeom prst="rect">
            <a:avLst/>
          </a:prstGeom>
        </p:spPr>
        <p:txBody>
          <a:bodyPr lIns="0" tIns="0" rIns="0" bIns="0" rtlCol="0" anchor="t">
            <a:spAutoFit/>
          </a:bodyPr>
          <a:lstStyle/>
          <a:p>
            <a:pPr algn="l">
              <a:lnSpc>
                <a:spcPts val="3919"/>
              </a:lnSpc>
            </a:pPr>
            <a:r>
              <a:rPr lang="en-US" sz="2799" b="1" i="1">
                <a:latin typeface="Raleway"/>
                <a:ea typeface="Raleway"/>
                <a:cs typeface="Raleway"/>
                <a:sym typeface="Raleway"/>
              </a:rPr>
              <a:t>I</a:t>
            </a:r>
          </a:p>
        </p:txBody>
      </p:sp>
      <p:grpSp>
        <p:nvGrpSpPr>
          <p:cNvPr id="6" name="Group 3">
            <a:extLst>
              <a:ext uri="{FF2B5EF4-FFF2-40B4-BE49-F238E27FC236}">
                <a16:creationId xmlns:a16="http://schemas.microsoft.com/office/drawing/2014/main" id="{5DD59933-3EDD-B5B3-5825-B9C80318AA63}"/>
              </a:ext>
            </a:extLst>
          </p:cNvPr>
          <p:cNvGrpSpPr/>
          <p:nvPr/>
        </p:nvGrpSpPr>
        <p:grpSpPr>
          <a:xfrm>
            <a:off x="16740784" y="0"/>
            <a:ext cx="1547216" cy="10287000"/>
            <a:chOff x="0" y="0"/>
            <a:chExt cx="523379" cy="3479800"/>
          </a:xfrm>
        </p:grpSpPr>
        <p:sp>
          <p:nvSpPr>
            <p:cNvPr id="7" name="Freeform 4">
              <a:extLst>
                <a:ext uri="{FF2B5EF4-FFF2-40B4-BE49-F238E27FC236}">
                  <a16:creationId xmlns:a16="http://schemas.microsoft.com/office/drawing/2014/main" id="{3E740378-51E3-80EC-DAD6-B3F941630CB0}"/>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dirty="0"/>
            </a:p>
          </p:txBody>
        </p:sp>
      </p:grpSp>
      <p:sp>
        <p:nvSpPr>
          <p:cNvPr id="11" name="TextBox 10">
            <a:extLst>
              <a:ext uri="{FF2B5EF4-FFF2-40B4-BE49-F238E27FC236}">
                <a16:creationId xmlns:a16="http://schemas.microsoft.com/office/drawing/2014/main" id="{1F5383EA-9306-4A60-9002-88AD1089BA9B}"/>
              </a:ext>
            </a:extLst>
          </p:cNvPr>
          <p:cNvSpPr txBox="1"/>
          <p:nvPr/>
        </p:nvSpPr>
        <p:spPr>
          <a:xfrm>
            <a:off x="17373600" y="9258300"/>
            <a:ext cx="914400" cy="369332"/>
          </a:xfrm>
          <a:prstGeom prst="rect">
            <a:avLst/>
          </a:prstGeom>
          <a:noFill/>
        </p:spPr>
        <p:txBody>
          <a:bodyPr wrap="square">
            <a:spAutoFit/>
          </a:bodyPr>
          <a:lstStyle/>
          <a:p>
            <a:r>
              <a:rPr lang="en-US" sz="1800" b="1" i="1" dirty="0">
                <a:latin typeface="Raleway"/>
                <a:ea typeface="Raleway"/>
                <a:cs typeface="Raleway"/>
                <a:sym typeface="Raleway"/>
              </a:rPr>
              <a:t>3</a:t>
            </a:r>
            <a:endParaRPr lang="en-US" dirty="0"/>
          </a:p>
        </p:txBody>
      </p:sp>
      <p:pic>
        <p:nvPicPr>
          <p:cNvPr id="13" name="Picture 12" descr="A cartoon character holding a staff&#10;&#10;Description automatically generated">
            <a:extLst>
              <a:ext uri="{FF2B5EF4-FFF2-40B4-BE49-F238E27FC236}">
                <a16:creationId xmlns:a16="http://schemas.microsoft.com/office/drawing/2014/main" id="{83B2A7B7-04B4-31BA-61E7-006C0A530A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91154" y="196802"/>
            <a:ext cx="2446235" cy="1630823"/>
          </a:xfrm>
          <a:prstGeom prst="rect">
            <a:avLst/>
          </a:prstGeom>
        </p:spPr>
      </p:pic>
    </p:spTree>
    <p:extLst>
      <p:ext uri="{BB962C8B-B14F-4D97-AF65-F5344CB8AC3E}">
        <p14:creationId xmlns:p14="http://schemas.microsoft.com/office/powerpoint/2010/main" val="7128389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hand holding a cloud&#10;&#10;Description automatically generated">
            <a:extLst>
              <a:ext uri="{FF2B5EF4-FFF2-40B4-BE49-F238E27FC236}">
                <a16:creationId xmlns:a16="http://schemas.microsoft.com/office/drawing/2014/main" id="{B7EDE422-DE53-EF55-0123-48E2AA742E3B}"/>
              </a:ext>
            </a:extLst>
          </p:cNvPr>
          <p:cNvPicPr>
            <a:picLocks noChangeAspect="1"/>
          </p:cNvPicPr>
          <p:nvPr/>
        </p:nvPicPr>
        <p:blipFill>
          <a:blip r:embed="rId3">
            <a:alphaModFix amt="59000"/>
            <a:extLst>
              <a:ext uri="{28A0092B-C50C-407E-A947-70E740481C1C}">
                <a14:useLocalDpi xmlns:a14="http://schemas.microsoft.com/office/drawing/2010/main" val="0"/>
              </a:ext>
            </a:extLst>
          </a:blip>
          <a:stretch>
            <a:fillRect/>
          </a:stretch>
        </p:blipFill>
        <p:spPr>
          <a:xfrm>
            <a:off x="-3408107" y="-723512"/>
            <a:ext cx="9719930" cy="11887200"/>
          </a:xfrm>
          <a:prstGeom prst="ellipse">
            <a:avLst/>
          </a:prstGeom>
          <a:pattFill prst="pct5">
            <a:fgClr>
              <a:schemeClr val="accent1"/>
            </a:fgClr>
            <a:bgClr>
              <a:schemeClr val="bg1"/>
            </a:bgClr>
          </a:pattFill>
          <a:ln>
            <a:noFill/>
          </a:ln>
          <a:effectLst>
            <a:softEdge rad="112500"/>
          </a:effectLst>
        </p:spPr>
      </p:pic>
      <p:sp>
        <p:nvSpPr>
          <p:cNvPr id="2" name="TextBox 2"/>
          <p:cNvSpPr txBox="1"/>
          <p:nvPr/>
        </p:nvSpPr>
        <p:spPr>
          <a:xfrm>
            <a:off x="17127588" y="9201150"/>
            <a:ext cx="773608" cy="555921"/>
          </a:xfrm>
          <a:prstGeom prst="rect">
            <a:avLst/>
          </a:prstGeom>
        </p:spPr>
        <p:txBody>
          <a:bodyPr lIns="0" tIns="0" rIns="0" bIns="0" rtlCol="0" anchor="t">
            <a:spAutoFit/>
          </a:bodyPr>
          <a:lstStyle/>
          <a:p>
            <a:pPr algn="ctr">
              <a:lnSpc>
                <a:spcPts val="4480"/>
              </a:lnSpc>
            </a:pPr>
            <a:r>
              <a:rPr lang="en-US" sz="3200">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6" name="TextBox 6"/>
          <p:cNvSpPr txBox="1"/>
          <p:nvPr/>
        </p:nvSpPr>
        <p:spPr>
          <a:xfrm>
            <a:off x="871108" y="748704"/>
            <a:ext cx="324612" cy="256352"/>
          </a:xfrm>
          <a:prstGeom prst="rect">
            <a:avLst/>
          </a:prstGeom>
        </p:spPr>
        <p:txBody>
          <a:bodyPr wrap="square" lIns="0" tIns="0" rIns="0" bIns="0" rtlCol="0" anchor="t">
            <a:spAutoFit/>
          </a:bodyPr>
          <a:lstStyle/>
          <a:p>
            <a:pPr algn="just">
              <a:lnSpc>
                <a:spcPts val="1871"/>
              </a:lnSpc>
            </a:pPr>
            <a:r>
              <a:rPr lang="en-US" sz="2400" b="1" dirty="0">
                <a:latin typeface="Raleway Bold"/>
                <a:ea typeface="Raleway Bold"/>
                <a:cs typeface="Raleway Bold"/>
                <a:sym typeface="Raleway Bold"/>
              </a:rPr>
              <a:t>II</a:t>
            </a:r>
          </a:p>
        </p:txBody>
      </p:sp>
      <p:sp>
        <p:nvSpPr>
          <p:cNvPr id="7" name="TextBox 7"/>
          <p:cNvSpPr txBox="1"/>
          <p:nvPr/>
        </p:nvSpPr>
        <p:spPr>
          <a:xfrm>
            <a:off x="1342963" y="589626"/>
            <a:ext cx="3235298" cy="961097"/>
          </a:xfrm>
          <a:prstGeom prst="rect">
            <a:avLst/>
          </a:prstGeom>
        </p:spPr>
        <p:txBody>
          <a:bodyPr lIns="0" tIns="0" rIns="0" bIns="0" rtlCol="0" anchor="t">
            <a:spAutoFit/>
          </a:bodyPr>
          <a:lstStyle/>
          <a:p>
            <a:pPr algn="l">
              <a:lnSpc>
                <a:spcPts val="3919"/>
              </a:lnSpc>
            </a:pPr>
            <a:r>
              <a:rPr lang="en-US" sz="2400" b="1" dirty="0">
                <a:latin typeface="Raleway"/>
                <a:ea typeface="Raleway"/>
                <a:cs typeface="Raleway"/>
                <a:sym typeface="Raleway"/>
              </a:rPr>
              <a:t>Benefits of Cloud Migration</a:t>
            </a:r>
          </a:p>
        </p:txBody>
      </p:sp>
      <p:sp>
        <p:nvSpPr>
          <p:cNvPr id="8" name="TextBox 8"/>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a:latin typeface="Raleway"/>
                <a:ea typeface="Raleway"/>
                <a:cs typeface="Raleway"/>
                <a:sym typeface="Raleway"/>
              </a:rPr>
              <a:t>6</a:t>
            </a:r>
          </a:p>
        </p:txBody>
      </p:sp>
      <p:sp>
        <p:nvSpPr>
          <p:cNvPr id="9" name="TextBox 9"/>
          <p:cNvSpPr txBox="1"/>
          <p:nvPr/>
        </p:nvSpPr>
        <p:spPr>
          <a:xfrm>
            <a:off x="1195720" y="5591190"/>
            <a:ext cx="7804581" cy="534035"/>
          </a:xfrm>
          <a:prstGeom prst="rect">
            <a:avLst/>
          </a:prstGeom>
        </p:spPr>
        <p:txBody>
          <a:bodyPr lIns="0" tIns="0" rIns="0" bIns="0" rtlCol="0" anchor="t">
            <a:spAutoFit/>
          </a:bodyPr>
          <a:lstStyle/>
          <a:p>
            <a:pPr marL="457200" indent="-457200" algn="l">
              <a:lnSpc>
                <a:spcPts val="4479"/>
              </a:lnSpc>
              <a:buFont typeface="Arial" panose="020B0604020202020204" pitchFamily="34" charset="0"/>
              <a:buChar char="•"/>
            </a:pPr>
            <a:r>
              <a:rPr lang="en-US" sz="2799" b="1" dirty="0">
                <a:latin typeface="Raleway"/>
                <a:ea typeface="Raleway"/>
                <a:cs typeface="Raleway"/>
                <a:sym typeface="Raleway"/>
              </a:rPr>
              <a:t>Scalability</a:t>
            </a:r>
          </a:p>
        </p:txBody>
      </p:sp>
      <p:sp>
        <p:nvSpPr>
          <p:cNvPr id="10" name="TextBox 10"/>
          <p:cNvSpPr txBox="1"/>
          <p:nvPr/>
        </p:nvSpPr>
        <p:spPr>
          <a:xfrm>
            <a:off x="1206353" y="2376617"/>
            <a:ext cx="14433981" cy="2843471"/>
          </a:xfrm>
          <a:prstGeom prst="rect">
            <a:avLst/>
          </a:prstGeom>
        </p:spPr>
        <p:txBody>
          <a:bodyPr wrap="square" lIns="0" tIns="0" rIns="0" bIns="0" rtlCol="0" anchor="t">
            <a:spAutoFit/>
          </a:bodyPr>
          <a:lstStyle/>
          <a:p>
            <a:pPr marL="457200" indent="-457200" algn="l">
              <a:lnSpc>
                <a:spcPts val="4479"/>
              </a:lnSpc>
              <a:buFont typeface="Arial" panose="020B0604020202020204" pitchFamily="34" charset="0"/>
              <a:buChar char="•"/>
            </a:pPr>
            <a:r>
              <a:rPr lang="en-US" sz="2799" dirty="0">
                <a:latin typeface="Radley"/>
                <a:ea typeface="Radley"/>
                <a:cs typeface="Radley"/>
                <a:sym typeface="Radley"/>
              </a:rPr>
              <a:t>Migrating the e-commerce application to the cloud is essential for improving scalability, performance, and cost efficiency. Cloud infrastructure dynamically allocates resources, reducing downtime and ensuring reliability. It also supports rapid feature deployment and future growth, while minimizing on-premises maintenance. Below are the key benefits of cloud migration:</a:t>
            </a:r>
          </a:p>
        </p:txBody>
      </p:sp>
      <p:pic>
        <p:nvPicPr>
          <p:cNvPr id="12" name="Picture 11" descr="A logo of a globe with a graduation cap">
            <a:extLst>
              <a:ext uri="{FF2B5EF4-FFF2-40B4-BE49-F238E27FC236}">
                <a16:creationId xmlns:a16="http://schemas.microsoft.com/office/drawing/2014/main" id="{1F8C8AC3-78C0-58DB-CE76-D45B472B275D}"/>
              </a:ex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sp>
        <p:nvSpPr>
          <p:cNvPr id="14" name="TextBox 13">
            <a:extLst>
              <a:ext uri="{FF2B5EF4-FFF2-40B4-BE49-F238E27FC236}">
                <a16:creationId xmlns:a16="http://schemas.microsoft.com/office/drawing/2014/main" id="{8FA5C7DC-B144-9883-603B-A1C12A528BB6}"/>
              </a:ext>
            </a:extLst>
          </p:cNvPr>
          <p:cNvSpPr txBox="1"/>
          <p:nvPr/>
        </p:nvSpPr>
        <p:spPr>
          <a:xfrm>
            <a:off x="1752600" y="6496327"/>
            <a:ext cx="13887734" cy="1815882"/>
          </a:xfrm>
          <a:prstGeom prst="rect">
            <a:avLst/>
          </a:prstGeom>
          <a:noFill/>
        </p:spPr>
        <p:txBody>
          <a:bodyPr wrap="square">
            <a:spAutoFit/>
          </a:bodyPr>
          <a:lstStyle/>
          <a:p>
            <a:r>
              <a:rPr lang="en-US" sz="2800" dirty="0">
                <a:latin typeface="Radley" panose="020B0604020202020204" charset="0"/>
              </a:rPr>
              <a:t>The cloud offers dynamic resource allocation, allowing businesses to scale infrastructure up or down based on demand. This flexibility ensures that the platform can handle traffic spikes without compromising performance, which is essential for e-commerce applications with fluctuating user activity.</a:t>
            </a:r>
          </a:p>
        </p:txBody>
      </p:sp>
      <p:pic>
        <p:nvPicPr>
          <p:cNvPr id="15" name="Picture 14" descr="A cartoon character holding a staff&#10;&#10;Description automatically generated">
            <a:extLst>
              <a:ext uri="{FF2B5EF4-FFF2-40B4-BE49-F238E27FC236}">
                <a16:creationId xmlns:a16="http://schemas.microsoft.com/office/drawing/2014/main" id="{BC314EAD-5967-38D9-9313-0C520BF50E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8061" y="110332"/>
            <a:ext cx="2446235" cy="16308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hand holding a cloud&#10;&#10;Description automatically generated">
            <a:extLst>
              <a:ext uri="{FF2B5EF4-FFF2-40B4-BE49-F238E27FC236}">
                <a16:creationId xmlns:a16="http://schemas.microsoft.com/office/drawing/2014/main" id="{2051E0AB-1C22-6910-8E8A-3846C416B075}"/>
              </a:ext>
            </a:extLst>
          </p:cNvPr>
          <p:cNvPicPr>
            <a:picLocks noChangeAspect="1"/>
          </p:cNvPicPr>
          <p:nvPr/>
        </p:nvPicPr>
        <p:blipFill>
          <a:blip r:embed="rId3">
            <a:alphaModFix amt="59000"/>
            <a:extLst>
              <a:ext uri="{28A0092B-C50C-407E-A947-70E740481C1C}">
                <a14:useLocalDpi xmlns:a14="http://schemas.microsoft.com/office/drawing/2010/main" val="0"/>
              </a:ext>
            </a:extLst>
          </a:blip>
          <a:stretch>
            <a:fillRect/>
          </a:stretch>
        </p:blipFill>
        <p:spPr>
          <a:xfrm>
            <a:off x="-3408107" y="-723512"/>
            <a:ext cx="9719930" cy="11887200"/>
          </a:xfrm>
          <a:prstGeom prst="ellipse">
            <a:avLst/>
          </a:prstGeom>
          <a:pattFill prst="pct5">
            <a:fgClr>
              <a:schemeClr val="accent1"/>
            </a:fgClr>
            <a:bgClr>
              <a:schemeClr val="bg1"/>
            </a:bgClr>
          </a:pattFill>
          <a:ln>
            <a:noFill/>
          </a:ln>
          <a:effectLst>
            <a:softEdge rad="112500"/>
          </a:effectLst>
        </p:spPr>
      </p:pic>
      <p:sp>
        <p:nvSpPr>
          <p:cNvPr id="2" name="TextBox 2"/>
          <p:cNvSpPr txBox="1"/>
          <p:nvPr/>
        </p:nvSpPr>
        <p:spPr>
          <a:xfrm>
            <a:off x="17127588" y="9201150"/>
            <a:ext cx="773608" cy="555921"/>
          </a:xfrm>
          <a:prstGeom prst="rect">
            <a:avLst/>
          </a:prstGeom>
        </p:spPr>
        <p:txBody>
          <a:bodyPr lIns="0" tIns="0" rIns="0" bIns="0" rtlCol="0" anchor="t">
            <a:spAutoFit/>
          </a:bodyPr>
          <a:lstStyle/>
          <a:p>
            <a:pPr algn="ctr">
              <a:lnSpc>
                <a:spcPts val="4480"/>
              </a:lnSpc>
            </a:pPr>
            <a:r>
              <a:rPr lang="en-US" sz="3200">
                <a:latin typeface="Prata"/>
                <a:ea typeface="Prata"/>
                <a:cs typeface="Prata"/>
                <a:sym typeface="Prata"/>
              </a:rPr>
              <a:t>2</a:t>
            </a:r>
          </a:p>
        </p:txBody>
      </p:sp>
      <p:grpSp>
        <p:nvGrpSpPr>
          <p:cNvPr id="3" name="Group 3"/>
          <p:cNvGrpSpPr/>
          <p:nvPr/>
        </p:nvGrpSpPr>
        <p:grpSpPr>
          <a:xfrm>
            <a:off x="16740784" y="-9483"/>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5" name="TextBox 5"/>
          <p:cNvSpPr txBox="1"/>
          <p:nvPr/>
        </p:nvSpPr>
        <p:spPr>
          <a:xfrm rot="5400000">
            <a:off x="16399230" y="1580772"/>
            <a:ext cx="2277949" cy="295658"/>
          </a:xfrm>
          <a:prstGeom prst="rect">
            <a:avLst/>
          </a:prstGeom>
        </p:spPr>
        <p:txBody>
          <a:bodyPr lIns="0" tIns="0" rIns="0" bIns="0" rtlCol="0" anchor="t">
            <a:spAutoFit/>
          </a:bodyPr>
          <a:lstStyle/>
          <a:p>
            <a:pPr algn="l">
              <a:lnSpc>
                <a:spcPts val="2520"/>
              </a:lnSpc>
            </a:pPr>
            <a:r>
              <a:rPr lang="en-US" sz="1800" dirty="0">
                <a:latin typeface="Raleway"/>
                <a:ea typeface="Raleway"/>
                <a:cs typeface="Raleway"/>
                <a:sym typeface="Raleway"/>
              </a:rPr>
              <a:t> </a:t>
            </a:r>
          </a:p>
        </p:txBody>
      </p:sp>
      <p:sp>
        <p:nvSpPr>
          <p:cNvPr id="8" name="TextBox 8"/>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a:latin typeface="Raleway"/>
                <a:ea typeface="Raleway"/>
                <a:cs typeface="Raleway"/>
                <a:sym typeface="Raleway"/>
              </a:rPr>
              <a:t>7</a:t>
            </a:r>
          </a:p>
        </p:txBody>
      </p:sp>
      <p:sp>
        <p:nvSpPr>
          <p:cNvPr id="9" name="TextBox 9"/>
          <p:cNvSpPr txBox="1"/>
          <p:nvPr/>
        </p:nvSpPr>
        <p:spPr>
          <a:xfrm>
            <a:off x="9020504" y="1812253"/>
            <a:ext cx="5305096" cy="518668"/>
          </a:xfrm>
          <a:prstGeom prst="rect">
            <a:avLst/>
          </a:prstGeom>
        </p:spPr>
        <p:txBody>
          <a:bodyPr wrap="square" lIns="0" tIns="0" rIns="0" bIns="0" rtlCol="0" anchor="t">
            <a:spAutoFit/>
          </a:bodyPr>
          <a:lstStyle/>
          <a:p>
            <a:pPr marL="457200" indent="-457200" algn="l">
              <a:lnSpc>
                <a:spcPts val="4479"/>
              </a:lnSpc>
              <a:buFont typeface="Arial" panose="020B0604020202020204" pitchFamily="34" charset="0"/>
              <a:buChar char="•"/>
            </a:pPr>
            <a:r>
              <a:rPr lang="en-US" sz="2799" b="1" dirty="0">
                <a:latin typeface="Raleway"/>
                <a:ea typeface="Raleway"/>
                <a:cs typeface="Raleway"/>
                <a:sym typeface="Raleway"/>
              </a:rPr>
              <a:t>Improved Performance</a:t>
            </a:r>
          </a:p>
        </p:txBody>
      </p:sp>
      <p:sp>
        <p:nvSpPr>
          <p:cNvPr id="10" name="TextBox 10"/>
          <p:cNvSpPr txBox="1"/>
          <p:nvPr/>
        </p:nvSpPr>
        <p:spPr>
          <a:xfrm>
            <a:off x="9020504" y="2795284"/>
            <a:ext cx="7218703" cy="3420552"/>
          </a:xfrm>
          <a:prstGeom prst="rect">
            <a:avLst/>
          </a:prstGeom>
        </p:spPr>
        <p:txBody>
          <a:bodyPr lIns="0" tIns="0" rIns="0" bIns="0" rtlCol="0" anchor="t">
            <a:spAutoFit/>
          </a:bodyPr>
          <a:lstStyle/>
          <a:p>
            <a:pPr algn="l">
              <a:lnSpc>
                <a:spcPts val="4479"/>
              </a:lnSpc>
            </a:pPr>
            <a:r>
              <a:rPr lang="en-US" sz="2799" dirty="0">
                <a:latin typeface="Radley"/>
                <a:ea typeface="Radley"/>
                <a:cs typeface="Radley"/>
                <a:sym typeface="Radley"/>
              </a:rPr>
              <a:t>With global data centers and advanced load-balancing, cloud platforms provide faster data delivery and reduce latency. This results in improved application performance, which is critical for customer satisfaction and business continuity.</a:t>
            </a:r>
          </a:p>
        </p:txBody>
      </p:sp>
      <p:pic>
        <p:nvPicPr>
          <p:cNvPr id="12" name="Picture 11" descr="A logo of a globe with a graduation cap">
            <a:extLst>
              <a:ext uri="{FF2B5EF4-FFF2-40B4-BE49-F238E27FC236}">
                <a16:creationId xmlns:a16="http://schemas.microsoft.com/office/drawing/2014/main" id="{F381777C-D4E6-5ED7-6457-933E5C569383}"/>
              </a:ex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sp>
        <p:nvSpPr>
          <p:cNvPr id="13" name="TextBox 6">
            <a:extLst>
              <a:ext uri="{FF2B5EF4-FFF2-40B4-BE49-F238E27FC236}">
                <a16:creationId xmlns:a16="http://schemas.microsoft.com/office/drawing/2014/main" id="{262AA6C3-9B04-9F9A-3FB0-86C03BF1B5CD}"/>
              </a:ext>
            </a:extLst>
          </p:cNvPr>
          <p:cNvSpPr txBox="1"/>
          <p:nvPr/>
        </p:nvSpPr>
        <p:spPr>
          <a:xfrm>
            <a:off x="871108" y="748704"/>
            <a:ext cx="324612" cy="256352"/>
          </a:xfrm>
          <a:prstGeom prst="rect">
            <a:avLst/>
          </a:prstGeom>
        </p:spPr>
        <p:txBody>
          <a:bodyPr wrap="square" lIns="0" tIns="0" rIns="0" bIns="0" rtlCol="0" anchor="t">
            <a:spAutoFit/>
          </a:bodyPr>
          <a:lstStyle/>
          <a:p>
            <a:pPr algn="just">
              <a:lnSpc>
                <a:spcPts val="1871"/>
              </a:lnSpc>
            </a:pPr>
            <a:r>
              <a:rPr lang="en-US" sz="2400" b="1" dirty="0">
                <a:latin typeface="Raleway Bold"/>
                <a:ea typeface="Raleway Bold"/>
                <a:cs typeface="Raleway Bold"/>
                <a:sym typeface="Raleway Bold"/>
              </a:rPr>
              <a:t>II</a:t>
            </a:r>
          </a:p>
        </p:txBody>
      </p:sp>
      <p:sp>
        <p:nvSpPr>
          <p:cNvPr id="14" name="TextBox 7">
            <a:extLst>
              <a:ext uri="{FF2B5EF4-FFF2-40B4-BE49-F238E27FC236}">
                <a16:creationId xmlns:a16="http://schemas.microsoft.com/office/drawing/2014/main" id="{3EF402A7-F1FB-78E4-3917-0A3E48BC89E3}"/>
              </a:ext>
            </a:extLst>
          </p:cNvPr>
          <p:cNvSpPr txBox="1"/>
          <p:nvPr/>
        </p:nvSpPr>
        <p:spPr>
          <a:xfrm>
            <a:off x="1342963" y="589626"/>
            <a:ext cx="3235298" cy="961097"/>
          </a:xfrm>
          <a:prstGeom prst="rect">
            <a:avLst/>
          </a:prstGeom>
        </p:spPr>
        <p:txBody>
          <a:bodyPr lIns="0" tIns="0" rIns="0" bIns="0" rtlCol="0" anchor="t">
            <a:spAutoFit/>
          </a:bodyPr>
          <a:lstStyle/>
          <a:p>
            <a:pPr algn="l">
              <a:lnSpc>
                <a:spcPts val="3919"/>
              </a:lnSpc>
            </a:pPr>
            <a:r>
              <a:rPr lang="en-US" sz="2400" b="1" dirty="0">
                <a:latin typeface="Raleway"/>
                <a:ea typeface="Raleway"/>
                <a:cs typeface="Raleway"/>
                <a:sym typeface="Raleway"/>
              </a:rPr>
              <a:t>Benefits of Cloud Migration</a:t>
            </a:r>
          </a:p>
        </p:txBody>
      </p:sp>
      <p:sp>
        <p:nvSpPr>
          <p:cNvPr id="15" name="TextBox 9">
            <a:extLst>
              <a:ext uri="{FF2B5EF4-FFF2-40B4-BE49-F238E27FC236}">
                <a16:creationId xmlns:a16="http://schemas.microsoft.com/office/drawing/2014/main" id="{FE626DDC-FBDB-9A81-611E-4D0094637984}"/>
              </a:ext>
            </a:extLst>
          </p:cNvPr>
          <p:cNvSpPr txBox="1"/>
          <p:nvPr/>
        </p:nvSpPr>
        <p:spPr>
          <a:xfrm>
            <a:off x="1397296" y="1863836"/>
            <a:ext cx="3143267" cy="534035"/>
          </a:xfrm>
          <a:prstGeom prst="rect">
            <a:avLst/>
          </a:prstGeom>
        </p:spPr>
        <p:txBody>
          <a:bodyPr wrap="square" lIns="0" tIns="0" rIns="0" bIns="0" rtlCol="0" anchor="t">
            <a:spAutoFit/>
          </a:bodyPr>
          <a:lstStyle/>
          <a:p>
            <a:pPr marL="457200" indent="-457200" algn="l">
              <a:lnSpc>
                <a:spcPts val="4479"/>
              </a:lnSpc>
              <a:buFont typeface="Arial" panose="020B0604020202020204" pitchFamily="34" charset="0"/>
              <a:buChar char="•"/>
            </a:pPr>
            <a:r>
              <a:rPr lang="en-US" sz="2799" b="1" dirty="0">
                <a:latin typeface="Raleway"/>
                <a:ea typeface="Raleway"/>
                <a:cs typeface="Raleway"/>
                <a:sym typeface="Raleway"/>
              </a:rPr>
              <a:t>Cost Efficiency</a:t>
            </a:r>
          </a:p>
        </p:txBody>
      </p:sp>
      <p:sp>
        <p:nvSpPr>
          <p:cNvPr id="16" name="TextBox 10">
            <a:extLst>
              <a:ext uri="{FF2B5EF4-FFF2-40B4-BE49-F238E27FC236}">
                <a16:creationId xmlns:a16="http://schemas.microsoft.com/office/drawing/2014/main" id="{7AF10F60-5BA5-59E8-1FC0-B5D49FF9DBDE}"/>
              </a:ext>
            </a:extLst>
          </p:cNvPr>
          <p:cNvSpPr txBox="1"/>
          <p:nvPr/>
        </p:nvSpPr>
        <p:spPr>
          <a:xfrm>
            <a:off x="1397296" y="2846867"/>
            <a:ext cx="7218703" cy="3997633"/>
          </a:xfrm>
          <a:prstGeom prst="rect">
            <a:avLst/>
          </a:prstGeom>
        </p:spPr>
        <p:txBody>
          <a:bodyPr lIns="0" tIns="0" rIns="0" bIns="0" rtlCol="0" anchor="t">
            <a:spAutoFit/>
          </a:bodyPr>
          <a:lstStyle/>
          <a:p>
            <a:pPr algn="l">
              <a:lnSpc>
                <a:spcPts val="4479"/>
              </a:lnSpc>
            </a:pPr>
            <a:r>
              <a:rPr lang="en-US" sz="2799" dirty="0">
                <a:latin typeface="Radley"/>
                <a:ea typeface="Radley"/>
                <a:cs typeface="Radley"/>
                <a:sym typeface="Radley"/>
              </a:rPr>
              <a:t>Cloud services follow a pay-as-you-go model, enabling businesses to pay only for the resources they actually use. This eliminates the need for large upfront investments in physical hardware and reduces ongoing maintenance costs, leading to significant savings over time.</a:t>
            </a:r>
          </a:p>
        </p:txBody>
      </p:sp>
      <p:pic>
        <p:nvPicPr>
          <p:cNvPr id="18" name="Picture 17" descr="A cartoon character holding a staff&#10;&#10;Description automatically generated">
            <a:extLst>
              <a:ext uri="{FF2B5EF4-FFF2-40B4-BE49-F238E27FC236}">
                <a16:creationId xmlns:a16="http://schemas.microsoft.com/office/drawing/2014/main" id="{4BFCE696-90E9-E615-D90E-F335AEE9C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80348" y="339855"/>
            <a:ext cx="2446235" cy="16308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hand holding a cloud&#10;&#10;Description automatically generated">
            <a:extLst>
              <a:ext uri="{FF2B5EF4-FFF2-40B4-BE49-F238E27FC236}">
                <a16:creationId xmlns:a16="http://schemas.microsoft.com/office/drawing/2014/main" id="{43A954A8-3355-031E-0177-1BDFCEBBB9A4}"/>
              </a:ext>
            </a:extLst>
          </p:cNvPr>
          <p:cNvPicPr>
            <a:picLocks noChangeAspect="1"/>
          </p:cNvPicPr>
          <p:nvPr/>
        </p:nvPicPr>
        <p:blipFill>
          <a:blip r:embed="rId3">
            <a:alphaModFix amt="59000"/>
            <a:extLst>
              <a:ext uri="{28A0092B-C50C-407E-A947-70E740481C1C}">
                <a14:useLocalDpi xmlns:a14="http://schemas.microsoft.com/office/drawing/2010/main" val="0"/>
              </a:ext>
            </a:extLst>
          </a:blip>
          <a:stretch>
            <a:fillRect/>
          </a:stretch>
        </p:blipFill>
        <p:spPr>
          <a:xfrm>
            <a:off x="-3408107" y="-723512"/>
            <a:ext cx="9719930" cy="11887200"/>
          </a:xfrm>
          <a:prstGeom prst="ellipse">
            <a:avLst/>
          </a:prstGeom>
          <a:pattFill prst="pct5">
            <a:fgClr>
              <a:schemeClr val="accent1"/>
            </a:fgClr>
            <a:bgClr>
              <a:schemeClr val="bg1"/>
            </a:bgClr>
          </a:pattFill>
          <a:ln>
            <a:noFill/>
          </a:ln>
          <a:effectLst>
            <a:softEdge rad="112500"/>
          </a:effectLst>
        </p:spPr>
      </p:pic>
      <p:sp>
        <p:nvSpPr>
          <p:cNvPr id="2" name="TextBox 2"/>
          <p:cNvSpPr txBox="1"/>
          <p:nvPr/>
        </p:nvSpPr>
        <p:spPr>
          <a:xfrm>
            <a:off x="17127588" y="9201150"/>
            <a:ext cx="773608" cy="555921"/>
          </a:xfrm>
          <a:prstGeom prst="rect">
            <a:avLst/>
          </a:prstGeom>
        </p:spPr>
        <p:txBody>
          <a:bodyPr lIns="0" tIns="0" rIns="0" bIns="0" rtlCol="0" anchor="t">
            <a:spAutoFit/>
          </a:bodyPr>
          <a:lstStyle/>
          <a:p>
            <a:pPr algn="ctr">
              <a:lnSpc>
                <a:spcPts val="4480"/>
              </a:lnSpc>
            </a:pPr>
            <a:r>
              <a:rPr lang="en-US" sz="3200">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8" name="TextBox 8"/>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a:latin typeface="Raleway"/>
                <a:ea typeface="Raleway"/>
                <a:cs typeface="Raleway"/>
                <a:sym typeface="Raleway"/>
              </a:rPr>
              <a:t>8</a:t>
            </a:r>
          </a:p>
        </p:txBody>
      </p:sp>
      <p:sp>
        <p:nvSpPr>
          <p:cNvPr id="9" name="TextBox 9"/>
          <p:cNvSpPr txBox="1"/>
          <p:nvPr/>
        </p:nvSpPr>
        <p:spPr>
          <a:xfrm>
            <a:off x="1355447" y="1863836"/>
            <a:ext cx="3826153" cy="534035"/>
          </a:xfrm>
          <a:prstGeom prst="rect">
            <a:avLst/>
          </a:prstGeom>
        </p:spPr>
        <p:txBody>
          <a:bodyPr wrap="square" lIns="0" tIns="0" rIns="0" bIns="0" rtlCol="0" anchor="t">
            <a:spAutoFit/>
          </a:bodyPr>
          <a:lstStyle/>
          <a:p>
            <a:pPr marL="457200" indent="-457200" algn="l">
              <a:lnSpc>
                <a:spcPts val="4479"/>
              </a:lnSpc>
              <a:buFont typeface="Arial" panose="020B0604020202020204" pitchFamily="34" charset="0"/>
              <a:buChar char="•"/>
            </a:pPr>
            <a:r>
              <a:rPr lang="en-US" sz="2799" b="1" dirty="0">
                <a:latin typeface="Raleway"/>
                <a:ea typeface="Raleway"/>
                <a:cs typeface="Raleway"/>
                <a:sym typeface="Raleway"/>
              </a:rPr>
              <a:t>Security</a:t>
            </a:r>
          </a:p>
        </p:txBody>
      </p:sp>
      <p:sp>
        <p:nvSpPr>
          <p:cNvPr id="10" name="TextBox 10"/>
          <p:cNvSpPr txBox="1"/>
          <p:nvPr/>
        </p:nvSpPr>
        <p:spPr>
          <a:xfrm>
            <a:off x="1355446" y="2846867"/>
            <a:ext cx="6950353" cy="3997633"/>
          </a:xfrm>
          <a:prstGeom prst="rect">
            <a:avLst/>
          </a:prstGeom>
        </p:spPr>
        <p:txBody>
          <a:bodyPr wrap="square" lIns="0" tIns="0" rIns="0" bIns="0" rtlCol="0" anchor="t">
            <a:spAutoFit/>
          </a:bodyPr>
          <a:lstStyle/>
          <a:p>
            <a:pPr algn="l">
              <a:lnSpc>
                <a:spcPts val="4479"/>
              </a:lnSpc>
            </a:pPr>
            <a:r>
              <a:rPr lang="en-US" sz="2799" dirty="0">
                <a:latin typeface="Radley"/>
                <a:ea typeface="Radley"/>
                <a:cs typeface="Radley"/>
                <a:sym typeface="Radley"/>
              </a:rPr>
              <a:t>Cloud providers implement stringent security measures, including data encryption, secure access controls, and compliance with industry standards. This helps safeguard sensitive business and customer data, reducing the risk of breaches or cyberattacks.</a:t>
            </a:r>
          </a:p>
        </p:txBody>
      </p:sp>
      <p:pic>
        <p:nvPicPr>
          <p:cNvPr id="12" name="Picture 11" descr="A logo of a globe with a graduation cap">
            <a:extLst>
              <a:ext uri="{FF2B5EF4-FFF2-40B4-BE49-F238E27FC236}">
                <a16:creationId xmlns:a16="http://schemas.microsoft.com/office/drawing/2014/main" id="{CD4E888E-27AD-43BC-E1C6-7062B141BDED}"/>
              </a:ex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sp>
        <p:nvSpPr>
          <p:cNvPr id="13" name="TextBox 6">
            <a:extLst>
              <a:ext uri="{FF2B5EF4-FFF2-40B4-BE49-F238E27FC236}">
                <a16:creationId xmlns:a16="http://schemas.microsoft.com/office/drawing/2014/main" id="{F762901D-6163-6B50-47F3-C73BD678A221}"/>
              </a:ext>
            </a:extLst>
          </p:cNvPr>
          <p:cNvSpPr txBox="1"/>
          <p:nvPr/>
        </p:nvSpPr>
        <p:spPr>
          <a:xfrm>
            <a:off x="871108" y="748704"/>
            <a:ext cx="324612" cy="256352"/>
          </a:xfrm>
          <a:prstGeom prst="rect">
            <a:avLst/>
          </a:prstGeom>
        </p:spPr>
        <p:txBody>
          <a:bodyPr wrap="square" lIns="0" tIns="0" rIns="0" bIns="0" rtlCol="0" anchor="t">
            <a:spAutoFit/>
          </a:bodyPr>
          <a:lstStyle/>
          <a:p>
            <a:pPr algn="just">
              <a:lnSpc>
                <a:spcPts val="1871"/>
              </a:lnSpc>
            </a:pPr>
            <a:r>
              <a:rPr lang="en-US" sz="2400" b="1" dirty="0">
                <a:latin typeface="Raleway Bold"/>
                <a:ea typeface="Raleway Bold"/>
                <a:cs typeface="Raleway Bold"/>
                <a:sym typeface="Raleway Bold"/>
              </a:rPr>
              <a:t>II</a:t>
            </a:r>
          </a:p>
        </p:txBody>
      </p:sp>
      <p:sp>
        <p:nvSpPr>
          <p:cNvPr id="14" name="TextBox 7">
            <a:extLst>
              <a:ext uri="{FF2B5EF4-FFF2-40B4-BE49-F238E27FC236}">
                <a16:creationId xmlns:a16="http://schemas.microsoft.com/office/drawing/2014/main" id="{7A492242-F08C-8F5B-9924-0ADC9ACD3C45}"/>
              </a:ext>
            </a:extLst>
          </p:cNvPr>
          <p:cNvSpPr txBox="1"/>
          <p:nvPr/>
        </p:nvSpPr>
        <p:spPr>
          <a:xfrm>
            <a:off x="1342963" y="589626"/>
            <a:ext cx="3235298" cy="961097"/>
          </a:xfrm>
          <a:prstGeom prst="rect">
            <a:avLst/>
          </a:prstGeom>
        </p:spPr>
        <p:txBody>
          <a:bodyPr lIns="0" tIns="0" rIns="0" bIns="0" rtlCol="0" anchor="t">
            <a:spAutoFit/>
          </a:bodyPr>
          <a:lstStyle/>
          <a:p>
            <a:pPr algn="l">
              <a:lnSpc>
                <a:spcPts val="3919"/>
              </a:lnSpc>
            </a:pPr>
            <a:r>
              <a:rPr lang="en-US" sz="2400" b="1" dirty="0">
                <a:latin typeface="Raleway"/>
                <a:ea typeface="Raleway"/>
                <a:cs typeface="Raleway"/>
                <a:sym typeface="Raleway"/>
              </a:rPr>
              <a:t>Benefits of Cloud Migration</a:t>
            </a:r>
          </a:p>
        </p:txBody>
      </p:sp>
      <p:sp>
        <p:nvSpPr>
          <p:cNvPr id="15" name="TextBox 9">
            <a:extLst>
              <a:ext uri="{FF2B5EF4-FFF2-40B4-BE49-F238E27FC236}">
                <a16:creationId xmlns:a16="http://schemas.microsoft.com/office/drawing/2014/main" id="{AFFD2A80-C17E-DC0C-F716-D5E1EAD672BA}"/>
              </a:ext>
            </a:extLst>
          </p:cNvPr>
          <p:cNvSpPr txBox="1"/>
          <p:nvPr/>
        </p:nvSpPr>
        <p:spPr>
          <a:xfrm>
            <a:off x="9048116" y="1879203"/>
            <a:ext cx="5027690" cy="518668"/>
          </a:xfrm>
          <a:prstGeom prst="rect">
            <a:avLst/>
          </a:prstGeom>
        </p:spPr>
        <p:txBody>
          <a:bodyPr wrap="square" lIns="0" tIns="0" rIns="0" bIns="0" rtlCol="0" anchor="t">
            <a:spAutoFit/>
          </a:bodyPr>
          <a:lstStyle/>
          <a:p>
            <a:pPr marL="457200" indent="-457200" algn="l">
              <a:lnSpc>
                <a:spcPts val="4479"/>
              </a:lnSpc>
              <a:buFont typeface="Arial" panose="020B0604020202020204" pitchFamily="34" charset="0"/>
              <a:buChar char="•"/>
            </a:pPr>
            <a:r>
              <a:rPr lang="en-US" sz="2799" b="1" dirty="0">
                <a:latin typeface="Raleway"/>
                <a:ea typeface="Raleway"/>
                <a:cs typeface="Raleway"/>
                <a:sym typeface="Raleway"/>
              </a:rPr>
              <a:t>Reliability and Availability</a:t>
            </a:r>
          </a:p>
        </p:txBody>
      </p:sp>
      <p:sp>
        <p:nvSpPr>
          <p:cNvPr id="16" name="TextBox 10">
            <a:extLst>
              <a:ext uri="{FF2B5EF4-FFF2-40B4-BE49-F238E27FC236}">
                <a16:creationId xmlns:a16="http://schemas.microsoft.com/office/drawing/2014/main" id="{EE01522D-0BF2-95D6-71A7-AE264428DBB0}"/>
              </a:ext>
            </a:extLst>
          </p:cNvPr>
          <p:cNvSpPr txBox="1"/>
          <p:nvPr/>
        </p:nvSpPr>
        <p:spPr>
          <a:xfrm>
            <a:off x="9144000" y="2846867"/>
            <a:ext cx="7391400" cy="3997633"/>
          </a:xfrm>
          <a:prstGeom prst="rect">
            <a:avLst/>
          </a:prstGeom>
        </p:spPr>
        <p:txBody>
          <a:bodyPr wrap="square" lIns="0" tIns="0" rIns="0" bIns="0" rtlCol="0" anchor="t">
            <a:spAutoFit/>
          </a:bodyPr>
          <a:lstStyle/>
          <a:p>
            <a:pPr algn="l">
              <a:lnSpc>
                <a:spcPts val="4479"/>
              </a:lnSpc>
            </a:pPr>
            <a:r>
              <a:rPr lang="en-US" sz="2799" dirty="0">
                <a:latin typeface="Radley"/>
                <a:ea typeface="Radley"/>
                <a:cs typeface="Radley"/>
                <a:sym typeface="Radley"/>
              </a:rPr>
              <a:t>Cloud infrastructure ensures high availability and redundancy, with built-in backup and disaster recovery options. This minimizes downtime and ensures business continuity, providing an uninterrupted experience for users, even in the event of hardware failure or natural disasters.</a:t>
            </a:r>
          </a:p>
        </p:txBody>
      </p:sp>
      <p:pic>
        <p:nvPicPr>
          <p:cNvPr id="17" name="Picture 16" descr="A cartoon character holding a staff&#10;&#10;Description automatically generated">
            <a:extLst>
              <a:ext uri="{FF2B5EF4-FFF2-40B4-BE49-F238E27FC236}">
                <a16:creationId xmlns:a16="http://schemas.microsoft.com/office/drawing/2014/main" id="{75FDA286-997C-831D-87FE-02FCB0ED0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05369" y="5580"/>
            <a:ext cx="2446235" cy="16308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FC7931-684F-E661-DE7F-D247C6551778}"/>
              </a:ext>
            </a:extLst>
          </p:cNvPr>
          <p:cNvSpPr txBox="1"/>
          <p:nvPr/>
        </p:nvSpPr>
        <p:spPr>
          <a:xfrm>
            <a:off x="0" y="350520"/>
            <a:ext cx="18288000" cy="923330"/>
          </a:xfrm>
          <a:prstGeom prst="rect">
            <a:avLst/>
          </a:prstGeom>
          <a:solidFill>
            <a:schemeClr val="tx2">
              <a:lumMod val="50000"/>
              <a:lumOff val="50000"/>
            </a:schemeClr>
          </a:solidFill>
          <a:effectLst>
            <a:outerShdw blurRad="50800" dist="38100" dir="5400000" algn="t" rotWithShape="0">
              <a:prstClr val="black">
                <a:alpha val="40000"/>
              </a:prstClr>
            </a:outerShdw>
          </a:effectLst>
        </p:spPr>
        <p:txBody>
          <a:bodyPr wrap="square" rtlCol="0">
            <a:spAutoFit/>
          </a:bodyPr>
          <a:lstStyle/>
          <a:p>
            <a:pPr algn="ctr"/>
            <a:r>
              <a:rPr lang="en-US" sz="5400" dirty="0">
                <a:solidFill>
                  <a:schemeClr val="bg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What’s the Architecture ?</a:t>
            </a:r>
          </a:p>
        </p:txBody>
      </p:sp>
      <p:pic>
        <p:nvPicPr>
          <p:cNvPr id="6" name="Picture 5" descr="A diagram of a computer network&#10;&#10;Description automatically generated with medium confidence">
            <a:extLst>
              <a:ext uri="{FF2B5EF4-FFF2-40B4-BE49-F238E27FC236}">
                <a16:creationId xmlns:a16="http://schemas.microsoft.com/office/drawing/2014/main" id="{1A469882-5492-3226-745E-4012BA049CE3}"/>
              </a:ext>
            </a:extLst>
          </p:cNvPr>
          <p:cNvPicPr>
            <a:picLocks noChangeAspect="1"/>
          </p:cNvPicPr>
          <p:nvPr/>
        </p:nvPicPr>
        <p:blipFill>
          <a:blip r:embed="rId2">
            <a:extLst>
              <a:ext uri="{BEBA8EAE-BF5A-486C-A8C5-ECC9F3942E4B}">
                <a14:imgProps xmlns:a14="http://schemas.microsoft.com/office/drawing/2010/main">
                  <a14:imgLayer r:embed="rId3">
                    <a14:imgEffect>
                      <a14:artisticGlass/>
                    </a14:imgEffect>
                  </a14:imgLayer>
                </a14:imgProps>
              </a:ext>
              <a:ext uri="{28A0092B-C50C-407E-A947-70E740481C1C}">
                <a14:useLocalDpi xmlns:a14="http://schemas.microsoft.com/office/drawing/2010/main" val="0"/>
              </a:ext>
            </a:extLst>
          </a:blip>
          <a:stretch>
            <a:fillRect/>
          </a:stretch>
        </p:blipFill>
        <p:spPr>
          <a:xfrm>
            <a:off x="239930" y="2069612"/>
            <a:ext cx="17808141" cy="6687689"/>
          </a:xfrm>
          <a:prstGeom prst="rect">
            <a:avLst/>
          </a:prstGeom>
        </p:spPr>
      </p:pic>
      <p:pic>
        <p:nvPicPr>
          <p:cNvPr id="5" name="Graphic 4" descr="Question Mark with solid fill">
            <a:extLst>
              <a:ext uri="{FF2B5EF4-FFF2-40B4-BE49-F238E27FC236}">
                <a16:creationId xmlns:a16="http://schemas.microsoft.com/office/drawing/2014/main" id="{8178006C-10AB-112E-9068-F9A3E0179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827842">
            <a:off x="15677536" y="7599104"/>
            <a:ext cx="2573594" cy="2573594"/>
          </a:xfrm>
          <a:prstGeom prst="rect">
            <a:avLst/>
          </a:prstGeom>
        </p:spPr>
      </p:pic>
      <p:pic>
        <p:nvPicPr>
          <p:cNvPr id="7" name="Graphic 6" descr="Question Mark with solid fill">
            <a:extLst>
              <a:ext uri="{FF2B5EF4-FFF2-40B4-BE49-F238E27FC236}">
                <a16:creationId xmlns:a16="http://schemas.microsoft.com/office/drawing/2014/main" id="{E2C8F48D-D889-5965-F89D-3E3698362E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72158" flipH="1">
            <a:off x="-152734" y="1333243"/>
            <a:ext cx="1545761" cy="1545761"/>
          </a:xfrm>
          <a:prstGeom prst="rect">
            <a:avLst/>
          </a:prstGeom>
        </p:spPr>
      </p:pic>
      <p:pic>
        <p:nvPicPr>
          <p:cNvPr id="2" name="Picture 1" descr="A logo of a globe with a graduation cap">
            <a:extLst>
              <a:ext uri="{FF2B5EF4-FFF2-40B4-BE49-F238E27FC236}">
                <a16:creationId xmlns:a16="http://schemas.microsoft.com/office/drawing/2014/main" id="{BFB4AFB0-C3F5-BE01-F7FA-135B4AEAC204}"/>
              </a:ext>
              <a:ext uri="{C183D7F6-B498-43B3-948B-1728B52AA6E4}">
                <adec:decorative xmlns:adec="http://schemas.microsoft.com/office/drawing/2017/decorative" val="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459200" y="0"/>
            <a:ext cx="1986488" cy="1747980"/>
          </a:xfrm>
          <a:prstGeom prst="rect">
            <a:avLst/>
          </a:prstGeom>
          <a:ln>
            <a:noFill/>
          </a:ln>
          <a:effectLst>
            <a:softEdge rad="112500"/>
          </a:effectLst>
        </p:spPr>
      </p:pic>
      <p:pic>
        <p:nvPicPr>
          <p:cNvPr id="3" name="Picture 2" descr="A cartoon character holding a staff&#10;&#10;Description automatically generated">
            <a:extLst>
              <a:ext uri="{FF2B5EF4-FFF2-40B4-BE49-F238E27FC236}">
                <a16:creationId xmlns:a16="http://schemas.microsoft.com/office/drawing/2014/main" id="{CB12D755-671A-4185-C630-07505491BA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14737" y="232680"/>
            <a:ext cx="2446235" cy="1630823"/>
          </a:xfrm>
          <a:prstGeom prst="rect">
            <a:avLst/>
          </a:prstGeom>
        </p:spPr>
      </p:pic>
    </p:spTree>
    <p:extLst>
      <p:ext uri="{BB962C8B-B14F-4D97-AF65-F5344CB8AC3E}">
        <p14:creationId xmlns:p14="http://schemas.microsoft.com/office/powerpoint/2010/main" val="259275255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Dance steps with solid fill">
            <a:extLst>
              <a:ext uri="{FF2B5EF4-FFF2-40B4-BE49-F238E27FC236}">
                <a16:creationId xmlns:a16="http://schemas.microsoft.com/office/drawing/2014/main" id="{59656727-B53C-B066-EFFD-C9AC9A9F5A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18660" y="274320"/>
            <a:ext cx="9250680" cy="9250680"/>
          </a:xfrm>
          <a:prstGeom prst="rect">
            <a:avLst/>
          </a:prstGeom>
        </p:spPr>
      </p:pic>
      <p:sp>
        <p:nvSpPr>
          <p:cNvPr id="4" name="TextBox 3">
            <a:extLst>
              <a:ext uri="{FF2B5EF4-FFF2-40B4-BE49-F238E27FC236}">
                <a16:creationId xmlns:a16="http://schemas.microsoft.com/office/drawing/2014/main" id="{6FFC7931-684F-E661-DE7F-D247C6551778}"/>
              </a:ext>
            </a:extLst>
          </p:cNvPr>
          <p:cNvSpPr txBox="1"/>
          <p:nvPr/>
        </p:nvSpPr>
        <p:spPr>
          <a:xfrm>
            <a:off x="0" y="4312504"/>
            <a:ext cx="18288000" cy="1615827"/>
          </a:xfrm>
          <a:prstGeom prst="rect">
            <a:avLst/>
          </a:prstGeom>
          <a:solidFill>
            <a:schemeClr val="tx2">
              <a:lumMod val="50000"/>
              <a:lumOff val="50000"/>
            </a:schemeClr>
          </a:solidFill>
          <a:effectLst>
            <a:outerShdw blurRad="50800" dist="38100" dir="5400000" algn="t" rotWithShape="0">
              <a:prstClr val="black">
                <a:alpha val="40000"/>
              </a:prstClr>
            </a:outerShdw>
          </a:effectLst>
        </p:spPr>
        <p:txBody>
          <a:bodyPr wrap="square" rtlCol="0">
            <a:spAutoFit/>
          </a:bodyPr>
          <a:lstStyle/>
          <a:p>
            <a:pPr algn="ctr"/>
            <a:r>
              <a:rPr lang="en-US" sz="9900">
                <a:solidFill>
                  <a:schemeClr val="bg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Let’s take it step by step</a:t>
            </a:r>
            <a:endParaRPr lang="en-US" sz="9900" dirty="0">
              <a:solidFill>
                <a:schemeClr val="bg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2" name="Picture 1" descr="A logo of a globe with a graduation cap">
            <a:extLst>
              <a:ext uri="{FF2B5EF4-FFF2-40B4-BE49-F238E27FC236}">
                <a16:creationId xmlns:a16="http://schemas.microsoft.com/office/drawing/2014/main" id="{8383A64F-EC18-88E8-C1C4-6095FBE0938D}"/>
              </a:ex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36954" y="0"/>
            <a:ext cx="1986488" cy="1747980"/>
          </a:xfrm>
          <a:prstGeom prst="rect">
            <a:avLst/>
          </a:prstGeom>
          <a:ln>
            <a:noFill/>
          </a:ln>
          <a:effectLst>
            <a:softEdge rad="112500"/>
          </a:effectLst>
        </p:spPr>
      </p:pic>
      <p:pic>
        <p:nvPicPr>
          <p:cNvPr id="3" name="Picture 2" descr="A cartoon character holding a staff&#10;&#10;Description automatically generated">
            <a:extLst>
              <a:ext uri="{FF2B5EF4-FFF2-40B4-BE49-F238E27FC236}">
                <a16:creationId xmlns:a16="http://schemas.microsoft.com/office/drawing/2014/main" id="{D87AEB7F-A397-B44A-77AD-B44C2C64E6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90719" y="-13291"/>
            <a:ext cx="2446235" cy="1630823"/>
          </a:xfrm>
          <a:prstGeom prst="rect">
            <a:avLst/>
          </a:prstGeom>
        </p:spPr>
      </p:pic>
    </p:spTree>
    <p:extLst>
      <p:ext uri="{BB962C8B-B14F-4D97-AF65-F5344CB8AC3E}">
        <p14:creationId xmlns:p14="http://schemas.microsoft.com/office/powerpoint/2010/main" val="157600725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2EF9E43-7247-ED42-B896-7B7E91420BBA}"/>
              </a:ext>
            </a:extLst>
          </p:cNvPr>
          <p:cNvPicPr>
            <a:picLocks noChangeAspect="1"/>
          </p:cNvPicPr>
          <p:nvPr/>
        </p:nvPicPr>
        <p:blipFill>
          <a:blip r:embed="rId3">
            <a:alphaModFix amt="59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403711" y="-9483"/>
            <a:ext cx="11406688" cy="10286999"/>
          </a:xfrm>
          <a:prstGeom prst="ellipse">
            <a:avLst/>
          </a:prstGeom>
          <a:ln>
            <a:noFill/>
          </a:ln>
          <a:effectLst>
            <a:softEdge rad="112500"/>
          </a:effectLst>
        </p:spPr>
      </p:pic>
      <p:sp>
        <p:nvSpPr>
          <p:cNvPr id="2" name="TextBox 2"/>
          <p:cNvSpPr txBox="1"/>
          <p:nvPr/>
        </p:nvSpPr>
        <p:spPr>
          <a:xfrm>
            <a:off x="17127588" y="9201150"/>
            <a:ext cx="773608" cy="555921"/>
          </a:xfrm>
          <a:prstGeom prst="rect">
            <a:avLst/>
          </a:prstGeom>
        </p:spPr>
        <p:txBody>
          <a:bodyPr lIns="0" tIns="0" rIns="0" bIns="0" rtlCol="0" anchor="t">
            <a:spAutoFit/>
          </a:bodyPr>
          <a:lstStyle/>
          <a:p>
            <a:pPr algn="ctr">
              <a:lnSpc>
                <a:spcPts val="4480"/>
              </a:lnSpc>
            </a:pPr>
            <a:r>
              <a:rPr lang="en-US" sz="3200">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5271FF"/>
            </a:solidFill>
          </p:spPr>
          <p:txBody>
            <a:bodyPr/>
            <a:lstStyle/>
            <a:p>
              <a:endParaRPr lang="en-US"/>
            </a:p>
          </p:txBody>
        </p:sp>
      </p:grpSp>
      <p:sp>
        <p:nvSpPr>
          <p:cNvPr id="6" name="TextBox 6"/>
          <p:cNvSpPr txBox="1"/>
          <p:nvPr/>
        </p:nvSpPr>
        <p:spPr>
          <a:xfrm>
            <a:off x="1028700" y="713486"/>
            <a:ext cx="326747" cy="256352"/>
          </a:xfrm>
          <a:prstGeom prst="rect">
            <a:avLst/>
          </a:prstGeom>
        </p:spPr>
        <p:txBody>
          <a:bodyPr lIns="0" tIns="0" rIns="0" bIns="0" rtlCol="0" anchor="t">
            <a:spAutoFit/>
          </a:bodyPr>
          <a:lstStyle/>
          <a:p>
            <a:pPr algn="just">
              <a:lnSpc>
                <a:spcPts val="1871"/>
              </a:lnSpc>
            </a:pPr>
            <a:r>
              <a:rPr lang="en-US" sz="2400" b="1">
                <a:latin typeface="Raleway Bold"/>
                <a:ea typeface="Raleway Bold"/>
                <a:cs typeface="Raleway Bold"/>
                <a:sym typeface="Raleway Bold"/>
              </a:rPr>
              <a:t>III</a:t>
            </a:r>
          </a:p>
        </p:txBody>
      </p:sp>
      <p:sp>
        <p:nvSpPr>
          <p:cNvPr id="7" name="TextBox 7"/>
          <p:cNvSpPr txBox="1"/>
          <p:nvPr/>
        </p:nvSpPr>
        <p:spPr>
          <a:xfrm>
            <a:off x="1355447" y="713486"/>
            <a:ext cx="3235298" cy="256352"/>
          </a:xfrm>
          <a:prstGeom prst="rect">
            <a:avLst/>
          </a:prstGeom>
        </p:spPr>
        <p:txBody>
          <a:bodyPr lIns="0" tIns="0" rIns="0" bIns="0" rtlCol="0" anchor="t">
            <a:spAutoFit/>
          </a:bodyPr>
          <a:lstStyle/>
          <a:p>
            <a:pPr algn="just">
              <a:lnSpc>
                <a:spcPts val="1871"/>
              </a:lnSpc>
            </a:pPr>
            <a:r>
              <a:rPr lang="en-US" sz="2400" b="1">
                <a:latin typeface="Raleway Bold"/>
                <a:ea typeface="Raleway Bold"/>
                <a:cs typeface="Raleway Bold"/>
                <a:sym typeface="Raleway Bold"/>
              </a:rPr>
              <a:t>METHODOLOGY</a:t>
            </a:r>
          </a:p>
        </p:txBody>
      </p:sp>
      <p:sp>
        <p:nvSpPr>
          <p:cNvPr id="8" name="TextBox 8"/>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a:latin typeface="Raleway"/>
                <a:ea typeface="Raleway"/>
                <a:cs typeface="Raleway"/>
                <a:sym typeface="Raleway"/>
              </a:rPr>
              <a:t>9</a:t>
            </a:r>
          </a:p>
        </p:txBody>
      </p:sp>
      <p:pic>
        <p:nvPicPr>
          <p:cNvPr id="13" name="Picture 12" descr="A logo of a globe with a graduation cap">
            <a:extLst>
              <a:ext uri="{FF2B5EF4-FFF2-40B4-BE49-F238E27FC236}">
                <a16:creationId xmlns:a16="http://schemas.microsoft.com/office/drawing/2014/main" id="{80A3A5D2-C2B7-552B-DCFD-0C90CDFC3F07}"/>
              </a:ext>
              <a:ext uri="{C183D7F6-B498-43B3-948B-1728B52AA6E4}">
                <adec:decorative xmlns:adec="http://schemas.microsoft.com/office/drawing/2017/decorative" val="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54296" y="-9483"/>
            <a:ext cx="1986488" cy="1747980"/>
          </a:xfrm>
          <a:prstGeom prst="rect">
            <a:avLst/>
          </a:prstGeom>
          <a:ln>
            <a:noFill/>
          </a:ln>
          <a:effectLst>
            <a:softEdge rad="112500"/>
          </a:effectLst>
        </p:spPr>
      </p:pic>
      <p:sp>
        <p:nvSpPr>
          <p:cNvPr id="17" name="TextBox 16">
            <a:extLst>
              <a:ext uri="{FF2B5EF4-FFF2-40B4-BE49-F238E27FC236}">
                <a16:creationId xmlns:a16="http://schemas.microsoft.com/office/drawing/2014/main" id="{77E21365-F0DF-D302-48B0-2E29C83D737C}"/>
              </a:ext>
            </a:extLst>
          </p:cNvPr>
          <p:cNvSpPr txBox="1"/>
          <p:nvPr/>
        </p:nvSpPr>
        <p:spPr>
          <a:xfrm>
            <a:off x="5328424" y="1276832"/>
            <a:ext cx="7026172" cy="523220"/>
          </a:xfrm>
          <a:prstGeom prst="rect">
            <a:avLst/>
          </a:prstGeom>
          <a:noFill/>
        </p:spPr>
        <p:txBody>
          <a:bodyPr wrap="square">
            <a:spAutoFit/>
          </a:bodyPr>
          <a:lstStyle/>
          <a:p>
            <a:pPr algn="ctr"/>
            <a:r>
              <a:rPr lang="en-US" sz="2800" u="sng" dirty="0">
                <a:latin typeface="Radley" panose="020B0604020202020204" charset="0"/>
                <a:ea typeface="ADLaM Display" panose="02010000000000000000" pitchFamily="2" charset="0"/>
                <a:cs typeface="ADLaM Display" panose="02010000000000000000" pitchFamily="2" charset="0"/>
              </a:rPr>
              <a:t>Step 1: Network Segmentation</a:t>
            </a:r>
          </a:p>
        </p:txBody>
      </p:sp>
      <p:sp>
        <p:nvSpPr>
          <p:cNvPr id="19" name="TextBox 18">
            <a:extLst>
              <a:ext uri="{FF2B5EF4-FFF2-40B4-BE49-F238E27FC236}">
                <a16:creationId xmlns:a16="http://schemas.microsoft.com/office/drawing/2014/main" id="{58BD02EB-DF97-895F-1E8E-A6BEC52DA510}"/>
              </a:ext>
            </a:extLst>
          </p:cNvPr>
          <p:cNvSpPr txBox="1"/>
          <p:nvPr/>
        </p:nvSpPr>
        <p:spPr>
          <a:xfrm>
            <a:off x="4624415" y="3679906"/>
            <a:ext cx="9144000" cy="1200329"/>
          </a:xfrm>
          <a:prstGeom prst="rect">
            <a:avLst/>
          </a:prstGeom>
          <a:noFill/>
        </p:spPr>
        <p:txBody>
          <a:bodyPr wrap="square">
            <a:spAutoFit/>
          </a:bodyPr>
          <a:lstStyle/>
          <a:p>
            <a:r>
              <a:rPr lang="en-US" sz="2400" dirty="0">
                <a:latin typeface="Radley" panose="020B0604020202020204" charset="0"/>
                <a:ea typeface="ADLaM Display" panose="02010000000000000000" pitchFamily="2" charset="0"/>
                <a:cs typeface="ADLaM Display" panose="02010000000000000000" pitchFamily="2" charset="0"/>
              </a:rPr>
              <a:t>Created a hub-and-spoke network topology in Azure.</a:t>
            </a:r>
          </a:p>
          <a:p>
            <a:r>
              <a:rPr lang="en-US" sz="2400" dirty="0">
                <a:latin typeface="Radley" panose="020B0604020202020204" charset="0"/>
                <a:ea typeface="ADLaM Display" panose="02010000000000000000" pitchFamily="2" charset="0"/>
                <a:cs typeface="ADLaM Display" panose="02010000000000000000" pitchFamily="2" charset="0"/>
              </a:rPr>
              <a:t>Configured one hub </a:t>
            </a:r>
            <a:r>
              <a:rPr lang="en-US" sz="2400" dirty="0" err="1">
                <a:latin typeface="Radley" panose="020B0604020202020204" charset="0"/>
                <a:ea typeface="ADLaM Display" panose="02010000000000000000" pitchFamily="2" charset="0"/>
                <a:cs typeface="ADLaM Display" panose="02010000000000000000" pitchFamily="2" charset="0"/>
              </a:rPr>
              <a:t>VNet</a:t>
            </a:r>
            <a:r>
              <a:rPr lang="en-US" sz="2400" dirty="0">
                <a:latin typeface="Radley" panose="020B0604020202020204" charset="0"/>
                <a:ea typeface="ADLaM Display" panose="02010000000000000000" pitchFamily="2" charset="0"/>
                <a:cs typeface="ADLaM Display" panose="02010000000000000000" pitchFamily="2" charset="0"/>
              </a:rPr>
              <a:t> for centralized services and two spoke </a:t>
            </a:r>
            <a:r>
              <a:rPr lang="en-US" sz="2400" dirty="0" err="1">
                <a:latin typeface="Radley" panose="020B0604020202020204" charset="0"/>
                <a:ea typeface="ADLaM Display" panose="02010000000000000000" pitchFamily="2" charset="0"/>
                <a:cs typeface="ADLaM Display" panose="02010000000000000000" pitchFamily="2" charset="0"/>
              </a:rPr>
              <a:t>VNets</a:t>
            </a:r>
            <a:r>
              <a:rPr lang="en-US" sz="2400" dirty="0">
                <a:latin typeface="Radley" panose="020B0604020202020204" charset="0"/>
                <a:ea typeface="ADLaM Display" panose="02010000000000000000" pitchFamily="2" charset="0"/>
                <a:cs typeface="ADLaM Display" panose="02010000000000000000" pitchFamily="2" charset="0"/>
              </a:rPr>
              <a:t> for hosting both </a:t>
            </a:r>
            <a:r>
              <a:rPr lang="en-US" sz="2400" dirty="0" err="1">
                <a:latin typeface="Radley" panose="020B0604020202020204" charset="0"/>
                <a:ea typeface="ADLaM Display" panose="02010000000000000000" pitchFamily="2" charset="0"/>
                <a:cs typeface="ADLaM Display" panose="02010000000000000000" pitchFamily="2" charset="0"/>
              </a:rPr>
              <a:t>Forntend</a:t>
            </a:r>
            <a:r>
              <a:rPr lang="en-US" sz="2400" dirty="0">
                <a:latin typeface="Radley" panose="020B0604020202020204" charset="0"/>
                <a:ea typeface="ADLaM Display" panose="02010000000000000000" pitchFamily="2" charset="0"/>
                <a:cs typeface="ADLaM Display" panose="02010000000000000000" pitchFamily="2" charset="0"/>
              </a:rPr>
              <a:t>  and Database environments.</a:t>
            </a:r>
          </a:p>
        </p:txBody>
      </p:sp>
      <p:sp>
        <p:nvSpPr>
          <p:cNvPr id="23" name="TextBox 22">
            <a:extLst>
              <a:ext uri="{FF2B5EF4-FFF2-40B4-BE49-F238E27FC236}">
                <a16:creationId xmlns:a16="http://schemas.microsoft.com/office/drawing/2014/main" id="{25D0533B-6D04-52F2-56FC-22A4CA4BBDAC}"/>
              </a:ext>
            </a:extLst>
          </p:cNvPr>
          <p:cNvSpPr txBox="1"/>
          <p:nvPr/>
        </p:nvSpPr>
        <p:spPr>
          <a:xfrm>
            <a:off x="4643160" y="2095500"/>
            <a:ext cx="9144000" cy="830997"/>
          </a:xfrm>
          <a:prstGeom prst="rect">
            <a:avLst/>
          </a:prstGeom>
          <a:noFill/>
        </p:spPr>
        <p:txBody>
          <a:bodyPr wrap="square">
            <a:spAutoFit/>
          </a:bodyPr>
          <a:lstStyle/>
          <a:p>
            <a:r>
              <a:rPr lang="en-US" sz="2400" dirty="0">
                <a:latin typeface="Radley" panose="020B0604020202020204" charset="0"/>
              </a:rPr>
              <a:t>We requires a cloud design with centralized management and two workload environments: Production and Testing.</a:t>
            </a:r>
          </a:p>
        </p:txBody>
      </p:sp>
      <p:sp>
        <p:nvSpPr>
          <p:cNvPr id="25" name="TextBox 24">
            <a:extLst>
              <a:ext uri="{FF2B5EF4-FFF2-40B4-BE49-F238E27FC236}">
                <a16:creationId xmlns:a16="http://schemas.microsoft.com/office/drawing/2014/main" id="{C57E93DE-AE9D-22F1-EBBC-274F6A7C0AA3}"/>
              </a:ext>
            </a:extLst>
          </p:cNvPr>
          <p:cNvSpPr txBox="1"/>
          <p:nvPr/>
        </p:nvSpPr>
        <p:spPr>
          <a:xfrm>
            <a:off x="4620123" y="3218241"/>
            <a:ext cx="9144000" cy="461665"/>
          </a:xfrm>
          <a:prstGeom prst="rect">
            <a:avLst/>
          </a:prstGeom>
          <a:noFill/>
        </p:spPr>
        <p:txBody>
          <a:bodyPr wrap="square">
            <a:spAutoFit/>
          </a:bodyPr>
          <a:lstStyle/>
          <a:p>
            <a:r>
              <a:rPr lang="en-US" sz="2400" b="1" u="sng" dirty="0">
                <a:latin typeface="Radley" panose="020B0604020202020204" charset="0"/>
                <a:ea typeface="ADLaM Display" panose="02010000000000000000" pitchFamily="2" charset="0"/>
                <a:cs typeface="ADLaM Display" panose="02010000000000000000" pitchFamily="2" charset="0"/>
              </a:rPr>
              <a:t>Our Solution:</a:t>
            </a:r>
          </a:p>
        </p:txBody>
      </p:sp>
      <p:sp>
        <p:nvSpPr>
          <p:cNvPr id="26" name="TextBox 25">
            <a:extLst>
              <a:ext uri="{FF2B5EF4-FFF2-40B4-BE49-F238E27FC236}">
                <a16:creationId xmlns:a16="http://schemas.microsoft.com/office/drawing/2014/main" id="{F64B76D0-8150-B54F-4396-2621B465588D}"/>
              </a:ext>
            </a:extLst>
          </p:cNvPr>
          <p:cNvSpPr txBox="1"/>
          <p:nvPr/>
        </p:nvSpPr>
        <p:spPr>
          <a:xfrm>
            <a:off x="5324132" y="5406765"/>
            <a:ext cx="7026172" cy="523220"/>
          </a:xfrm>
          <a:prstGeom prst="rect">
            <a:avLst/>
          </a:prstGeom>
          <a:noFill/>
        </p:spPr>
        <p:txBody>
          <a:bodyPr wrap="square">
            <a:spAutoFit/>
          </a:bodyPr>
          <a:lstStyle/>
          <a:p>
            <a:pPr algn="ctr"/>
            <a:r>
              <a:rPr lang="en-US" sz="2800" u="sng" dirty="0">
                <a:latin typeface="Radley" panose="020B0604020202020204" charset="0"/>
                <a:ea typeface="ADLaM Display" panose="02010000000000000000" pitchFamily="2" charset="0"/>
                <a:cs typeface="ADLaM Display" panose="02010000000000000000" pitchFamily="2" charset="0"/>
              </a:rPr>
              <a:t>Step 2: Workload Hosting Service</a:t>
            </a:r>
          </a:p>
        </p:txBody>
      </p:sp>
      <p:sp>
        <p:nvSpPr>
          <p:cNvPr id="27" name="TextBox 26">
            <a:extLst>
              <a:ext uri="{FF2B5EF4-FFF2-40B4-BE49-F238E27FC236}">
                <a16:creationId xmlns:a16="http://schemas.microsoft.com/office/drawing/2014/main" id="{25E5E151-A23B-11F1-CDF8-82A13BD4DD36}"/>
              </a:ext>
            </a:extLst>
          </p:cNvPr>
          <p:cNvSpPr txBox="1"/>
          <p:nvPr/>
        </p:nvSpPr>
        <p:spPr>
          <a:xfrm>
            <a:off x="4620123" y="7809839"/>
            <a:ext cx="9144000" cy="1200329"/>
          </a:xfrm>
          <a:prstGeom prst="rect">
            <a:avLst/>
          </a:prstGeom>
          <a:noFill/>
        </p:spPr>
        <p:txBody>
          <a:bodyPr wrap="square">
            <a:spAutoFit/>
          </a:bodyPr>
          <a:lstStyle/>
          <a:p>
            <a:r>
              <a:rPr lang="en-US" sz="2400" dirty="0">
                <a:latin typeface="Radley" panose="020B0604020202020204" charset="0"/>
                <a:ea typeface="ADLaM Display" panose="02010000000000000000" pitchFamily="2" charset="0"/>
                <a:cs typeface="ADLaM Display" panose="02010000000000000000" pitchFamily="2" charset="0"/>
              </a:rPr>
              <a:t>Chose Virtual Machines for greater control and customization.</a:t>
            </a:r>
          </a:p>
          <a:p>
            <a:r>
              <a:rPr lang="en-US" sz="2400" dirty="0">
                <a:latin typeface="Radley" panose="020B0604020202020204" charset="0"/>
                <a:ea typeface="ADLaM Display" panose="02010000000000000000" pitchFamily="2" charset="0"/>
                <a:cs typeface="ADLaM Display" panose="02010000000000000000" pitchFamily="2" charset="0"/>
              </a:rPr>
              <a:t>Deployed one VMs in each spoke </a:t>
            </a:r>
            <a:r>
              <a:rPr lang="en-US" sz="2400" dirty="0" err="1">
                <a:latin typeface="Radley" panose="020B0604020202020204" charset="0"/>
                <a:ea typeface="ADLaM Display" panose="02010000000000000000" pitchFamily="2" charset="0"/>
                <a:cs typeface="ADLaM Display" panose="02010000000000000000" pitchFamily="2" charset="0"/>
              </a:rPr>
              <a:t>VNet</a:t>
            </a:r>
            <a:r>
              <a:rPr lang="en-US" sz="2400" dirty="0">
                <a:latin typeface="Radley" panose="020B0604020202020204" charset="0"/>
                <a:ea typeface="ADLaM Display" panose="02010000000000000000" pitchFamily="2" charset="0"/>
                <a:cs typeface="ADLaM Display" panose="02010000000000000000" pitchFamily="2" charset="0"/>
              </a:rPr>
              <a:t> to host the web application components, ensuring redundancy and high availability.</a:t>
            </a:r>
          </a:p>
        </p:txBody>
      </p:sp>
      <p:sp>
        <p:nvSpPr>
          <p:cNvPr id="28" name="TextBox 27">
            <a:extLst>
              <a:ext uri="{FF2B5EF4-FFF2-40B4-BE49-F238E27FC236}">
                <a16:creationId xmlns:a16="http://schemas.microsoft.com/office/drawing/2014/main" id="{6DF84DC1-4881-D5F6-D41C-1DB77F5A79C2}"/>
              </a:ext>
            </a:extLst>
          </p:cNvPr>
          <p:cNvSpPr txBox="1"/>
          <p:nvPr/>
        </p:nvSpPr>
        <p:spPr>
          <a:xfrm>
            <a:off x="4671513" y="6223581"/>
            <a:ext cx="9144000" cy="830997"/>
          </a:xfrm>
          <a:prstGeom prst="rect">
            <a:avLst/>
          </a:prstGeom>
          <a:noFill/>
        </p:spPr>
        <p:txBody>
          <a:bodyPr wrap="square">
            <a:spAutoFit/>
          </a:bodyPr>
          <a:lstStyle/>
          <a:p>
            <a:r>
              <a:rPr lang="en-US" sz="2400" dirty="0">
                <a:latin typeface="Radley" panose="020B0604020202020204" charset="0"/>
              </a:rPr>
              <a:t>We needs a suitable workload hosting service for his web application with greater control and customization.</a:t>
            </a:r>
          </a:p>
        </p:txBody>
      </p:sp>
      <p:sp>
        <p:nvSpPr>
          <p:cNvPr id="29" name="TextBox 28">
            <a:extLst>
              <a:ext uri="{FF2B5EF4-FFF2-40B4-BE49-F238E27FC236}">
                <a16:creationId xmlns:a16="http://schemas.microsoft.com/office/drawing/2014/main" id="{E38E2D8D-3CF4-E830-D816-B0C1F8C353DF}"/>
              </a:ext>
            </a:extLst>
          </p:cNvPr>
          <p:cNvSpPr txBox="1"/>
          <p:nvPr/>
        </p:nvSpPr>
        <p:spPr>
          <a:xfrm>
            <a:off x="4590745" y="7348174"/>
            <a:ext cx="9144000" cy="461665"/>
          </a:xfrm>
          <a:prstGeom prst="rect">
            <a:avLst/>
          </a:prstGeom>
          <a:noFill/>
        </p:spPr>
        <p:txBody>
          <a:bodyPr wrap="square">
            <a:spAutoFit/>
          </a:bodyPr>
          <a:lstStyle/>
          <a:p>
            <a:r>
              <a:rPr lang="en-US" sz="2400" b="1" u="sng" dirty="0">
                <a:latin typeface="Radley" panose="020B0604020202020204" charset="0"/>
                <a:ea typeface="ADLaM Display" panose="02010000000000000000" pitchFamily="2" charset="0"/>
                <a:cs typeface="ADLaM Display" panose="02010000000000000000" pitchFamily="2" charset="0"/>
              </a:rPr>
              <a:t>Our Solution:</a:t>
            </a:r>
          </a:p>
        </p:txBody>
      </p:sp>
      <p:pic>
        <p:nvPicPr>
          <p:cNvPr id="30" name="Picture 29" descr="A cartoon character holding a staff&#10;&#10;Description automatically generated">
            <a:extLst>
              <a:ext uri="{FF2B5EF4-FFF2-40B4-BE49-F238E27FC236}">
                <a16:creationId xmlns:a16="http://schemas.microsoft.com/office/drawing/2014/main" id="{E50C104F-979A-ADBD-1CF1-32C4D13959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5024" y="8251"/>
            <a:ext cx="2446235" cy="16308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3322</TotalTime>
  <Words>1094</Words>
  <Application>Microsoft Office PowerPoint</Application>
  <PresentationFormat>Custom</PresentationFormat>
  <Paragraphs>159</Paragraphs>
  <Slides>17</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Radley</vt:lpstr>
      <vt:lpstr>Prata</vt:lpstr>
      <vt:lpstr>Raleway</vt:lpstr>
      <vt:lpstr>Raleway Bold</vt:lpstr>
      <vt:lpstr>Arial</vt:lpstr>
      <vt:lpstr>ADLaM Display</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Monochrome Simple Minimalist Research Project Final Defense Presentation Template</dc:title>
  <dc:creator>HP</dc:creator>
  <cp:lastModifiedBy>Nabil, Mohamed (G IT Infra Cloc)</cp:lastModifiedBy>
  <cp:revision>10</cp:revision>
  <dcterms:created xsi:type="dcterms:W3CDTF">2006-08-16T00:00:00Z</dcterms:created>
  <dcterms:modified xsi:type="dcterms:W3CDTF">2024-10-02T11:08:54Z</dcterms:modified>
  <dc:identifier>DAGR-KpU1m4</dc:identifier>
</cp:coreProperties>
</file>