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F21FAC-5619-4549-A3C0-6D48AE467430}">
          <p14:sldIdLst>
            <p14:sldId id="256"/>
            <p14:sldId id="257"/>
            <p14:sldId id="258"/>
            <p14:sldId id="265"/>
            <p14:sldId id="261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BEDS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3A8-4AFC-9589-87E42C16C9E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3A8-4AFC-9589-87E42C16C9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3A8-4AFC-9589-87E42C16C9EE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baseline="0" dirty="0"/>
                      <a:t>PRIVATE,</a:t>
                    </a:r>
                    <a:br>
                      <a:rPr lang="en-US" sz="2000" b="1" baseline="0" dirty="0"/>
                    </a:br>
                    <a:r>
                      <a:rPr lang="en-US" sz="2000" b="1" baseline="0" dirty="0"/>
                      <a:t>25% </a:t>
                    </a:r>
                    <a:fld id="{5468B74A-89BA-4D2A-8BF5-B955DE9522DE}" type="VALUE">
                      <a:rPr lang="en-US" sz="2000" b="1" baseline="0" dirty="0"/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sz="20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A8-4AFC-9589-87E42C16C9E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baseline="0" dirty="0"/>
                      <a:t>Sub-Governmental,</a:t>
                    </a:r>
                    <a:br>
                      <a:rPr lang="en-US" sz="2000" b="1" baseline="0" dirty="0"/>
                    </a:br>
                    <a:r>
                      <a:rPr lang="en-US" sz="2000" b="1" baseline="0" dirty="0"/>
                      <a:t>43%, </a:t>
                    </a:r>
                    <a:fld id="{771E65B0-8614-4AD8-921D-9347AFD3889C}" type="VALUE">
                      <a:rPr lang="en-US" sz="2000" b="1" baseline="0" dirty="0"/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sz="20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A8-4AFC-9589-87E42C16C9EE}"/>
                </c:ext>
              </c:extLst>
            </c:dLbl>
            <c:dLbl>
              <c:idx val="2"/>
              <c:layout>
                <c:manualLayout>
                  <c:x val="0.24637571249570525"/>
                  <c:y val="0.1947598873646612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baseline="0" dirty="0"/>
                      <a:t>Governmental</a:t>
                    </a:r>
                    <a:br>
                      <a:rPr lang="en-US" sz="2000" b="1" baseline="0" dirty="0"/>
                    </a:br>
                    <a:r>
                      <a:rPr lang="en-US" sz="2000" b="1" baseline="0" dirty="0"/>
                      <a:t>32%, </a:t>
                    </a:r>
                    <a:fld id="{DEC873C2-32A7-4A54-A004-84F0769C1B57}" type="VALUE">
                      <a:rPr lang="en-US" sz="2000" b="1" baseline="0" smtClean="0"/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sz="20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294020553686348"/>
                      <c:h val="0.225515793754614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3A8-4AFC-9589-87E42C16C9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Private Sector</c:v>
                </c:pt>
                <c:pt idx="1">
                  <c:v>Sub-Govermental</c:v>
                </c:pt>
                <c:pt idx="2">
                  <c:v>Govermental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33074</c:v>
                </c:pt>
                <c:pt idx="1">
                  <c:v>56701</c:v>
                </c:pt>
                <c:pt idx="2">
                  <c:v>41125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8-4AFC-9589-87E42C16C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Hospitals No.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Hos[itals No.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EC-4951-B083-4E264420CB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3EC-4951-B083-4E264420CB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C-4951-B083-4E264420CB2B}"/>
              </c:ext>
            </c:extLst>
          </c:dPt>
          <c:dLbls>
            <c:dLbl>
              <c:idx val="0"/>
              <c:layout>
                <c:manualLayout>
                  <c:x val="0.25129518120373739"/>
                  <c:y val="-0.214905246930182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dirty="0"/>
                      <a:t>Private</a:t>
                    </a:r>
                    <a:r>
                      <a:rPr lang="en-US" sz="2800" dirty="0"/>
                      <a:t>, </a:t>
                    </a:r>
                    <a:fld id="{837DAF4D-7C1F-4A45-AEF9-DC4C70BD125C}" type="VALUE">
                      <a:rPr lang="en-US" sz="2800"/>
                      <a:pPr>
                        <a:defRPr/>
                      </a:pPr>
                      <a:t>[VALUE]</a:t>
                    </a:fld>
                    <a:r>
                      <a:rPr lang="en-US" sz="2800" dirty="0"/>
                      <a:t>, </a:t>
                    </a:r>
                    <a:fld id="{FAA46D9C-42A5-4187-8138-F36D996EC480}" type="PERCENTAGE">
                      <a:rPr lang="en-US" sz="2800"/>
                      <a:pPr>
                        <a:defRPr/>
                      </a:pPr>
                      <a:t>[PERCENTAGE]</a:t>
                    </a:fld>
                    <a:endParaRPr lang="en-US" sz="28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1350384176777"/>
                      <c:h val="0.217796005193158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3EC-4951-B083-4E264420CB2B}"/>
                </c:ext>
              </c:extLst>
            </c:dLbl>
            <c:dLbl>
              <c:idx val="1"/>
              <c:layout>
                <c:manualLayout>
                  <c:x val="-9.0475519682134894E-2"/>
                  <c:y val="5.73079870324733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="1" dirty="0"/>
                      <a:t>Sub-Governmental</a:t>
                    </a:r>
                    <a:r>
                      <a:rPr lang="en-US" sz="2400" baseline="0" dirty="0"/>
                      <a:t>, </a:t>
                    </a:r>
                    <a:fld id="{2F99EBD1-C326-4559-A030-0A637C25131D}" type="VALUE">
                      <a:rPr lang="en-US" sz="2400" baseline="0"/>
                      <a:pPr>
                        <a:defRPr/>
                      </a:pPr>
                      <a:t>[VALUE]</a:t>
                    </a:fld>
                    <a:r>
                      <a:rPr lang="en-US" sz="2400" baseline="0" dirty="0"/>
                      <a:t>, </a:t>
                    </a:r>
                    <a:fld id="{B39B9677-D5A9-44C3-A455-B54B2B027A85}" type="PERCENTAGE">
                      <a:rPr lang="en-US" sz="2400" b="1" baseline="0"/>
                      <a:pPr>
                        <a:defRPr/>
                      </a:pPr>
                      <a:t>[PERCENTAGE]</a:t>
                    </a:fld>
                    <a:endParaRPr lang="en-US" sz="2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965558805333766"/>
                      <c:h val="0.148942521574285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3EC-4951-B083-4E264420CB2B}"/>
                </c:ext>
              </c:extLst>
            </c:dLbl>
            <c:dLbl>
              <c:idx val="2"/>
              <c:layout>
                <c:manualLayout>
                  <c:x val="2.3587150322769035E-2"/>
                  <c:y val="0.1276491146350868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="1" dirty="0"/>
                      <a:t>Governmental</a:t>
                    </a:r>
                    <a:r>
                      <a:rPr lang="en-US" sz="2400" dirty="0"/>
                      <a:t>, </a:t>
                    </a:r>
                    <a:fld id="{9B952892-459A-4771-94C5-2A884281B447}" type="VALUE">
                      <a:rPr lang="en-US" sz="2400"/>
                      <a:pPr>
                        <a:defRPr/>
                      </a:pPr>
                      <a:t>[VALUE]</a:t>
                    </a:fld>
                    <a:r>
                      <a:rPr lang="en-US" sz="2400" dirty="0"/>
                      <a:t>, </a:t>
                    </a:r>
                    <a:fld id="{0DA1F3D8-4961-490F-BAA1-158A94E32C5E}" type="PERCENTAGE">
                      <a:rPr lang="en-US" sz="2400"/>
                      <a:pPr>
                        <a:defRPr/>
                      </a:pPr>
                      <a:t>[PERCENTAGE]</a:t>
                    </a:fld>
                    <a:endParaRPr lang="en-US" sz="2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193943075123169"/>
                      <c:h val="0.2582220900747743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3EC-4951-B083-4E264420CB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Sub-Govermental</c:v>
                </c:pt>
                <c:pt idx="2">
                  <c:v>Govermental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1403</c:v>
                </c:pt>
                <c:pt idx="1">
                  <c:v>268</c:v>
                </c:pt>
                <c:pt idx="2">
                  <c:v>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C-4951-B083-4E264420C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9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Finacials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B06-4908-8F59-28017C3FE2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B06-4908-8F59-28017C3FE2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B06-4908-8F59-28017C3FE24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B06-4908-8F59-28017C3FE249}"/>
              </c:ext>
            </c:extLst>
          </c:dPt>
          <c:dLbls>
            <c:dLbl>
              <c:idx val="0"/>
              <c:layout>
                <c:manualLayout>
                  <c:x val="-3.0322909136925244E-3"/>
                  <c:y val="-3.402625433633800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,,</a:t>
                    </a:r>
                    <a:fld id="{20901C55-599D-4496-B35A-8874A1FE1E06}" type="PERCENTAGE">
                      <a:rPr lang="en-US" sz="2800" baseline="0" smtClean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B06-4908-8F59-28017C3FE24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, </a:t>
                    </a:r>
                    <a:fld id="{D89BC202-2017-41B9-883C-0EF1B4ACF618}" type="PERCENTAGE">
                      <a:rPr lang="en-US" sz="2800" baseline="0">
                        <a:solidFill>
                          <a:schemeClr val="tx1"/>
                        </a:solidFill>
                      </a:rPr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B06-4908-8F59-28017C3FE249}"/>
                </c:ext>
              </c:extLst>
            </c:dLbl>
            <c:dLbl>
              <c:idx val="2"/>
              <c:layout>
                <c:manualLayout>
                  <c:x val="-1.2129163654770098E-2"/>
                  <c:y val="2.722100346907040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49CB4297-59FE-462F-B6F7-650F57EE4770}" type="PERCENTAGE">
                      <a:rPr lang="en-US" sz="240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06-4908-8F59-28017C3FE24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4077328-226A-4ED7-90D0-801EBA6A540D}" type="PERCENTAGE">
                      <a:rPr lang="en-US" sz="2400" baseline="0" smtClean="0">
                        <a:solidFill>
                          <a:schemeClr val="tx1"/>
                        </a:solidFill>
                      </a:rPr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B06-4908-8F59-28017C3FE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R&amp;D</c:v>
                </c:pt>
                <c:pt idx="2">
                  <c:v>IOS &amp; webdeveloper</c:v>
                </c:pt>
                <c:pt idx="3">
                  <c:v>Office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30000</c:v>
                </c:pt>
                <c:pt idx="1">
                  <c:v>20000</c:v>
                </c:pt>
                <c:pt idx="2">
                  <c:v>10000</c:v>
                </c:pt>
                <c:pt idx="3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6-4908-8F59-28017C3FE24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0.56586</cdr:y>
    </cdr:from>
    <cdr:to>
      <cdr:x>0.95695</cdr:x>
      <cdr:y>0.74195</cdr:y>
    </cdr:to>
    <cdr:pic>
      <cdr:nvPicPr>
        <cdr:cNvPr id="2" name="Graphic 10" descr="Upward trend">
          <a:extLst xmlns:a="http://schemas.openxmlformats.org/drawingml/2006/main">
            <a:ext uri="{FF2B5EF4-FFF2-40B4-BE49-F238E27FC236}">
              <a16:creationId xmlns:a16="http://schemas.microsoft.com/office/drawing/2014/main" id="{D8E2AAC6-1BD2-4CE2-AD83-4E436618838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219900" y="2871811"/>
          <a:ext cx="893709" cy="89370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0.81418</cdr:x>
      <cdr:y>0.7547</cdr:y>
    </cdr:from>
    <cdr:to>
      <cdr:x>0.97476</cdr:x>
      <cdr:y>0.84567</cdr:y>
    </cdr:to>
    <cdr:sp macro="" textlink="">
      <cdr:nvSpPr>
        <cdr:cNvPr id="3" name="TextBox 13">
          <a:extLst xmlns:a="http://schemas.openxmlformats.org/drawingml/2006/main">
            <a:ext uri="{FF2B5EF4-FFF2-40B4-BE49-F238E27FC236}">
              <a16:creationId xmlns:a16="http://schemas.microsoft.com/office/drawing/2014/main" id="{F2E203F1-07C3-4B65-A08B-BAE409FD6896}"/>
            </a:ext>
          </a:extLst>
        </cdr:cNvPr>
        <cdr:cNvSpPr txBox="1"/>
      </cdr:nvSpPr>
      <cdr:spPr>
        <a:xfrm xmlns:a="http://schemas.openxmlformats.org/drawingml/2006/main">
          <a:off x="5201520" y="3830218"/>
          <a:ext cx="1025885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/>
            <a:t>1.5%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0.07805</cdr:x>
      <cdr:y>0.62036</cdr:y>
    </cdr:from>
    <cdr:to>
      <cdr:x>0.21417</cdr:x>
      <cdr:y>0.79676</cdr:y>
    </cdr:to>
    <cdr:pic>
      <cdr:nvPicPr>
        <cdr:cNvPr id="2" name="Graphic 9" descr="Upward trend">
          <a:extLst xmlns:a="http://schemas.openxmlformats.org/drawingml/2006/main">
            <a:ext uri="{FF2B5EF4-FFF2-40B4-BE49-F238E27FC236}">
              <a16:creationId xmlns:a16="http://schemas.microsoft.com/office/drawing/2014/main" id="{D2C72EED-951D-44EB-85F6-A7F9BDD1F84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13348" y="3148400"/>
          <a:ext cx="895290" cy="89529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0.07861</cdr:x>
      <cdr:y>0.79221</cdr:y>
    </cdr:from>
    <cdr:to>
      <cdr:x>0.2488</cdr:x>
      <cdr:y>0.88318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07A3D8CB-E524-49B4-B7AB-BA0A9B1F0A18}"/>
            </a:ext>
          </a:extLst>
        </cdr:cNvPr>
        <cdr:cNvSpPr txBox="1"/>
      </cdr:nvSpPr>
      <cdr:spPr>
        <a:xfrm xmlns:a="http://schemas.openxmlformats.org/drawingml/2006/main">
          <a:off x="517051" y="4020579"/>
          <a:ext cx="1119379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/>
            <a:t>1.7%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3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5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259EAD-F40C-4BB4-B666-B3A162981F3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4B57602-ACEC-41AF-9A44-87E3DD67B5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EDC7B-F5E7-4210-A602-92CB48DEE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" b="1819"/>
          <a:stretch/>
        </p:blipFill>
        <p:spPr>
          <a:xfrm>
            <a:off x="3657599" y="122357"/>
            <a:ext cx="4062335" cy="4044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CB057D2-9677-4654-92E9-C484F77D9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15" y="4604696"/>
            <a:ext cx="9485714" cy="1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7203A-CC18-40FE-92EE-31E63513C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" r="-1" b="3809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AB725-405E-461E-8902-2FF45984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1D48-D3B2-462B-9FF2-B322F442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01" y="0"/>
            <a:ext cx="6574112" cy="52101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lack of empty/available ICU beds while the demand for beds is still relatively high.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lack of ease of access towards information about available beds and their location.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A14BA-AA07-46E7-BE1E-41E20A8884EE}"/>
              </a:ext>
            </a:extLst>
          </p:cNvPr>
          <p:cNvSpPr txBox="1"/>
          <p:nvPr/>
        </p:nvSpPr>
        <p:spPr>
          <a:xfrm>
            <a:off x="5132243" y="4552146"/>
            <a:ext cx="6413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ICU bed for 1000 Patient in Egypt.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 the average is 10 ICU bed for 1000</a:t>
            </a:r>
            <a:b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									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watan News.</a:t>
            </a:r>
          </a:p>
        </p:txBody>
      </p:sp>
    </p:spTree>
    <p:extLst>
      <p:ext uri="{BB962C8B-B14F-4D97-AF65-F5344CB8AC3E}">
        <p14:creationId xmlns:p14="http://schemas.microsoft.com/office/powerpoint/2010/main" val="38593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68C-FE14-4154-AA21-C34E2E43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A5102-9943-49A0-95A1-62F3583C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/>
              <a:t>Solution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136D-4E8E-4ED1-8195-F3A087F1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646" y="643467"/>
            <a:ext cx="7539304" cy="557106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Android app shows nearby hospitals with available ICU beds with hospitals details and reviews. So it can be a lifesaving.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B8680C-3148-41E5-B93B-E316D85D7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3" y="4393141"/>
            <a:ext cx="2143125" cy="2143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2164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8BB4EA-297A-40A9-9567-EFA2846E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" y="917681"/>
            <a:ext cx="2299745" cy="4990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86A39-F636-4138-8886-5AFACB0EC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43" y="917681"/>
            <a:ext cx="2310618" cy="5022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E8AC8-E2EF-4EFE-8A31-B6CC5B312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94" y="933773"/>
            <a:ext cx="2518358" cy="4990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58E11-9768-4139-A477-743C6B6C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52" y="949865"/>
            <a:ext cx="2392094" cy="5022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9540AA-FEA1-44D0-A939-9C21B586B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46" y="949865"/>
            <a:ext cx="2355610" cy="50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F432D6-15A4-4BE1-BA1F-C0359AC7A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7F0A1-E411-44C1-BCDD-25D26750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858" y="595457"/>
            <a:ext cx="7488483" cy="2029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Save A life!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5D60-E698-4039-B64A-A1FD79A3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698" y="3612631"/>
            <a:ext cx="8948149" cy="25542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#Shows nearby hospitals with available ICU beds as well as the hospitals' contact details.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#Access of information about available beds and their location.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#Review of hospitals and its equipment's as well as the doctors.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#Makes it much more easier for patients especially that they're of critical condition most of the time.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#Tracking of Ambulance.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E69A8-7943-430A-B66E-B39BBF5270E8}"/>
              </a:ext>
            </a:extLst>
          </p:cNvPr>
          <p:cNvSpPr txBox="1"/>
          <p:nvPr/>
        </p:nvSpPr>
        <p:spPr>
          <a:xfrm>
            <a:off x="827913" y="1287160"/>
            <a:ext cx="161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7A2E-A35E-46E0-A309-3DB38745BE59}"/>
              </a:ext>
            </a:extLst>
          </p:cNvPr>
          <p:cNvSpPr txBox="1"/>
          <p:nvPr/>
        </p:nvSpPr>
        <p:spPr>
          <a:xfrm>
            <a:off x="497818" y="3794345"/>
            <a:ext cx="2443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Value Proposition</a:t>
            </a:r>
          </a:p>
        </p:txBody>
      </p:sp>
      <p:pic>
        <p:nvPicPr>
          <p:cNvPr id="15" name="Graphic 14" descr="Ambulance">
            <a:extLst>
              <a:ext uri="{FF2B5EF4-FFF2-40B4-BE49-F238E27FC236}">
                <a16:creationId xmlns:a16="http://schemas.microsoft.com/office/drawing/2014/main" id="{196ABB45-83B7-4BE4-AA17-75A4EDB7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318074"/>
            <a:ext cx="914400" cy="914400"/>
          </a:xfrm>
          <a:prstGeom prst="rect">
            <a:avLst/>
          </a:prstGeom>
        </p:spPr>
      </p:pic>
      <p:pic>
        <p:nvPicPr>
          <p:cNvPr id="18" name="Graphic 17" descr="Hospital">
            <a:extLst>
              <a:ext uri="{FF2B5EF4-FFF2-40B4-BE49-F238E27FC236}">
                <a16:creationId xmlns:a16="http://schemas.microsoft.com/office/drawing/2014/main" id="{ED40563A-70AF-4F92-A8E5-A0037C20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0800" y="3318409"/>
            <a:ext cx="914400" cy="914400"/>
          </a:xfrm>
          <a:prstGeom prst="rect">
            <a:avLst/>
          </a:prstGeom>
        </p:spPr>
      </p:pic>
      <p:pic>
        <p:nvPicPr>
          <p:cNvPr id="19" name="Graphic 18" descr="First aid kit">
            <a:extLst>
              <a:ext uri="{FF2B5EF4-FFF2-40B4-BE49-F238E27FC236}">
                <a16:creationId xmlns:a16="http://schemas.microsoft.com/office/drawing/2014/main" id="{F1C66702-5013-4834-B5F2-C7EA6452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3415" y="404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1471-6C3D-45B4-80C4-84B6F52F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validation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EC64E1-4C70-4C20-9F84-F634420CE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57077"/>
              </p:ext>
            </p:extLst>
          </p:nvPr>
        </p:nvGraphicFramePr>
        <p:xfrm>
          <a:off x="5803365" y="1608585"/>
          <a:ext cx="6388635" cy="507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1428F24-929A-4515-A2CF-BAB46770A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128443"/>
              </p:ext>
            </p:extLst>
          </p:nvPr>
        </p:nvGraphicFramePr>
        <p:xfrm>
          <a:off x="0" y="1662545"/>
          <a:ext cx="6577265" cy="507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84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B53-F84E-4424-8475-56854243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29000"/>
            <a:ext cx="9720072" cy="1499616"/>
          </a:xfrm>
        </p:spPr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4237-0CF1-48DB-82C3-00299027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260948"/>
            <a:ext cx="9720071" cy="10118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Monthly fees from the hospitals for adding them on the app.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Advertisement of new hospitals.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5502C-29F3-4547-ABE9-A4E9AFCFB285}"/>
              </a:ext>
            </a:extLst>
          </p:cNvPr>
          <p:cNvSpPr txBox="1"/>
          <p:nvPr/>
        </p:nvSpPr>
        <p:spPr>
          <a:xfrm>
            <a:off x="1138989" y="641684"/>
            <a:ext cx="346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Financials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24E0E7-D29D-4115-B2F6-3D7BE48AA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722557"/>
              </p:ext>
            </p:extLst>
          </p:nvPr>
        </p:nvGraphicFramePr>
        <p:xfrm>
          <a:off x="1695910" y="338572"/>
          <a:ext cx="8376505" cy="373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248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438E-2C3C-4030-AA77-725706FE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C0D5-821D-4092-9803-B66E1809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Muhammad Ibrahim – UX designer.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Nermeen Mohie – Marketer.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Ansam Ahmed – PS designer.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Ameena Bashar – PR.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/>
              <a:t>DR</a:t>
            </a:r>
            <a:r>
              <a:rPr lang="en-US" dirty="0"/>
              <a:t>/Waleed Saad – Emergency-Case consultant. </a:t>
            </a:r>
          </a:p>
        </p:txBody>
      </p:sp>
    </p:spTree>
    <p:extLst>
      <p:ext uri="{BB962C8B-B14F-4D97-AF65-F5344CB8AC3E}">
        <p14:creationId xmlns:p14="http://schemas.microsoft.com/office/powerpoint/2010/main" val="39968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883965-E693-4D04-9060-5880004EE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Problem</vt:lpstr>
      <vt:lpstr>Solution</vt:lpstr>
      <vt:lpstr>PowerPoint Presentation</vt:lpstr>
      <vt:lpstr>Save A life!</vt:lpstr>
      <vt:lpstr>Market validation</vt:lpstr>
      <vt:lpstr>Revenue model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Muhammad17</dc:creator>
  <cp:lastModifiedBy>Muhammad Ibrahim</cp:lastModifiedBy>
  <cp:revision>27</cp:revision>
  <dcterms:created xsi:type="dcterms:W3CDTF">2019-06-23T19:38:59Z</dcterms:created>
  <dcterms:modified xsi:type="dcterms:W3CDTF">2019-09-11T09:47:51Z</dcterms:modified>
</cp:coreProperties>
</file>