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Oswald Bold" charset="1" panose="00000800000000000000"/>
      <p:regular r:id="rId17"/>
    </p:embeddedFont>
    <p:embeddedFont>
      <p:font typeface="Inter" charset="1" panose="020B0502030000000004"/>
      <p:regular r:id="rId18"/>
    </p:embeddedFont>
    <p:embeddedFont>
      <p:font typeface="Arimo Bold" charset="1" panose="020B0704020202020204"/>
      <p:regular r:id="rId19"/>
    </p:embeddedFont>
    <p:embeddedFont>
      <p:font typeface="Inter Bold" charset="1" panose="020B0802030000000004"/>
      <p:regular r:id="rId20"/>
    </p:embeddedFont>
    <p:embeddedFont>
      <p:font typeface="Canva Sans" charset="1" panose="020B0503030501040103"/>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28.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jpe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2.jpeg" Type="http://schemas.openxmlformats.org/officeDocument/2006/relationships/image"/><Relationship Id="rId7" Target="../media/image13.png" Type="http://schemas.openxmlformats.org/officeDocument/2006/relationships/image"/><Relationship Id="rId8" Target="../media/image1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5.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18.jpeg" Type="http://schemas.openxmlformats.org/officeDocument/2006/relationships/image"/><Relationship Id="rId7" Target="../media/image19.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jpe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25.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26.jpeg" Type="http://schemas.openxmlformats.org/officeDocument/2006/relationships/image"/><Relationship Id="rId7" Target="../media/image27.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5B30C4">
                <a:alpha val="100000"/>
              </a:srgbClr>
            </a:gs>
          </a:gsLst>
          <a:lin ang="2700000"/>
        </a:gradFill>
      </p:bgPr>
    </p:bg>
    <p:spTree>
      <p:nvGrpSpPr>
        <p:cNvPr id="1" name=""/>
        <p:cNvGrpSpPr/>
        <p:nvPr/>
      </p:nvGrpSpPr>
      <p:grpSpPr>
        <a:xfrm>
          <a:off x="0" y="0"/>
          <a:ext cx="0" cy="0"/>
          <a:chOff x="0" y="0"/>
          <a:chExt cx="0" cy="0"/>
        </a:xfrm>
      </p:grpSpPr>
      <p:sp>
        <p:nvSpPr>
          <p:cNvPr name="Freeform 2" id="2"/>
          <p:cNvSpPr/>
          <p:nvPr/>
        </p:nvSpPr>
        <p:spPr>
          <a:xfrm flipH="false" flipV="false" rot="369511">
            <a:off x="3154885" y="1630834"/>
            <a:ext cx="6985865" cy="4589176"/>
          </a:xfrm>
          <a:custGeom>
            <a:avLst/>
            <a:gdLst/>
            <a:ahLst/>
            <a:cxnLst/>
            <a:rect r="r" b="b" t="t" l="l"/>
            <a:pathLst>
              <a:path h="4589176" w="6985865">
                <a:moveTo>
                  <a:pt x="0" y="0"/>
                </a:moveTo>
                <a:lnTo>
                  <a:pt x="6985866" y="0"/>
                </a:lnTo>
                <a:lnTo>
                  <a:pt x="6985866" y="4589176"/>
                </a:lnTo>
                <a:lnTo>
                  <a:pt x="0" y="4589176"/>
                </a:lnTo>
                <a:lnTo>
                  <a:pt x="0" y="0"/>
                </a:lnTo>
                <a:close/>
              </a:path>
            </a:pathLst>
          </a:custGeom>
          <a:blipFill>
            <a:blip r:embed="rId2">
              <a:alphaModFix amt="81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423584" y="4549186"/>
            <a:ext cx="1935536" cy="1935536"/>
          </a:xfrm>
          <a:custGeom>
            <a:avLst/>
            <a:gdLst/>
            <a:ahLst/>
            <a:cxnLst/>
            <a:rect r="r" b="b" t="t" l="l"/>
            <a:pathLst>
              <a:path h="1935536" w="1935536">
                <a:moveTo>
                  <a:pt x="0" y="0"/>
                </a:moveTo>
                <a:lnTo>
                  <a:pt x="1935535" y="0"/>
                </a:lnTo>
                <a:lnTo>
                  <a:pt x="1935535" y="1935535"/>
                </a:lnTo>
                <a:lnTo>
                  <a:pt x="0" y="19355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99834" y="4769058"/>
            <a:ext cx="1183034" cy="1495790"/>
          </a:xfrm>
          <a:custGeom>
            <a:avLst/>
            <a:gdLst/>
            <a:ahLst/>
            <a:cxnLst/>
            <a:rect r="r" b="b" t="t" l="l"/>
            <a:pathLst>
              <a:path h="1495790" w="1183034">
                <a:moveTo>
                  <a:pt x="0" y="0"/>
                </a:moveTo>
                <a:lnTo>
                  <a:pt x="1183035" y="0"/>
                </a:lnTo>
                <a:lnTo>
                  <a:pt x="1183035" y="1495791"/>
                </a:lnTo>
                <a:lnTo>
                  <a:pt x="0" y="149579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333395" y="4048365"/>
            <a:ext cx="5033702" cy="1971195"/>
          </a:xfrm>
          <a:prstGeom prst="rect">
            <a:avLst/>
          </a:prstGeom>
        </p:spPr>
        <p:txBody>
          <a:bodyPr anchor="t" rtlCol="false" tIns="0" lIns="0" bIns="0" rIns="0">
            <a:spAutoFit/>
          </a:bodyPr>
          <a:lstStyle/>
          <a:p>
            <a:pPr algn="l">
              <a:lnSpc>
                <a:spcPts val="16176"/>
              </a:lnSpc>
            </a:pPr>
            <a:r>
              <a:rPr lang="en-US" sz="11554" b="true">
                <a:solidFill>
                  <a:srgbClr val="FFFFFF"/>
                </a:solidFill>
                <a:latin typeface="Oswald Bold"/>
                <a:ea typeface="Oswald Bold"/>
                <a:cs typeface="Oswald Bold"/>
                <a:sym typeface="Oswald Bold"/>
              </a:rPr>
              <a:t>DEPI </a:t>
            </a:r>
          </a:p>
        </p:txBody>
      </p:sp>
      <p:sp>
        <p:nvSpPr>
          <p:cNvPr name="TextBox 6" id="6"/>
          <p:cNvSpPr txBox="true"/>
          <p:nvPr/>
        </p:nvSpPr>
        <p:spPr>
          <a:xfrm rot="0">
            <a:off x="6517266" y="4048365"/>
            <a:ext cx="6762692" cy="1971195"/>
          </a:xfrm>
          <a:prstGeom prst="rect">
            <a:avLst/>
          </a:prstGeom>
        </p:spPr>
        <p:txBody>
          <a:bodyPr anchor="t" rtlCol="false" tIns="0" lIns="0" bIns="0" rIns="0">
            <a:spAutoFit/>
          </a:bodyPr>
          <a:lstStyle/>
          <a:p>
            <a:pPr algn="r">
              <a:lnSpc>
                <a:spcPts val="16176"/>
              </a:lnSpc>
            </a:pPr>
            <a:r>
              <a:rPr lang="en-US" b="true" sz="11554">
                <a:solidFill>
                  <a:srgbClr val="FFFFFF"/>
                </a:solidFill>
                <a:latin typeface="Oswald Bold"/>
                <a:ea typeface="Oswald Bold"/>
                <a:cs typeface="Oswald Bold"/>
                <a:sym typeface="Oswald Bold"/>
              </a:rPr>
              <a:t>PROJECT 7</a:t>
            </a:r>
          </a:p>
        </p:txBody>
      </p:sp>
      <p:sp>
        <p:nvSpPr>
          <p:cNvPr name="TextBox 7" id="7"/>
          <p:cNvSpPr txBox="true"/>
          <p:nvPr/>
        </p:nvSpPr>
        <p:spPr>
          <a:xfrm rot="0">
            <a:off x="2928881" y="5971935"/>
            <a:ext cx="10755592" cy="324191"/>
          </a:xfrm>
          <a:prstGeom prst="rect">
            <a:avLst/>
          </a:prstGeom>
        </p:spPr>
        <p:txBody>
          <a:bodyPr anchor="t" rtlCol="false" tIns="0" lIns="0" bIns="0" rIns="0">
            <a:spAutoFit/>
          </a:bodyPr>
          <a:lstStyle/>
          <a:p>
            <a:pPr algn="ctr">
              <a:lnSpc>
                <a:spcPts val="2606"/>
              </a:lnSpc>
            </a:pPr>
            <a:r>
              <a:rPr lang="en-US" sz="1861" spc="653">
                <a:solidFill>
                  <a:srgbClr val="FFFFFF"/>
                </a:solidFill>
                <a:latin typeface="Inter"/>
                <a:ea typeface="Inter"/>
                <a:cs typeface="Inter"/>
                <a:sym typeface="Inter"/>
              </a:rPr>
              <a:t>VULNERABILITY ASSESSMENT AND REMEDIATION PLAN</a:t>
            </a:r>
          </a:p>
        </p:txBody>
      </p:sp>
      <p:sp>
        <p:nvSpPr>
          <p:cNvPr name="Freeform 8" id="8"/>
          <p:cNvSpPr/>
          <p:nvPr/>
        </p:nvSpPr>
        <p:spPr>
          <a:xfrm flipH="false" flipV="false" rot="0">
            <a:off x="-798463" y="7810460"/>
            <a:ext cx="11158154" cy="6877480"/>
          </a:xfrm>
          <a:custGeom>
            <a:avLst/>
            <a:gdLst/>
            <a:ahLst/>
            <a:cxnLst/>
            <a:rect r="r" b="b" t="t" l="l"/>
            <a:pathLst>
              <a:path h="6877480" w="11158154">
                <a:moveTo>
                  <a:pt x="0" y="0"/>
                </a:moveTo>
                <a:lnTo>
                  <a:pt x="11158154" y="0"/>
                </a:lnTo>
                <a:lnTo>
                  <a:pt x="11158154" y="6877480"/>
                </a:lnTo>
                <a:lnTo>
                  <a:pt x="0" y="687748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2708923" y="-3507902"/>
            <a:ext cx="11158154" cy="6877480"/>
          </a:xfrm>
          <a:custGeom>
            <a:avLst/>
            <a:gdLst/>
            <a:ahLst/>
            <a:cxnLst/>
            <a:rect r="r" b="b" t="t" l="l"/>
            <a:pathLst>
              <a:path h="6877480" w="11158154">
                <a:moveTo>
                  <a:pt x="0" y="0"/>
                </a:moveTo>
                <a:lnTo>
                  <a:pt x="11158154" y="0"/>
                </a:lnTo>
                <a:lnTo>
                  <a:pt x="11158154" y="6877480"/>
                </a:lnTo>
                <a:lnTo>
                  <a:pt x="0" y="687748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5B30C4">
                <a:alpha val="100000"/>
              </a:srgbClr>
            </a:gs>
          </a:gsLst>
          <a:lin ang="2700000"/>
        </a:gradFill>
      </p:bgPr>
    </p:bg>
    <p:spTree>
      <p:nvGrpSpPr>
        <p:cNvPr id="1" name=""/>
        <p:cNvGrpSpPr/>
        <p:nvPr/>
      </p:nvGrpSpPr>
      <p:grpSpPr>
        <a:xfrm>
          <a:off x="0" y="0"/>
          <a:ext cx="0" cy="0"/>
          <a:chOff x="0" y="0"/>
          <a:chExt cx="0" cy="0"/>
        </a:xfrm>
      </p:grpSpPr>
      <p:sp>
        <p:nvSpPr>
          <p:cNvPr name="Freeform 2" id="2"/>
          <p:cNvSpPr/>
          <p:nvPr/>
        </p:nvSpPr>
        <p:spPr>
          <a:xfrm flipH="false" flipV="false" rot="0">
            <a:off x="12708923" y="-3507902"/>
            <a:ext cx="11158154" cy="6877480"/>
          </a:xfrm>
          <a:custGeom>
            <a:avLst/>
            <a:gdLst/>
            <a:ahLst/>
            <a:cxnLst/>
            <a:rect r="r" b="b" t="t" l="l"/>
            <a:pathLst>
              <a:path h="6877480" w="11158154">
                <a:moveTo>
                  <a:pt x="0" y="0"/>
                </a:moveTo>
                <a:lnTo>
                  <a:pt x="11158154" y="0"/>
                </a:lnTo>
                <a:lnTo>
                  <a:pt x="11158154" y="6877480"/>
                </a:lnTo>
                <a:lnTo>
                  <a:pt x="0" y="68774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4342918"/>
            <a:ext cx="1151127" cy="1151127"/>
          </a:xfrm>
          <a:custGeom>
            <a:avLst/>
            <a:gdLst/>
            <a:ahLst/>
            <a:cxnLst/>
            <a:rect r="r" b="b" t="t" l="l"/>
            <a:pathLst>
              <a:path h="1151127" w="1151127">
                <a:moveTo>
                  <a:pt x="0" y="0"/>
                </a:moveTo>
                <a:lnTo>
                  <a:pt x="1151127" y="0"/>
                </a:lnTo>
                <a:lnTo>
                  <a:pt x="1151127" y="1151126"/>
                </a:lnTo>
                <a:lnTo>
                  <a:pt x="0" y="11511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28700" y="5867900"/>
            <a:ext cx="1151127" cy="1151127"/>
          </a:xfrm>
          <a:custGeom>
            <a:avLst/>
            <a:gdLst/>
            <a:ahLst/>
            <a:cxnLst/>
            <a:rect r="r" b="b" t="t" l="l"/>
            <a:pathLst>
              <a:path h="1151127" w="1151127">
                <a:moveTo>
                  <a:pt x="0" y="0"/>
                </a:moveTo>
                <a:lnTo>
                  <a:pt x="1151127" y="0"/>
                </a:lnTo>
                <a:lnTo>
                  <a:pt x="1151127" y="1151127"/>
                </a:lnTo>
                <a:lnTo>
                  <a:pt x="0" y="11511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0658526" y="2707197"/>
            <a:ext cx="6899609" cy="6735744"/>
          </a:xfrm>
          <a:custGeom>
            <a:avLst/>
            <a:gdLst/>
            <a:ahLst/>
            <a:cxnLst/>
            <a:rect r="r" b="b" t="t" l="l"/>
            <a:pathLst>
              <a:path h="6735744" w="6899609">
                <a:moveTo>
                  <a:pt x="0" y="0"/>
                </a:moveTo>
                <a:lnTo>
                  <a:pt x="6899609" y="0"/>
                </a:lnTo>
                <a:lnTo>
                  <a:pt x="6899609" y="6735744"/>
                </a:lnTo>
                <a:lnTo>
                  <a:pt x="0" y="67357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11419096" y="3397264"/>
            <a:ext cx="5378468" cy="5506800"/>
            <a:chOff x="0" y="0"/>
            <a:chExt cx="833265" cy="853147"/>
          </a:xfrm>
        </p:grpSpPr>
        <p:sp>
          <p:nvSpPr>
            <p:cNvPr name="Freeform 7" id="7"/>
            <p:cNvSpPr/>
            <p:nvPr/>
          </p:nvSpPr>
          <p:spPr>
            <a:xfrm flipH="false" flipV="false" rot="0">
              <a:off x="0" y="0"/>
              <a:ext cx="833266" cy="853147"/>
            </a:xfrm>
            <a:custGeom>
              <a:avLst/>
              <a:gdLst/>
              <a:ahLst/>
              <a:cxnLst/>
              <a:rect r="r" b="b" t="t" l="l"/>
              <a:pathLst>
                <a:path h="853147" w="833266">
                  <a:moveTo>
                    <a:pt x="115154" y="0"/>
                  </a:moveTo>
                  <a:lnTo>
                    <a:pt x="718111" y="0"/>
                  </a:lnTo>
                  <a:cubicBezTo>
                    <a:pt x="781709" y="0"/>
                    <a:pt x="833266" y="51556"/>
                    <a:pt x="833266" y="115154"/>
                  </a:cubicBezTo>
                  <a:lnTo>
                    <a:pt x="833266" y="737993"/>
                  </a:lnTo>
                  <a:cubicBezTo>
                    <a:pt x="833266" y="768534"/>
                    <a:pt x="821133" y="797824"/>
                    <a:pt x="799538" y="819420"/>
                  </a:cubicBezTo>
                  <a:cubicBezTo>
                    <a:pt x="777942" y="841015"/>
                    <a:pt x="748652" y="853147"/>
                    <a:pt x="718111" y="853147"/>
                  </a:cubicBezTo>
                  <a:lnTo>
                    <a:pt x="115154" y="853147"/>
                  </a:lnTo>
                  <a:cubicBezTo>
                    <a:pt x="84613" y="853147"/>
                    <a:pt x="55324" y="841015"/>
                    <a:pt x="33728" y="819420"/>
                  </a:cubicBezTo>
                  <a:cubicBezTo>
                    <a:pt x="12132" y="797824"/>
                    <a:pt x="0" y="768534"/>
                    <a:pt x="0" y="737993"/>
                  </a:cubicBezTo>
                  <a:lnTo>
                    <a:pt x="0" y="115154"/>
                  </a:lnTo>
                  <a:cubicBezTo>
                    <a:pt x="0" y="84613"/>
                    <a:pt x="12132" y="55324"/>
                    <a:pt x="33728" y="33728"/>
                  </a:cubicBezTo>
                  <a:cubicBezTo>
                    <a:pt x="55324" y="12132"/>
                    <a:pt x="84613" y="0"/>
                    <a:pt x="115154" y="0"/>
                  </a:cubicBezTo>
                  <a:close/>
                </a:path>
              </a:pathLst>
            </a:custGeom>
            <a:blipFill>
              <a:blip r:embed="rId8"/>
              <a:stretch>
                <a:fillRect l="-26899" t="0" r="-26899" b="0"/>
              </a:stretch>
            </a:blipFill>
          </p:spPr>
        </p:sp>
      </p:grpSp>
      <p:sp>
        <p:nvSpPr>
          <p:cNvPr name="Freeform 8" id="8"/>
          <p:cNvSpPr/>
          <p:nvPr/>
        </p:nvSpPr>
        <p:spPr>
          <a:xfrm flipH="false" flipV="false" rot="0">
            <a:off x="1028700" y="7392883"/>
            <a:ext cx="1151127" cy="1151127"/>
          </a:xfrm>
          <a:custGeom>
            <a:avLst/>
            <a:gdLst/>
            <a:ahLst/>
            <a:cxnLst/>
            <a:rect r="r" b="b" t="t" l="l"/>
            <a:pathLst>
              <a:path h="1151127" w="1151127">
                <a:moveTo>
                  <a:pt x="0" y="0"/>
                </a:moveTo>
                <a:lnTo>
                  <a:pt x="1151127" y="0"/>
                </a:lnTo>
                <a:lnTo>
                  <a:pt x="1151127" y="1151127"/>
                </a:lnTo>
                <a:lnTo>
                  <a:pt x="0" y="11511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2515964" y="4488180"/>
            <a:ext cx="6794033" cy="1291590"/>
          </a:xfrm>
          <a:prstGeom prst="rect">
            <a:avLst/>
          </a:prstGeom>
        </p:spPr>
        <p:txBody>
          <a:bodyPr anchor="t" rtlCol="false" tIns="0" lIns="0" bIns="0" rIns="0">
            <a:spAutoFit/>
          </a:bodyPr>
          <a:lstStyle/>
          <a:p>
            <a:pPr algn="just">
              <a:lnSpc>
                <a:spcPts val="2580"/>
              </a:lnSpc>
              <a:spcBef>
                <a:spcPct val="0"/>
              </a:spcBef>
            </a:pPr>
            <a:r>
              <a:rPr lang="en-US" sz="2000" spc="-110">
                <a:solidFill>
                  <a:srgbClr val="FFFFFF"/>
                </a:solidFill>
                <a:latin typeface="Inter"/>
                <a:ea typeface="Inter"/>
                <a:cs typeface="Inter"/>
                <a:sym typeface="Inter"/>
              </a:rPr>
              <a:t>Confirms successful remedia</a:t>
            </a:r>
            <a:r>
              <a:rPr lang="en-US" sz="2000" spc="-110" strike="noStrike" u="none">
                <a:solidFill>
                  <a:srgbClr val="FFFFFF"/>
                </a:solidFill>
                <a:latin typeface="Inter"/>
                <a:ea typeface="Inter"/>
                <a:cs typeface="Inter"/>
                <a:sym typeface="Inter"/>
              </a:rPr>
              <a:t>tion of all prioritized vulnerabilities through follow-up scanning,</a:t>
            </a:r>
          </a:p>
          <a:p>
            <a:pPr algn="just">
              <a:lnSpc>
                <a:spcPts val="2580"/>
              </a:lnSpc>
              <a:spcBef>
                <a:spcPct val="0"/>
              </a:spcBef>
            </a:pPr>
            <a:r>
              <a:rPr lang="en-US" sz="2000" spc="-110" strike="noStrike" u="none">
                <a:solidFill>
                  <a:srgbClr val="FFFFFF"/>
                </a:solidFill>
                <a:latin typeface="Inter"/>
                <a:ea typeface="Inter"/>
                <a:cs typeface="Inter"/>
                <a:sym typeface="Inter"/>
              </a:rPr>
              <a:t>verifying that high-risk issues were resolved and no critical threats remain</a:t>
            </a:r>
          </a:p>
        </p:txBody>
      </p:sp>
      <p:sp>
        <p:nvSpPr>
          <p:cNvPr name="TextBox 10" id="10"/>
          <p:cNvSpPr txBox="true"/>
          <p:nvPr/>
        </p:nvSpPr>
        <p:spPr>
          <a:xfrm rot="0">
            <a:off x="1294972" y="4716969"/>
            <a:ext cx="618583" cy="426531"/>
          </a:xfrm>
          <a:prstGeom prst="rect">
            <a:avLst/>
          </a:prstGeom>
        </p:spPr>
        <p:txBody>
          <a:bodyPr anchor="t" rtlCol="false" tIns="0" lIns="0" bIns="0" rIns="0">
            <a:spAutoFit/>
          </a:bodyPr>
          <a:lstStyle/>
          <a:p>
            <a:pPr algn="ctr" marL="0" indent="0" lvl="1">
              <a:lnSpc>
                <a:spcPts val="3492"/>
              </a:lnSpc>
              <a:spcBef>
                <a:spcPct val="0"/>
              </a:spcBef>
            </a:pPr>
            <a:r>
              <a:rPr lang="en-US" sz="2707" spc="-148">
                <a:solidFill>
                  <a:srgbClr val="FFFFFF"/>
                </a:solidFill>
                <a:latin typeface="Inter"/>
                <a:ea typeface="Inter"/>
                <a:cs typeface="Inter"/>
                <a:sym typeface="Inter"/>
              </a:rPr>
              <a:t>1</a:t>
            </a:r>
          </a:p>
        </p:txBody>
      </p:sp>
      <p:sp>
        <p:nvSpPr>
          <p:cNvPr name="TextBox 11" id="11"/>
          <p:cNvSpPr txBox="true"/>
          <p:nvPr/>
        </p:nvSpPr>
        <p:spPr>
          <a:xfrm rot="0">
            <a:off x="1294972" y="6240294"/>
            <a:ext cx="618583" cy="426531"/>
          </a:xfrm>
          <a:prstGeom prst="rect">
            <a:avLst/>
          </a:prstGeom>
        </p:spPr>
        <p:txBody>
          <a:bodyPr anchor="t" rtlCol="false" tIns="0" lIns="0" bIns="0" rIns="0">
            <a:spAutoFit/>
          </a:bodyPr>
          <a:lstStyle/>
          <a:p>
            <a:pPr algn="ctr" marL="0" indent="0" lvl="1">
              <a:lnSpc>
                <a:spcPts val="3492"/>
              </a:lnSpc>
              <a:spcBef>
                <a:spcPct val="0"/>
              </a:spcBef>
            </a:pPr>
            <a:r>
              <a:rPr lang="en-US" sz="2707" spc="-148">
                <a:solidFill>
                  <a:srgbClr val="FFFFFF"/>
                </a:solidFill>
                <a:latin typeface="Inter"/>
                <a:ea typeface="Inter"/>
                <a:cs typeface="Inter"/>
                <a:sym typeface="Inter"/>
              </a:rPr>
              <a:t>2</a:t>
            </a:r>
          </a:p>
        </p:txBody>
      </p:sp>
      <p:sp>
        <p:nvSpPr>
          <p:cNvPr name="TextBox 12" id="12"/>
          <p:cNvSpPr txBox="true"/>
          <p:nvPr/>
        </p:nvSpPr>
        <p:spPr>
          <a:xfrm rot="0">
            <a:off x="1294972" y="7761977"/>
            <a:ext cx="618583" cy="426531"/>
          </a:xfrm>
          <a:prstGeom prst="rect">
            <a:avLst/>
          </a:prstGeom>
        </p:spPr>
        <p:txBody>
          <a:bodyPr anchor="t" rtlCol="false" tIns="0" lIns="0" bIns="0" rIns="0">
            <a:spAutoFit/>
          </a:bodyPr>
          <a:lstStyle/>
          <a:p>
            <a:pPr algn="ctr" marL="0" indent="0" lvl="1">
              <a:lnSpc>
                <a:spcPts val="3492"/>
              </a:lnSpc>
              <a:spcBef>
                <a:spcPct val="0"/>
              </a:spcBef>
            </a:pPr>
            <a:r>
              <a:rPr lang="en-US" sz="2707" spc="-148">
                <a:solidFill>
                  <a:srgbClr val="FFFFFF"/>
                </a:solidFill>
                <a:latin typeface="Inter"/>
                <a:ea typeface="Inter"/>
                <a:cs typeface="Inter"/>
                <a:sym typeface="Inter"/>
              </a:rPr>
              <a:t>3</a:t>
            </a:r>
          </a:p>
        </p:txBody>
      </p:sp>
      <p:sp>
        <p:nvSpPr>
          <p:cNvPr name="TextBox 13" id="13"/>
          <p:cNvSpPr txBox="true"/>
          <p:nvPr/>
        </p:nvSpPr>
        <p:spPr>
          <a:xfrm rot="0">
            <a:off x="2515964" y="7761977"/>
            <a:ext cx="6794033" cy="320040"/>
          </a:xfrm>
          <a:prstGeom prst="rect">
            <a:avLst/>
          </a:prstGeom>
        </p:spPr>
        <p:txBody>
          <a:bodyPr anchor="t" rtlCol="false" tIns="0" lIns="0" bIns="0" rIns="0">
            <a:spAutoFit/>
          </a:bodyPr>
          <a:lstStyle/>
          <a:p>
            <a:pPr algn="just">
              <a:lnSpc>
                <a:spcPts val="2580"/>
              </a:lnSpc>
              <a:spcBef>
                <a:spcPct val="0"/>
              </a:spcBef>
            </a:pPr>
            <a:r>
              <a:rPr lang="en-US" sz="2000" spc="-110">
                <a:solidFill>
                  <a:srgbClr val="FFFFFF"/>
                </a:solidFill>
                <a:latin typeface="Inter"/>
                <a:ea typeface="Inter"/>
                <a:cs typeface="Inter"/>
                <a:sym typeface="Inter"/>
              </a:rPr>
              <a:t>V</a:t>
            </a:r>
            <a:r>
              <a:rPr lang="en-US" sz="2000" spc="-110">
                <a:solidFill>
                  <a:srgbClr val="FFFFFF"/>
                </a:solidFill>
                <a:latin typeface="Inter"/>
                <a:ea typeface="Inter"/>
                <a:cs typeface="Inter"/>
                <a:sym typeface="Inter"/>
              </a:rPr>
              <a:t>alidates that systems now meet minimum security standards</a:t>
            </a:r>
          </a:p>
        </p:txBody>
      </p:sp>
      <p:sp>
        <p:nvSpPr>
          <p:cNvPr name="TextBox 14" id="14"/>
          <p:cNvSpPr txBox="true"/>
          <p:nvPr/>
        </p:nvSpPr>
        <p:spPr>
          <a:xfrm rot="0">
            <a:off x="1028700" y="2869122"/>
            <a:ext cx="9644277" cy="2051686"/>
          </a:xfrm>
          <a:prstGeom prst="rect">
            <a:avLst/>
          </a:prstGeom>
        </p:spPr>
        <p:txBody>
          <a:bodyPr anchor="t" rtlCol="false" tIns="0" lIns="0" bIns="0" rIns="0">
            <a:spAutoFit/>
          </a:bodyPr>
          <a:lstStyle/>
          <a:p>
            <a:pPr algn="l">
              <a:lnSpc>
                <a:spcPts val="7920"/>
              </a:lnSpc>
            </a:pPr>
            <a:r>
              <a:rPr lang="en-US" sz="8000" b="true">
                <a:solidFill>
                  <a:srgbClr val="FFFFFF"/>
                </a:solidFill>
                <a:latin typeface="Oswald Bold"/>
                <a:ea typeface="Oswald Bold"/>
                <a:cs typeface="Oswald Bold"/>
                <a:sym typeface="Oswald Bold"/>
              </a:rPr>
              <a:t>VERIFICATION REPORT</a:t>
            </a:r>
          </a:p>
          <a:p>
            <a:pPr algn="l">
              <a:lnSpc>
                <a:spcPts val="7920"/>
              </a:lnSpc>
            </a:pPr>
          </a:p>
        </p:txBody>
      </p:sp>
      <p:sp>
        <p:nvSpPr>
          <p:cNvPr name="TextBox 15" id="15"/>
          <p:cNvSpPr txBox="true"/>
          <p:nvPr/>
        </p:nvSpPr>
        <p:spPr>
          <a:xfrm rot="0">
            <a:off x="2515964" y="6131614"/>
            <a:ext cx="6808643" cy="643890"/>
          </a:xfrm>
          <a:prstGeom prst="rect">
            <a:avLst/>
          </a:prstGeom>
        </p:spPr>
        <p:txBody>
          <a:bodyPr anchor="t" rtlCol="false" tIns="0" lIns="0" bIns="0" rIns="0">
            <a:spAutoFit/>
          </a:bodyPr>
          <a:lstStyle/>
          <a:p>
            <a:pPr algn="just">
              <a:lnSpc>
                <a:spcPts val="2580"/>
              </a:lnSpc>
              <a:spcBef>
                <a:spcPct val="0"/>
              </a:spcBef>
            </a:pPr>
            <a:r>
              <a:rPr lang="en-US" sz="2000" spc="-110">
                <a:solidFill>
                  <a:srgbClr val="FFFFFF"/>
                </a:solidFill>
                <a:latin typeface="Inter"/>
                <a:ea typeface="Inter"/>
                <a:cs typeface="Inter"/>
                <a:sym typeface="Inter"/>
              </a:rPr>
              <a:t>Including before-a</a:t>
            </a:r>
            <a:r>
              <a:rPr lang="en-US" sz="2000" spc="-110" strike="noStrike" u="none">
                <a:solidFill>
                  <a:srgbClr val="FFFFFF"/>
                </a:solidFill>
                <a:latin typeface="Inter"/>
                <a:ea typeface="Inter"/>
                <a:cs typeface="Inter"/>
                <a:sym typeface="Inter"/>
              </a:rPr>
              <a:t>nd-after scan comparisons to verify that high-risk issues were resolved</a:t>
            </a:r>
          </a:p>
        </p:txBody>
      </p:sp>
      <p:sp>
        <p:nvSpPr>
          <p:cNvPr name="Freeform 16" id="16"/>
          <p:cNvSpPr/>
          <p:nvPr/>
        </p:nvSpPr>
        <p:spPr>
          <a:xfrm flipH="false" flipV="false" rot="0">
            <a:off x="-798463" y="7810460"/>
            <a:ext cx="11158154" cy="6877480"/>
          </a:xfrm>
          <a:custGeom>
            <a:avLst/>
            <a:gdLst/>
            <a:ahLst/>
            <a:cxnLst/>
            <a:rect r="r" b="b" t="t" l="l"/>
            <a:pathLst>
              <a:path h="6877480" w="11158154">
                <a:moveTo>
                  <a:pt x="0" y="0"/>
                </a:moveTo>
                <a:lnTo>
                  <a:pt x="11158154" y="0"/>
                </a:lnTo>
                <a:lnTo>
                  <a:pt x="11158154" y="6877480"/>
                </a:lnTo>
                <a:lnTo>
                  <a:pt x="0" y="68774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5B30C4">
                <a:alpha val="100000"/>
              </a:srgbClr>
            </a:gs>
          </a:gsLst>
          <a:lin ang="2700000"/>
        </a:gradFill>
      </p:bgPr>
    </p:bg>
    <p:spTree>
      <p:nvGrpSpPr>
        <p:cNvPr id="1" name=""/>
        <p:cNvGrpSpPr/>
        <p:nvPr/>
      </p:nvGrpSpPr>
      <p:grpSpPr>
        <a:xfrm>
          <a:off x="0" y="0"/>
          <a:ext cx="0" cy="0"/>
          <a:chOff x="0" y="0"/>
          <a:chExt cx="0" cy="0"/>
        </a:xfrm>
      </p:grpSpPr>
      <p:sp>
        <p:nvSpPr>
          <p:cNvPr name="Freeform 2" id="2"/>
          <p:cNvSpPr/>
          <p:nvPr/>
        </p:nvSpPr>
        <p:spPr>
          <a:xfrm flipH="false" flipV="false" rot="0">
            <a:off x="-798463" y="7810460"/>
            <a:ext cx="11158154" cy="6877480"/>
          </a:xfrm>
          <a:custGeom>
            <a:avLst/>
            <a:gdLst/>
            <a:ahLst/>
            <a:cxnLst/>
            <a:rect r="r" b="b" t="t" l="l"/>
            <a:pathLst>
              <a:path h="6877480" w="11158154">
                <a:moveTo>
                  <a:pt x="0" y="0"/>
                </a:moveTo>
                <a:lnTo>
                  <a:pt x="11158154" y="0"/>
                </a:lnTo>
                <a:lnTo>
                  <a:pt x="11158154" y="6877480"/>
                </a:lnTo>
                <a:lnTo>
                  <a:pt x="0" y="68774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348674" y="4237664"/>
            <a:ext cx="9590652" cy="2135522"/>
          </a:xfrm>
          <a:prstGeom prst="rect">
            <a:avLst/>
          </a:prstGeom>
        </p:spPr>
        <p:txBody>
          <a:bodyPr anchor="t" rtlCol="false" tIns="0" lIns="0" bIns="0" rIns="0">
            <a:spAutoFit/>
          </a:bodyPr>
          <a:lstStyle/>
          <a:p>
            <a:pPr algn="l">
              <a:lnSpc>
                <a:spcPts val="16051"/>
              </a:lnSpc>
            </a:pPr>
            <a:r>
              <a:rPr lang="en-US" sz="16213" b="true">
                <a:solidFill>
                  <a:srgbClr val="FFFFFF"/>
                </a:solidFill>
                <a:latin typeface="Oswald Bold"/>
                <a:ea typeface="Oswald Bold"/>
                <a:cs typeface="Oswald Bold"/>
                <a:sym typeface="Oswald Bold"/>
              </a:rPr>
              <a:t>THANK YOU </a:t>
            </a:r>
          </a:p>
        </p:txBody>
      </p:sp>
      <p:sp>
        <p:nvSpPr>
          <p:cNvPr name="Freeform 4" id="4"/>
          <p:cNvSpPr/>
          <p:nvPr/>
        </p:nvSpPr>
        <p:spPr>
          <a:xfrm flipH="false" flipV="false" rot="0">
            <a:off x="12708923" y="-3507902"/>
            <a:ext cx="11158154" cy="6877480"/>
          </a:xfrm>
          <a:custGeom>
            <a:avLst/>
            <a:gdLst/>
            <a:ahLst/>
            <a:cxnLst/>
            <a:rect r="r" b="b" t="t" l="l"/>
            <a:pathLst>
              <a:path h="6877480" w="11158154">
                <a:moveTo>
                  <a:pt x="0" y="0"/>
                </a:moveTo>
                <a:lnTo>
                  <a:pt x="11158154" y="0"/>
                </a:lnTo>
                <a:lnTo>
                  <a:pt x="11158154" y="6877480"/>
                </a:lnTo>
                <a:lnTo>
                  <a:pt x="0" y="68774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5B30C4">
                <a:alpha val="100000"/>
              </a:srgbClr>
            </a:gs>
          </a:gsLst>
          <a:lin ang="2700000"/>
        </a:gradFill>
      </p:bgPr>
    </p:bg>
    <p:spTree>
      <p:nvGrpSpPr>
        <p:cNvPr id="1" name=""/>
        <p:cNvGrpSpPr/>
        <p:nvPr/>
      </p:nvGrpSpPr>
      <p:grpSpPr>
        <a:xfrm>
          <a:off x="0" y="0"/>
          <a:ext cx="0" cy="0"/>
          <a:chOff x="0" y="0"/>
          <a:chExt cx="0" cy="0"/>
        </a:xfrm>
      </p:grpSpPr>
      <p:sp>
        <p:nvSpPr>
          <p:cNvPr name="Freeform 2" id="2"/>
          <p:cNvSpPr/>
          <p:nvPr/>
        </p:nvSpPr>
        <p:spPr>
          <a:xfrm flipH="false" flipV="false" rot="0">
            <a:off x="10458289" y="2449885"/>
            <a:ext cx="6537539" cy="6537539"/>
          </a:xfrm>
          <a:custGeom>
            <a:avLst/>
            <a:gdLst/>
            <a:ahLst/>
            <a:cxnLst/>
            <a:rect r="r" b="b" t="t" l="l"/>
            <a:pathLst>
              <a:path h="6537539" w="6537539">
                <a:moveTo>
                  <a:pt x="0" y="0"/>
                </a:moveTo>
                <a:lnTo>
                  <a:pt x="6537539" y="0"/>
                </a:lnTo>
                <a:lnTo>
                  <a:pt x="6537539" y="6537539"/>
                </a:lnTo>
                <a:lnTo>
                  <a:pt x="0" y="65375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3" id="3"/>
          <p:cNvGrpSpPr/>
          <p:nvPr/>
        </p:nvGrpSpPr>
        <p:grpSpPr>
          <a:xfrm rot="0">
            <a:off x="10773200" y="2764797"/>
            <a:ext cx="5907716" cy="590771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l="-25046" t="0" r="-25046" b="0"/>
              </a:stretch>
            </a:blipFill>
            <a:ln cap="sq">
              <a:noFill/>
              <a:prstDash val="solid"/>
              <a:miter/>
            </a:ln>
          </p:spPr>
        </p:sp>
      </p:grpSp>
      <p:sp>
        <p:nvSpPr>
          <p:cNvPr name="Freeform 5" id="5"/>
          <p:cNvSpPr/>
          <p:nvPr/>
        </p:nvSpPr>
        <p:spPr>
          <a:xfrm flipH="false" flipV="false" rot="0">
            <a:off x="-798463" y="7810460"/>
            <a:ext cx="11158154" cy="6877480"/>
          </a:xfrm>
          <a:custGeom>
            <a:avLst/>
            <a:gdLst/>
            <a:ahLst/>
            <a:cxnLst/>
            <a:rect r="r" b="b" t="t" l="l"/>
            <a:pathLst>
              <a:path h="6877480" w="11158154">
                <a:moveTo>
                  <a:pt x="0" y="0"/>
                </a:moveTo>
                <a:lnTo>
                  <a:pt x="11158154" y="0"/>
                </a:lnTo>
                <a:lnTo>
                  <a:pt x="11158154" y="6877480"/>
                </a:lnTo>
                <a:lnTo>
                  <a:pt x="0" y="68774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2708923" y="-3507902"/>
            <a:ext cx="11158154" cy="6877480"/>
          </a:xfrm>
          <a:custGeom>
            <a:avLst/>
            <a:gdLst/>
            <a:ahLst/>
            <a:cxnLst/>
            <a:rect r="r" b="b" t="t" l="l"/>
            <a:pathLst>
              <a:path h="6877480" w="11158154">
                <a:moveTo>
                  <a:pt x="0" y="0"/>
                </a:moveTo>
                <a:lnTo>
                  <a:pt x="11158154" y="0"/>
                </a:lnTo>
                <a:lnTo>
                  <a:pt x="11158154" y="6877480"/>
                </a:lnTo>
                <a:lnTo>
                  <a:pt x="0" y="68774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952500" y="2466975"/>
            <a:ext cx="4765639" cy="1368424"/>
          </a:xfrm>
          <a:prstGeom prst="rect">
            <a:avLst/>
          </a:prstGeom>
        </p:spPr>
        <p:txBody>
          <a:bodyPr anchor="t" rtlCol="false" tIns="0" lIns="0" bIns="0" rIns="0">
            <a:spAutoFit/>
          </a:bodyPr>
          <a:lstStyle/>
          <a:p>
            <a:pPr algn="l">
              <a:lnSpc>
                <a:spcPts val="11200"/>
              </a:lnSpc>
            </a:pPr>
            <a:r>
              <a:rPr lang="en-US" sz="8000" b="true">
                <a:solidFill>
                  <a:srgbClr val="FFFFFF"/>
                </a:solidFill>
                <a:latin typeface="Oswald Bold"/>
                <a:ea typeface="Oswald Bold"/>
                <a:cs typeface="Oswald Bold"/>
                <a:sym typeface="Oswald Bold"/>
              </a:rPr>
              <a:t>OUR TEAM</a:t>
            </a:r>
          </a:p>
        </p:txBody>
      </p:sp>
      <p:sp>
        <p:nvSpPr>
          <p:cNvPr name="TextBox 8" id="8"/>
          <p:cNvSpPr txBox="true"/>
          <p:nvPr/>
        </p:nvSpPr>
        <p:spPr>
          <a:xfrm rot="0">
            <a:off x="9139238" y="4819967"/>
            <a:ext cx="9525" cy="580390"/>
          </a:xfrm>
          <a:prstGeom prst="rect">
            <a:avLst/>
          </a:prstGeom>
        </p:spPr>
        <p:txBody>
          <a:bodyPr anchor="t" rtlCol="false" tIns="0" lIns="0" bIns="0" rIns="0">
            <a:spAutoFit/>
          </a:bodyPr>
          <a:lstStyle/>
          <a:p>
            <a:pPr algn="ctr">
              <a:lnSpc>
                <a:spcPts val="4759"/>
              </a:lnSpc>
            </a:pPr>
          </a:p>
        </p:txBody>
      </p:sp>
      <p:sp>
        <p:nvSpPr>
          <p:cNvPr name="TextBox 9" id="9"/>
          <p:cNvSpPr txBox="true"/>
          <p:nvPr/>
        </p:nvSpPr>
        <p:spPr>
          <a:xfrm rot="0">
            <a:off x="1111790" y="4555762"/>
            <a:ext cx="7337648" cy="2609851"/>
          </a:xfrm>
          <a:prstGeom prst="rect">
            <a:avLst/>
          </a:prstGeom>
        </p:spPr>
        <p:txBody>
          <a:bodyPr anchor="t" rtlCol="false" tIns="0" lIns="0" bIns="0" rIns="0">
            <a:spAutoFit/>
          </a:bodyPr>
          <a:lstStyle/>
          <a:p>
            <a:pPr algn="l">
              <a:lnSpc>
                <a:spcPts val="4199"/>
              </a:lnSpc>
            </a:pPr>
            <a:r>
              <a:rPr lang="en-US" sz="2999" b="true">
                <a:solidFill>
                  <a:srgbClr val="FFFFFF"/>
                </a:solidFill>
                <a:latin typeface="Arimo Bold"/>
                <a:ea typeface="Arimo Bold"/>
                <a:cs typeface="Arimo Bold"/>
                <a:sym typeface="Arimo Bold"/>
              </a:rPr>
              <a:t>Fady William Wahpa Eskander</a:t>
            </a:r>
          </a:p>
          <a:p>
            <a:pPr algn="l">
              <a:lnSpc>
                <a:spcPts val="4199"/>
              </a:lnSpc>
            </a:pPr>
            <a:r>
              <a:rPr lang="en-US" sz="2999" b="true">
                <a:solidFill>
                  <a:srgbClr val="FFFFFF"/>
                </a:solidFill>
                <a:latin typeface="Arimo Bold"/>
                <a:ea typeface="Arimo Bold"/>
                <a:cs typeface="Arimo Bold"/>
                <a:sym typeface="Arimo Bold"/>
              </a:rPr>
              <a:t>Ahmed Saad El Din Mohamed</a:t>
            </a:r>
          </a:p>
          <a:p>
            <a:pPr algn="l">
              <a:lnSpc>
                <a:spcPts val="4199"/>
              </a:lnSpc>
            </a:pPr>
            <a:r>
              <a:rPr lang="en-US" sz="2999" b="true">
                <a:solidFill>
                  <a:srgbClr val="FFFFFF"/>
                </a:solidFill>
                <a:latin typeface="Arimo Bold"/>
                <a:ea typeface="Arimo Bold"/>
                <a:cs typeface="Arimo Bold"/>
                <a:sym typeface="Arimo Bold"/>
              </a:rPr>
              <a:t>Ahmed Ahmed Abdelmutelb</a:t>
            </a:r>
          </a:p>
          <a:p>
            <a:pPr algn="l">
              <a:lnSpc>
                <a:spcPts val="4199"/>
              </a:lnSpc>
            </a:pPr>
            <a:r>
              <a:rPr lang="en-US" sz="2999" b="true">
                <a:solidFill>
                  <a:srgbClr val="FFFFFF"/>
                </a:solidFill>
                <a:latin typeface="Arimo Bold"/>
                <a:ea typeface="Arimo Bold"/>
                <a:cs typeface="Arimo Bold"/>
                <a:sym typeface="Arimo Bold"/>
              </a:rPr>
              <a:t>Tarek Mohamed Ahmed</a:t>
            </a:r>
          </a:p>
          <a:p>
            <a:pPr algn="l" marL="0" indent="0" lvl="0">
              <a:lnSpc>
                <a:spcPts val="4199"/>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5B30C4">
                <a:alpha val="100000"/>
              </a:srgbClr>
            </a:gs>
          </a:gsLst>
          <a:lin ang="2700000"/>
        </a:gradFill>
      </p:bgPr>
    </p:bg>
    <p:spTree>
      <p:nvGrpSpPr>
        <p:cNvPr id="1" name=""/>
        <p:cNvGrpSpPr/>
        <p:nvPr/>
      </p:nvGrpSpPr>
      <p:grpSpPr>
        <a:xfrm>
          <a:off x="0" y="0"/>
          <a:ext cx="0" cy="0"/>
          <a:chOff x="0" y="0"/>
          <a:chExt cx="0" cy="0"/>
        </a:xfrm>
      </p:grpSpPr>
      <p:sp>
        <p:nvSpPr>
          <p:cNvPr name="Freeform 2" id="2"/>
          <p:cNvSpPr/>
          <p:nvPr/>
        </p:nvSpPr>
        <p:spPr>
          <a:xfrm flipH="false" flipV="false" rot="0">
            <a:off x="12708923" y="-3507902"/>
            <a:ext cx="11158154" cy="6877480"/>
          </a:xfrm>
          <a:custGeom>
            <a:avLst/>
            <a:gdLst/>
            <a:ahLst/>
            <a:cxnLst/>
            <a:rect r="r" b="b" t="t" l="l"/>
            <a:pathLst>
              <a:path h="6877480" w="11158154">
                <a:moveTo>
                  <a:pt x="0" y="0"/>
                </a:moveTo>
                <a:lnTo>
                  <a:pt x="11158154" y="0"/>
                </a:lnTo>
                <a:lnTo>
                  <a:pt x="11158154" y="6877480"/>
                </a:lnTo>
                <a:lnTo>
                  <a:pt x="0" y="68774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230130" y="3453596"/>
            <a:ext cx="686968" cy="686968"/>
          </a:xfrm>
          <a:custGeom>
            <a:avLst/>
            <a:gdLst/>
            <a:ahLst/>
            <a:cxnLst/>
            <a:rect r="r" b="b" t="t" l="l"/>
            <a:pathLst>
              <a:path h="686968" w="686968">
                <a:moveTo>
                  <a:pt x="0" y="0"/>
                </a:moveTo>
                <a:lnTo>
                  <a:pt x="686968" y="0"/>
                </a:lnTo>
                <a:lnTo>
                  <a:pt x="686968" y="686968"/>
                </a:lnTo>
                <a:lnTo>
                  <a:pt x="0" y="6869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230130" y="4897530"/>
            <a:ext cx="686968" cy="686968"/>
          </a:xfrm>
          <a:custGeom>
            <a:avLst/>
            <a:gdLst/>
            <a:ahLst/>
            <a:cxnLst/>
            <a:rect r="r" b="b" t="t" l="l"/>
            <a:pathLst>
              <a:path h="686968" w="686968">
                <a:moveTo>
                  <a:pt x="0" y="0"/>
                </a:moveTo>
                <a:lnTo>
                  <a:pt x="686968" y="0"/>
                </a:lnTo>
                <a:lnTo>
                  <a:pt x="686968" y="686968"/>
                </a:lnTo>
                <a:lnTo>
                  <a:pt x="0" y="6869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9229725" y="6248068"/>
            <a:ext cx="686968" cy="686968"/>
          </a:xfrm>
          <a:custGeom>
            <a:avLst/>
            <a:gdLst/>
            <a:ahLst/>
            <a:cxnLst/>
            <a:rect r="r" b="b" t="t" l="l"/>
            <a:pathLst>
              <a:path h="686968" w="686968">
                <a:moveTo>
                  <a:pt x="0" y="0"/>
                </a:moveTo>
                <a:lnTo>
                  <a:pt x="686968" y="0"/>
                </a:lnTo>
                <a:lnTo>
                  <a:pt x="686968" y="686968"/>
                </a:lnTo>
                <a:lnTo>
                  <a:pt x="0" y="6869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770922" y="5238916"/>
            <a:ext cx="4019384" cy="4019384"/>
          </a:xfrm>
          <a:custGeom>
            <a:avLst/>
            <a:gdLst/>
            <a:ahLst/>
            <a:cxnLst/>
            <a:rect r="r" b="b" t="t" l="l"/>
            <a:pathLst>
              <a:path h="4019384" w="4019384">
                <a:moveTo>
                  <a:pt x="0" y="0"/>
                </a:moveTo>
                <a:lnTo>
                  <a:pt x="4019384" y="0"/>
                </a:lnTo>
                <a:lnTo>
                  <a:pt x="4019384" y="4019384"/>
                </a:lnTo>
                <a:lnTo>
                  <a:pt x="0" y="40193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2904835" y="5420342"/>
            <a:ext cx="3751558" cy="3751558"/>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6"/>
              <a:stretch>
                <a:fillRect l="0" t="-38888" r="0" b="-38888"/>
              </a:stretch>
            </a:blipFill>
          </p:spPr>
        </p:sp>
      </p:grpSp>
      <p:sp>
        <p:nvSpPr>
          <p:cNvPr name="Freeform 9" id="9"/>
          <p:cNvSpPr/>
          <p:nvPr/>
        </p:nvSpPr>
        <p:spPr>
          <a:xfrm flipH="false" flipV="false" rot="0">
            <a:off x="5991846" y="3051121"/>
            <a:ext cx="2635068" cy="2635068"/>
          </a:xfrm>
          <a:custGeom>
            <a:avLst/>
            <a:gdLst/>
            <a:ahLst/>
            <a:cxnLst/>
            <a:rect r="r" b="b" t="t" l="l"/>
            <a:pathLst>
              <a:path h="2635068" w="2635068">
                <a:moveTo>
                  <a:pt x="0" y="0"/>
                </a:moveTo>
                <a:lnTo>
                  <a:pt x="2635068" y="0"/>
                </a:lnTo>
                <a:lnTo>
                  <a:pt x="2635068" y="2635068"/>
                </a:lnTo>
                <a:lnTo>
                  <a:pt x="0" y="26350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0">
            <a:off x="6277904" y="3299941"/>
            <a:ext cx="2062951" cy="2062951"/>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7"/>
              <a:stretch>
                <a:fillRect l="0" t="-1941" r="0" b="-1941"/>
              </a:stretch>
            </a:blipFill>
          </p:spPr>
        </p:sp>
      </p:grpSp>
      <p:sp>
        <p:nvSpPr>
          <p:cNvPr name="Freeform 12" id="12"/>
          <p:cNvSpPr/>
          <p:nvPr/>
        </p:nvSpPr>
        <p:spPr>
          <a:xfrm flipH="false" flipV="false" rot="0">
            <a:off x="1028700" y="5530297"/>
            <a:ext cx="1685720" cy="1685720"/>
          </a:xfrm>
          <a:custGeom>
            <a:avLst/>
            <a:gdLst/>
            <a:ahLst/>
            <a:cxnLst/>
            <a:rect r="r" b="b" t="t" l="l"/>
            <a:pathLst>
              <a:path h="1685720" w="1685720">
                <a:moveTo>
                  <a:pt x="0" y="0"/>
                </a:moveTo>
                <a:lnTo>
                  <a:pt x="1685720" y="0"/>
                </a:lnTo>
                <a:lnTo>
                  <a:pt x="1685720" y="1685720"/>
                </a:lnTo>
                <a:lnTo>
                  <a:pt x="0" y="16857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3" id="13"/>
          <p:cNvGrpSpPr/>
          <p:nvPr/>
        </p:nvGrpSpPr>
        <p:grpSpPr>
          <a:xfrm rot="0">
            <a:off x="1214837" y="5705143"/>
            <a:ext cx="1313446" cy="1313446"/>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8"/>
              <a:stretch>
                <a:fillRect l="-22859" t="0" r="-22859" b="0"/>
              </a:stretch>
            </a:blipFill>
          </p:spPr>
        </p:sp>
      </p:grpSp>
      <p:sp>
        <p:nvSpPr>
          <p:cNvPr name="Freeform 15" id="15"/>
          <p:cNvSpPr/>
          <p:nvPr/>
        </p:nvSpPr>
        <p:spPr>
          <a:xfrm flipH="false" flipV="false" rot="0">
            <a:off x="9229725" y="7595296"/>
            <a:ext cx="686968" cy="686968"/>
          </a:xfrm>
          <a:custGeom>
            <a:avLst/>
            <a:gdLst/>
            <a:ahLst/>
            <a:cxnLst/>
            <a:rect r="r" b="b" t="t" l="l"/>
            <a:pathLst>
              <a:path h="686968" w="686968">
                <a:moveTo>
                  <a:pt x="0" y="0"/>
                </a:moveTo>
                <a:lnTo>
                  <a:pt x="686968" y="0"/>
                </a:lnTo>
                <a:lnTo>
                  <a:pt x="686968" y="686968"/>
                </a:lnTo>
                <a:lnTo>
                  <a:pt x="0" y="6869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6" id="16"/>
          <p:cNvSpPr txBox="true"/>
          <p:nvPr/>
        </p:nvSpPr>
        <p:spPr>
          <a:xfrm rot="0">
            <a:off x="10299451" y="8159389"/>
            <a:ext cx="6570506" cy="320040"/>
          </a:xfrm>
          <a:prstGeom prst="rect">
            <a:avLst/>
          </a:prstGeom>
        </p:spPr>
        <p:txBody>
          <a:bodyPr anchor="t" rtlCol="false" tIns="0" lIns="0" bIns="0" rIns="0">
            <a:spAutoFit/>
          </a:bodyPr>
          <a:lstStyle/>
          <a:p>
            <a:pPr algn="just" marL="0" indent="0" lvl="1">
              <a:lnSpc>
                <a:spcPts val="2580"/>
              </a:lnSpc>
              <a:spcBef>
                <a:spcPct val="0"/>
              </a:spcBef>
            </a:pPr>
            <a:r>
              <a:rPr lang="en-US" sz="2000" spc="-110">
                <a:solidFill>
                  <a:srgbClr val="FFFFFF"/>
                </a:solidFill>
                <a:latin typeface="Inter"/>
                <a:ea typeface="Inter"/>
                <a:cs typeface="Inter"/>
                <a:sym typeface="Inter"/>
              </a:rPr>
              <a:t>Virtual machine windows</a:t>
            </a:r>
          </a:p>
        </p:txBody>
      </p:sp>
      <p:sp>
        <p:nvSpPr>
          <p:cNvPr name="TextBox 17" id="17"/>
          <p:cNvSpPr txBox="true"/>
          <p:nvPr/>
        </p:nvSpPr>
        <p:spPr>
          <a:xfrm rot="0">
            <a:off x="10299451" y="7606636"/>
            <a:ext cx="5125125" cy="480060"/>
          </a:xfrm>
          <a:prstGeom prst="rect">
            <a:avLst/>
          </a:prstGeom>
        </p:spPr>
        <p:txBody>
          <a:bodyPr anchor="t" rtlCol="false" tIns="0" lIns="0" bIns="0" rIns="0">
            <a:spAutoFit/>
          </a:bodyPr>
          <a:lstStyle/>
          <a:p>
            <a:pPr algn="just" marL="0" indent="0" lvl="1">
              <a:lnSpc>
                <a:spcPts val="3869"/>
              </a:lnSpc>
              <a:spcBef>
                <a:spcPct val="0"/>
              </a:spcBef>
            </a:pPr>
            <a:r>
              <a:rPr lang="en-US" b="true" sz="2999" spc="-164">
                <a:solidFill>
                  <a:srgbClr val="FFFFFF"/>
                </a:solidFill>
                <a:latin typeface="Inter Bold"/>
                <a:ea typeface="Inter Bold"/>
                <a:cs typeface="Inter Bold"/>
                <a:sym typeface="Inter Bold"/>
              </a:rPr>
              <a:t>On Prem</a:t>
            </a:r>
          </a:p>
        </p:txBody>
      </p:sp>
      <p:sp>
        <p:nvSpPr>
          <p:cNvPr name="TextBox 18" id="18"/>
          <p:cNvSpPr txBox="true"/>
          <p:nvPr/>
        </p:nvSpPr>
        <p:spPr>
          <a:xfrm rot="0">
            <a:off x="9317355" y="7706561"/>
            <a:ext cx="512812" cy="435864"/>
          </a:xfrm>
          <a:prstGeom prst="rect">
            <a:avLst/>
          </a:prstGeom>
        </p:spPr>
        <p:txBody>
          <a:bodyPr anchor="t" rtlCol="false" tIns="0" lIns="0" bIns="0" rIns="0">
            <a:spAutoFit/>
          </a:bodyPr>
          <a:lstStyle/>
          <a:p>
            <a:pPr algn="ctr" marL="0" indent="0" lvl="1">
              <a:lnSpc>
                <a:spcPts val="3482"/>
              </a:lnSpc>
              <a:spcBef>
                <a:spcPct val="0"/>
              </a:spcBef>
            </a:pPr>
            <a:r>
              <a:rPr lang="en-US" sz="2699" spc="-148">
                <a:solidFill>
                  <a:srgbClr val="FFFFFF"/>
                </a:solidFill>
                <a:latin typeface="Inter"/>
                <a:ea typeface="Inter"/>
                <a:cs typeface="Inter"/>
                <a:sym typeface="Inter"/>
              </a:rPr>
              <a:t>4</a:t>
            </a:r>
          </a:p>
        </p:txBody>
      </p:sp>
      <p:sp>
        <p:nvSpPr>
          <p:cNvPr name="Freeform 19" id="19"/>
          <p:cNvSpPr/>
          <p:nvPr/>
        </p:nvSpPr>
        <p:spPr>
          <a:xfrm flipH="false" flipV="false" rot="0">
            <a:off x="-788938" y="7810460"/>
            <a:ext cx="11158154" cy="6877480"/>
          </a:xfrm>
          <a:custGeom>
            <a:avLst/>
            <a:gdLst/>
            <a:ahLst/>
            <a:cxnLst/>
            <a:rect r="r" b="b" t="t" l="l"/>
            <a:pathLst>
              <a:path h="6877480" w="11158154">
                <a:moveTo>
                  <a:pt x="0" y="0"/>
                </a:moveTo>
                <a:lnTo>
                  <a:pt x="11158154" y="0"/>
                </a:lnTo>
                <a:lnTo>
                  <a:pt x="11158154" y="6877480"/>
                </a:lnTo>
                <a:lnTo>
                  <a:pt x="0" y="68774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0" id="20"/>
          <p:cNvSpPr txBox="true"/>
          <p:nvPr/>
        </p:nvSpPr>
        <p:spPr>
          <a:xfrm rot="0">
            <a:off x="1028700" y="2781300"/>
            <a:ext cx="4791696" cy="2051686"/>
          </a:xfrm>
          <a:prstGeom prst="rect">
            <a:avLst/>
          </a:prstGeom>
        </p:spPr>
        <p:txBody>
          <a:bodyPr anchor="t" rtlCol="false" tIns="0" lIns="0" bIns="0" rIns="0">
            <a:spAutoFit/>
          </a:bodyPr>
          <a:lstStyle/>
          <a:p>
            <a:pPr algn="l">
              <a:lnSpc>
                <a:spcPts val="7920"/>
              </a:lnSpc>
            </a:pPr>
            <a:r>
              <a:rPr lang="en-US" sz="8000" b="true">
                <a:solidFill>
                  <a:srgbClr val="FFFFFF"/>
                </a:solidFill>
                <a:latin typeface="Oswald Bold"/>
                <a:ea typeface="Oswald Bold"/>
                <a:cs typeface="Oswald Bold"/>
                <a:sym typeface="Oswald Bold"/>
              </a:rPr>
              <a:t>CONFIGURE</a:t>
            </a:r>
          </a:p>
          <a:p>
            <a:pPr algn="just">
              <a:lnSpc>
                <a:spcPts val="7920"/>
              </a:lnSpc>
            </a:pPr>
            <a:r>
              <a:rPr lang="en-US" b="true" sz="8000">
                <a:solidFill>
                  <a:srgbClr val="FFFFFF"/>
                </a:solidFill>
                <a:latin typeface="Oswald Bold"/>
                <a:ea typeface="Oswald Bold"/>
                <a:cs typeface="Oswald Bold"/>
                <a:sym typeface="Oswald Bold"/>
              </a:rPr>
              <a:t>TOOLS</a:t>
            </a:r>
          </a:p>
        </p:txBody>
      </p:sp>
      <p:sp>
        <p:nvSpPr>
          <p:cNvPr name="TextBox 21" id="21"/>
          <p:cNvSpPr txBox="true"/>
          <p:nvPr/>
        </p:nvSpPr>
        <p:spPr>
          <a:xfrm rot="0">
            <a:off x="10212373" y="3893756"/>
            <a:ext cx="6899166" cy="643890"/>
          </a:xfrm>
          <a:prstGeom prst="rect">
            <a:avLst/>
          </a:prstGeom>
        </p:spPr>
        <p:txBody>
          <a:bodyPr anchor="t" rtlCol="false" tIns="0" lIns="0" bIns="0" rIns="0">
            <a:spAutoFit/>
          </a:bodyPr>
          <a:lstStyle/>
          <a:p>
            <a:pPr algn="just" marL="0" indent="0" lvl="1">
              <a:lnSpc>
                <a:spcPts val="2580"/>
              </a:lnSpc>
              <a:spcBef>
                <a:spcPct val="0"/>
              </a:spcBef>
            </a:pPr>
            <a:r>
              <a:rPr lang="en-US" sz="2000" spc="-110">
                <a:solidFill>
                  <a:srgbClr val="FFFFFF"/>
                </a:solidFill>
                <a:latin typeface="Inter"/>
                <a:ea typeface="Inter"/>
                <a:cs typeface="Inter"/>
                <a:sym typeface="Inter"/>
              </a:rPr>
              <a:t>Scannig tools for vulnerability assessment, open-source and well-suited for internal scans</a:t>
            </a:r>
          </a:p>
        </p:txBody>
      </p:sp>
      <p:sp>
        <p:nvSpPr>
          <p:cNvPr name="TextBox 22" id="22"/>
          <p:cNvSpPr txBox="true"/>
          <p:nvPr/>
        </p:nvSpPr>
        <p:spPr>
          <a:xfrm rot="0">
            <a:off x="10212373" y="3341003"/>
            <a:ext cx="1691486" cy="480060"/>
          </a:xfrm>
          <a:prstGeom prst="rect">
            <a:avLst/>
          </a:prstGeom>
        </p:spPr>
        <p:txBody>
          <a:bodyPr anchor="t" rtlCol="false" tIns="0" lIns="0" bIns="0" rIns="0">
            <a:spAutoFit/>
          </a:bodyPr>
          <a:lstStyle/>
          <a:p>
            <a:pPr algn="just" marL="0" indent="0" lvl="1">
              <a:lnSpc>
                <a:spcPts val="3869"/>
              </a:lnSpc>
              <a:spcBef>
                <a:spcPct val="0"/>
              </a:spcBef>
            </a:pPr>
            <a:r>
              <a:rPr lang="en-US" b="true" sz="2999" spc="-164">
                <a:solidFill>
                  <a:srgbClr val="FFFFFF"/>
                </a:solidFill>
                <a:latin typeface="Inter Bold"/>
                <a:ea typeface="Inter Bold"/>
                <a:cs typeface="Inter Bold"/>
                <a:sym typeface="Inter Bold"/>
              </a:rPr>
              <a:t>OpenVas</a:t>
            </a:r>
          </a:p>
        </p:txBody>
      </p:sp>
      <p:sp>
        <p:nvSpPr>
          <p:cNvPr name="TextBox 23" id="23"/>
          <p:cNvSpPr txBox="true"/>
          <p:nvPr/>
        </p:nvSpPr>
        <p:spPr>
          <a:xfrm rot="0">
            <a:off x="10212373" y="5385103"/>
            <a:ext cx="6570506" cy="320040"/>
          </a:xfrm>
          <a:prstGeom prst="rect">
            <a:avLst/>
          </a:prstGeom>
        </p:spPr>
        <p:txBody>
          <a:bodyPr anchor="t" rtlCol="false" tIns="0" lIns="0" bIns="0" rIns="0">
            <a:spAutoFit/>
          </a:bodyPr>
          <a:lstStyle/>
          <a:p>
            <a:pPr algn="just" marL="0" indent="0" lvl="1">
              <a:lnSpc>
                <a:spcPts val="2580"/>
              </a:lnSpc>
              <a:spcBef>
                <a:spcPct val="0"/>
              </a:spcBef>
            </a:pPr>
            <a:r>
              <a:rPr lang="en-US" sz="2000" spc="-110">
                <a:solidFill>
                  <a:srgbClr val="FFFFFF"/>
                </a:solidFill>
                <a:latin typeface="Inter"/>
                <a:ea typeface="Inter"/>
                <a:cs typeface="Inter"/>
                <a:sym typeface="Inter"/>
              </a:rPr>
              <a:t>Operating system that Openvas install on it</a:t>
            </a:r>
          </a:p>
        </p:txBody>
      </p:sp>
      <p:sp>
        <p:nvSpPr>
          <p:cNvPr name="TextBox 24" id="24"/>
          <p:cNvSpPr txBox="true"/>
          <p:nvPr/>
        </p:nvSpPr>
        <p:spPr>
          <a:xfrm rot="0">
            <a:off x="10212373" y="4832349"/>
            <a:ext cx="3285253" cy="480060"/>
          </a:xfrm>
          <a:prstGeom prst="rect">
            <a:avLst/>
          </a:prstGeom>
        </p:spPr>
        <p:txBody>
          <a:bodyPr anchor="t" rtlCol="false" tIns="0" lIns="0" bIns="0" rIns="0">
            <a:spAutoFit/>
          </a:bodyPr>
          <a:lstStyle/>
          <a:p>
            <a:pPr algn="just" marL="0" indent="0" lvl="1">
              <a:lnSpc>
                <a:spcPts val="3869"/>
              </a:lnSpc>
              <a:spcBef>
                <a:spcPct val="0"/>
              </a:spcBef>
            </a:pPr>
            <a:r>
              <a:rPr lang="en-US" b="true" sz="2999" spc="-164">
                <a:solidFill>
                  <a:srgbClr val="FFFFFF"/>
                </a:solidFill>
                <a:latin typeface="Inter Bold"/>
                <a:ea typeface="Inter Bold"/>
                <a:cs typeface="Inter Bold"/>
                <a:sym typeface="Inter Bold"/>
              </a:rPr>
              <a:t>Kali lunix</a:t>
            </a:r>
          </a:p>
        </p:txBody>
      </p:sp>
      <p:sp>
        <p:nvSpPr>
          <p:cNvPr name="TextBox 25" id="25"/>
          <p:cNvSpPr txBox="true"/>
          <p:nvPr/>
        </p:nvSpPr>
        <p:spPr>
          <a:xfrm rot="0">
            <a:off x="10299451" y="6772246"/>
            <a:ext cx="6570506" cy="320040"/>
          </a:xfrm>
          <a:prstGeom prst="rect">
            <a:avLst/>
          </a:prstGeom>
        </p:spPr>
        <p:txBody>
          <a:bodyPr anchor="t" rtlCol="false" tIns="0" lIns="0" bIns="0" rIns="0">
            <a:spAutoFit/>
          </a:bodyPr>
          <a:lstStyle/>
          <a:p>
            <a:pPr algn="just" marL="0" indent="0" lvl="1">
              <a:lnSpc>
                <a:spcPts val="2580"/>
              </a:lnSpc>
              <a:spcBef>
                <a:spcPct val="0"/>
              </a:spcBef>
            </a:pPr>
            <a:r>
              <a:rPr lang="en-US" sz="2000" spc="-110">
                <a:solidFill>
                  <a:srgbClr val="FFFFFF"/>
                </a:solidFill>
                <a:latin typeface="Inter"/>
                <a:ea typeface="Inter"/>
                <a:cs typeface="Inter"/>
                <a:sym typeface="Inter"/>
              </a:rPr>
              <a:t>Cloud that host Virtual machine Ubuntu  &amp; Fortigate</a:t>
            </a:r>
          </a:p>
        </p:txBody>
      </p:sp>
      <p:sp>
        <p:nvSpPr>
          <p:cNvPr name="TextBox 26" id="26"/>
          <p:cNvSpPr txBox="true"/>
          <p:nvPr/>
        </p:nvSpPr>
        <p:spPr>
          <a:xfrm rot="0">
            <a:off x="10299451" y="6219493"/>
            <a:ext cx="5125125" cy="480060"/>
          </a:xfrm>
          <a:prstGeom prst="rect">
            <a:avLst/>
          </a:prstGeom>
        </p:spPr>
        <p:txBody>
          <a:bodyPr anchor="t" rtlCol="false" tIns="0" lIns="0" bIns="0" rIns="0">
            <a:spAutoFit/>
          </a:bodyPr>
          <a:lstStyle/>
          <a:p>
            <a:pPr algn="just" marL="0" indent="0" lvl="1">
              <a:lnSpc>
                <a:spcPts val="3869"/>
              </a:lnSpc>
              <a:spcBef>
                <a:spcPct val="0"/>
              </a:spcBef>
            </a:pPr>
            <a:r>
              <a:rPr lang="en-US" b="true" sz="2999" spc="-164">
                <a:solidFill>
                  <a:srgbClr val="FFFFFF"/>
                </a:solidFill>
                <a:latin typeface="Inter Bold"/>
                <a:ea typeface="Inter Bold"/>
                <a:cs typeface="Inter Bold"/>
                <a:sym typeface="Inter Bold"/>
              </a:rPr>
              <a:t>Google Cloud Plateform GCP</a:t>
            </a:r>
          </a:p>
        </p:txBody>
      </p:sp>
      <p:sp>
        <p:nvSpPr>
          <p:cNvPr name="TextBox 27" id="27"/>
          <p:cNvSpPr txBox="true"/>
          <p:nvPr/>
        </p:nvSpPr>
        <p:spPr>
          <a:xfrm rot="0">
            <a:off x="9317208" y="3564861"/>
            <a:ext cx="512812" cy="435864"/>
          </a:xfrm>
          <a:prstGeom prst="rect">
            <a:avLst/>
          </a:prstGeom>
        </p:spPr>
        <p:txBody>
          <a:bodyPr anchor="t" rtlCol="false" tIns="0" lIns="0" bIns="0" rIns="0">
            <a:spAutoFit/>
          </a:bodyPr>
          <a:lstStyle/>
          <a:p>
            <a:pPr algn="ctr" marL="0" indent="0" lvl="1">
              <a:lnSpc>
                <a:spcPts val="3482"/>
              </a:lnSpc>
              <a:spcBef>
                <a:spcPct val="0"/>
              </a:spcBef>
            </a:pPr>
            <a:r>
              <a:rPr lang="en-US" sz="2699" spc="-148">
                <a:solidFill>
                  <a:srgbClr val="FFFFFF"/>
                </a:solidFill>
                <a:latin typeface="Inter"/>
                <a:ea typeface="Inter"/>
                <a:cs typeface="Inter"/>
                <a:sym typeface="Inter"/>
              </a:rPr>
              <a:t>1</a:t>
            </a:r>
          </a:p>
        </p:txBody>
      </p:sp>
      <p:sp>
        <p:nvSpPr>
          <p:cNvPr name="TextBox 28" id="28"/>
          <p:cNvSpPr txBox="true"/>
          <p:nvPr/>
        </p:nvSpPr>
        <p:spPr>
          <a:xfrm rot="0">
            <a:off x="9317208" y="5008795"/>
            <a:ext cx="512812" cy="435864"/>
          </a:xfrm>
          <a:prstGeom prst="rect">
            <a:avLst/>
          </a:prstGeom>
        </p:spPr>
        <p:txBody>
          <a:bodyPr anchor="t" rtlCol="false" tIns="0" lIns="0" bIns="0" rIns="0">
            <a:spAutoFit/>
          </a:bodyPr>
          <a:lstStyle/>
          <a:p>
            <a:pPr algn="ctr" marL="0" indent="0" lvl="1">
              <a:lnSpc>
                <a:spcPts val="3482"/>
              </a:lnSpc>
              <a:spcBef>
                <a:spcPct val="0"/>
              </a:spcBef>
            </a:pPr>
            <a:r>
              <a:rPr lang="en-US" sz="2699" spc="-148">
                <a:solidFill>
                  <a:srgbClr val="FFFFFF"/>
                </a:solidFill>
                <a:latin typeface="Inter"/>
                <a:ea typeface="Inter"/>
                <a:cs typeface="Inter"/>
                <a:sym typeface="Inter"/>
              </a:rPr>
              <a:t>2</a:t>
            </a:r>
          </a:p>
        </p:txBody>
      </p:sp>
      <p:sp>
        <p:nvSpPr>
          <p:cNvPr name="TextBox 29" id="29"/>
          <p:cNvSpPr txBox="true"/>
          <p:nvPr/>
        </p:nvSpPr>
        <p:spPr>
          <a:xfrm rot="0">
            <a:off x="9317208" y="6359332"/>
            <a:ext cx="512812" cy="435864"/>
          </a:xfrm>
          <a:prstGeom prst="rect">
            <a:avLst/>
          </a:prstGeom>
        </p:spPr>
        <p:txBody>
          <a:bodyPr anchor="t" rtlCol="false" tIns="0" lIns="0" bIns="0" rIns="0">
            <a:spAutoFit/>
          </a:bodyPr>
          <a:lstStyle/>
          <a:p>
            <a:pPr algn="ctr" marL="0" indent="0" lvl="1">
              <a:lnSpc>
                <a:spcPts val="3482"/>
              </a:lnSpc>
              <a:spcBef>
                <a:spcPct val="0"/>
              </a:spcBef>
            </a:pPr>
            <a:r>
              <a:rPr lang="en-US" sz="2699" spc="-148">
                <a:solidFill>
                  <a:srgbClr val="FFFFFF"/>
                </a:solidFill>
                <a:latin typeface="Inter"/>
                <a:ea typeface="Inter"/>
                <a:cs typeface="Inter"/>
                <a:sym typeface="Inter"/>
              </a:rPr>
              <a:t>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5B30C4">
                <a:alpha val="100000"/>
              </a:srgbClr>
            </a:gs>
          </a:gsLst>
          <a:lin ang="2700000"/>
        </a:gradFill>
      </p:bgPr>
    </p:bg>
    <p:spTree>
      <p:nvGrpSpPr>
        <p:cNvPr id="1" name=""/>
        <p:cNvGrpSpPr/>
        <p:nvPr/>
      </p:nvGrpSpPr>
      <p:grpSpPr>
        <a:xfrm>
          <a:off x="0" y="0"/>
          <a:ext cx="0" cy="0"/>
          <a:chOff x="0" y="0"/>
          <a:chExt cx="0" cy="0"/>
        </a:xfrm>
      </p:grpSpPr>
      <p:sp>
        <p:nvSpPr>
          <p:cNvPr name="Freeform 2" id="2"/>
          <p:cNvSpPr/>
          <p:nvPr/>
        </p:nvSpPr>
        <p:spPr>
          <a:xfrm flipH="false" flipV="false" rot="0">
            <a:off x="12708923" y="-3507902"/>
            <a:ext cx="11158154" cy="6877480"/>
          </a:xfrm>
          <a:custGeom>
            <a:avLst/>
            <a:gdLst/>
            <a:ahLst/>
            <a:cxnLst/>
            <a:rect r="r" b="b" t="t" l="l"/>
            <a:pathLst>
              <a:path h="6877480" w="11158154">
                <a:moveTo>
                  <a:pt x="0" y="0"/>
                </a:moveTo>
                <a:lnTo>
                  <a:pt x="11158154" y="0"/>
                </a:lnTo>
                <a:lnTo>
                  <a:pt x="11158154" y="6877480"/>
                </a:lnTo>
                <a:lnTo>
                  <a:pt x="0" y="68774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2115263"/>
            <a:ext cx="6056473" cy="6056473"/>
          </a:xfrm>
          <a:custGeom>
            <a:avLst/>
            <a:gdLst/>
            <a:ahLst/>
            <a:cxnLst/>
            <a:rect r="r" b="b" t="t" l="l"/>
            <a:pathLst>
              <a:path h="6056473" w="6056473">
                <a:moveTo>
                  <a:pt x="0" y="0"/>
                </a:moveTo>
                <a:lnTo>
                  <a:pt x="6056473" y="0"/>
                </a:lnTo>
                <a:lnTo>
                  <a:pt x="6056473" y="6056474"/>
                </a:lnTo>
                <a:lnTo>
                  <a:pt x="0" y="60564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320439" y="2512491"/>
            <a:ext cx="5472996" cy="547299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6"/>
              <a:stretch>
                <a:fillRect l="-36455" t="0" r="-36455" b="0"/>
              </a:stretch>
            </a:blipFill>
            <a:ln cap="sq">
              <a:noFill/>
              <a:prstDash val="solid"/>
              <a:miter/>
            </a:ln>
          </p:spPr>
        </p:sp>
      </p:grpSp>
      <p:sp>
        <p:nvSpPr>
          <p:cNvPr name="Freeform 6" id="6"/>
          <p:cNvSpPr/>
          <p:nvPr/>
        </p:nvSpPr>
        <p:spPr>
          <a:xfrm flipH="false" flipV="false" rot="0">
            <a:off x="-798463" y="7810460"/>
            <a:ext cx="11158154" cy="6877480"/>
          </a:xfrm>
          <a:custGeom>
            <a:avLst/>
            <a:gdLst/>
            <a:ahLst/>
            <a:cxnLst/>
            <a:rect r="r" b="b" t="t" l="l"/>
            <a:pathLst>
              <a:path h="6877480" w="11158154">
                <a:moveTo>
                  <a:pt x="0" y="0"/>
                </a:moveTo>
                <a:lnTo>
                  <a:pt x="11158154" y="0"/>
                </a:lnTo>
                <a:lnTo>
                  <a:pt x="11158154" y="6877480"/>
                </a:lnTo>
                <a:lnTo>
                  <a:pt x="0" y="68774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9783641" y="2781300"/>
            <a:ext cx="2757866" cy="1051561"/>
          </a:xfrm>
          <a:prstGeom prst="rect">
            <a:avLst/>
          </a:prstGeom>
        </p:spPr>
        <p:txBody>
          <a:bodyPr anchor="t" rtlCol="false" tIns="0" lIns="0" bIns="0" rIns="0">
            <a:spAutoFit/>
          </a:bodyPr>
          <a:lstStyle/>
          <a:p>
            <a:pPr algn="l">
              <a:lnSpc>
                <a:spcPts val="7920"/>
              </a:lnSpc>
            </a:pPr>
            <a:r>
              <a:rPr lang="en-US" sz="8000" b="true">
                <a:solidFill>
                  <a:srgbClr val="FFFFFF"/>
                </a:solidFill>
                <a:latin typeface="Oswald Bold"/>
                <a:ea typeface="Oswald Bold"/>
                <a:cs typeface="Oswald Bold"/>
                <a:sym typeface="Oswald Bold"/>
              </a:rPr>
              <a:t>SCOPE</a:t>
            </a:r>
          </a:p>
        </p:txBody>
      </p:sp>
      <p:sp>
        <p:nvSpPr>
          <p:cNvPr name="TextBox 8" id="8"/>
          <p:cNvSpPr txBox="true"/>
          <p:nvPr/>
        </p:nvSpPr>
        <p:spPr>
          <a:xfrm rot="0">
            <a:off x="9783641" y="3813811"/>
            <a:ext cx="7278463" cy="1939290"/>
          </a:xfrm>
          <a:prstGeom prst="rect">
            <a:avLst/>
          </a:prstGeom>
        </p:spPr>
        <p:txBody>
          <a:bodyPr anchor="t" rtlCol="false" tIns="0" lIns="0" bIns="0" rIns="0">
            <a:spAutoFit/>
          </a:bodyPr>
          <a:lstStyle/>
          <a:p>
            <a:pPr algn="just">
              <a:lnSpc>
                <a:spcPts val="2580"/>
              </a:lnSpc>
            </a:pPr>
          </a:p>
          <a:p>
            <a:pPr algn="just" marL="431801" indent="-215900" lvl="1">
              <a:lnSpc>
                <a:spcPts val="2580"/>
              </a:lnSpc>
              <a:buFont typeface="Arial"/>
              <a:buChar char="•"/>
            </a:pPr>
            <a:r>
              <a:rPr lang="en-US" sz="2000" spc="-110">
                <a:solidFill>
                  <a:srgbClr val="FFFFFF"/>
                </a:solidFill>
                <a:latin typeface="Inter"/>
                <a:ea typeface="Inter"/>
                <a:cs typeface="Inter"/>
                <a:sym typeface="Inter"/>
              </a:rPr>
              <a:t>Assess Ubuntu and Windows virtual machines hosted in Google Cloud Platform (GCP) and on-premises environments</a:t>
            </a:r>
          </a:p>
          <a:p>
            <a:pPr algn="just" marL="431801" indent="-215900" lvl="1">
              <a:lnSpc>
                <a:spcPts val="2580"/>
              </a:lnSpc>
              <a:buFont typeface="Arial"/>
              <a:buChar char="•"/>
            </a:pPr>
            <a:r>
              <a:rPr lang="en-US" sz="2000" spc="-110">
                <a:solidFill>
                  <a:srgbClr val="FFFFFF"/>
                </a:solidFill>
                <a:latin typeface="Inter"/>
                <a:ea typeface="Inter"/>
                <a:cs typeface="Inter"/>
                <a:sym typeface="Inter"/>
              </a:rPr>
              <a:t>Use OpenVAS to perform vulnerability scans across all selected systems</a:t>
            </a:r>
          </a:p>
          <a:p>
            <a:pPr algn="just">
              <a:lnSpc>
                <a:spcPts val="2580"/>
              </a:lnSpc>
            </a:pPr>
          </a:p>
        </p:txBody>
      </p:sp>
      <p:sp>
        <p:nvSpPr>
          <p:cNvPr name="TextBox 9" id="9"/>
          <p:cNvSpPr txBox="true"/>
          <p:nvPr/>
        </p:nvSpPr>
        <p:spPr>
          <a:xfrm rot="0">
            <a:off x="9783641" y="7030642"/>
            <a:ext cx="7278463" cy="2263140"/>
          </a:xfrm>
          <a:prstGeom prst="rect">
            <a:avLst/>
          </a:prstGeom>
        </p:spPr>
        <p:txBody>
          <a:bodyPr anchor="t" rtlCol="false" tIns="0" lIns="0" bIns="0" rIns="0">
            <a:spAutoFit/>
          </a:bodyPr>
          <a:lstStyle/>
          <a:p>
            <a:pPr algn="l" marL="431801" indent="-215900" lvl="1">
              <a:lnSpc>
                <a:spcPts val="2580"/>
              </a:lnSpc>
              <a:buFont typeface="Arial"/>
              <a:buChar char="•"/>
            </a:pPr>
            <a:r>
              <a:rPr lang="en-US" sz="2000" spc="-110">
                <a:solidFill>
                  <a:srgbClr val="FFFFFF"/>
                </a:solidFill>
                <a:latin typeface="Inter"/>
                <a:ea typeface="Inter"/>
                <a:cs typeface="Inter"/>
                <a:sym typeface="Inter"/>
              </a:rPr>
              <a:t>Detect known vulnerabilities within the target systems</a:t>
            </a:r>
          </a:p>
          <a:p>
            <a:pPr algn="l" marL="431801" indent="-215900" lvl="1">
              <a:lnSpc>
                <a:spcPts val="2580"/>
              </a:lnSpc>
              <a:buFont typeface="Arial"/>
              <a:buChar char="•"/>
            </a:pPr>
            <a:r>
              <a:rPr lang="en-US" sz="2000" spc="-110">
                <a:solidFill>
                  <a:srgbClr val="FFFFFF"/>
                </a:solidFill>
                <a:latin typeface="Inter"/>
                <a:ea typeface="Inter"/>
                <a:cs typeface="Inter"/>
                <a:sym typeface="Inter"/>
              </a:rPr>
              <a:t>Prioritize identified issues based on severity, exploitability, and impact</a:t>
            </a:r>
          </a:p>
          <a:p>
            <a:pPr algn="l" marL="431801" indent="-215900" lvl="1">
              <a:lnSpc>
                <a:spcPts val="2580"/>
              </a:lnSpc>
              <a:buFont typeface="Arial"/>
              <a:buChar char="•"/>
            </a:pPr>
            <a:r>
              <a:rPr lang="en-US" sz="2000" spc="-110">
                <a:solidFill>
                  <a:srgbClr val="FFFFFF"/>
                </a:solidFill>
                <a:latin typeface="Inter"/>
                <a:ea typeface="Inter"/>
                <a:cs typeface="Inter"/>
                <a:sym typeface="Inter"/>
              </a:rPr>
              <a:t>Recommend and apply remediation actions to address high-risk vulnerabilities</a:t>
            </a:r>
          </a:p>
          <a:p>
            <a:pPr algn="l" marL="431801" indent="-215900" lvl="1">
              <a:lnSpc>
                <a:spcPts val="2580"/>
              </a:lnSpc>
              <a:buFont typeface="Arial"/>
              <a:buChar char="•"/>
            </a:pPr>
            <a:r>
              <a:rPr lang="en-US" sz="2000" spc="-110">
                <a:solidFill>
                  <a:srgbClr val="FFFFFF"/>
                </a:solidFill>
                <a:latin typeface="Inter"/>
                <a:ea typeface="Inter"/>
                <a:cs typeface="Inter"/>
                <a:sym typeface="Inter"/>
              </a:rPr>
              <a:t>Enhance overall cloud and on-prem infrastructure security against potential threats</a:t>
            </a:r>
          </a:p>
        </p:txBody>
      </p:sp>
      <p:sp>
        <p:nvSpPr>
          <p:cNvPr name="TextBox 10" id="10"/>
          <p:cNvSpPr txBox="true"/>
          <p:nvPr/>
        </p:nvSpPr>
        <p:spPr>
          <a:xfrm rot="0">
            <a:off x="9783641" y="5782389"/>
            <a:ext cx="4450464" cy="1051561"/>
          </a:xfrm>
          <a:prstGeom prst="rect">
            <a:avLst/>
          </a:prstGeom>
        </p:spPr>
        <p:txBody>
          <a:bodyPr anchor="t" rtlCol="false" tIns="0" lIns="0" bIns="0" rIns="0">
            <a:spAutoFit/>
          </a:bodyPr>
          <a:lstStyle/>
          <a:p>
            <a:pPr algn="l">
              <a:lnSpc>
                <a:spcPts val="7920"/>
              </a:lnSpc>
            </a:pPr>
            <a:r>
              <a:rPr lang="en-US" sz="8000" b="true">
                <a:solidFill>
                  <a:srgbClr val="FFFFFF"/>
                </a:solidFill>
                <a:latin typeface="Oswald Bold"/>
                <a:ea typeface="Oswald Bold"/>
                <a:cs typeface="Oswald Bold"/>
                <a:sym typeface="Oswald Bold"/>
              </a:rPr>
              <a:t>OBJECTIVE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5B30C4">
                <a:alpha val="100000"/>
              </a:srgbClr>
            </a:gs>
          </a:gsLst>
          <a:lin ang="2700000"/>
        </a:gradFill>
      </p:bgPr>
    </p:bg>
    <p:spTree>
      <p:nvGrpSpPr>
        <p:cNvPr id="1" name=""/>
        <p:cNvGrpSpPr/>
        <p:nvPr/>
      </p:nvGrpSpPr>
      <p:grpSpPr>
        <a:xfrm>
          <a:off x="0" y="0"/>
          <a:ext cx="0" cy="0"/>
          <a:chOff x="0" y="0"/>
          <a:chExt cx="0" cy="0"/>
        </a:xfrm>
      </p:grpSpPr>
      <p:sp>
        <p:nvSpPr>
          <p:cNvPr name="Freeform 2" id="2"/>
          <p:cNvSpPr/>
          <p:nvPr/>
        </p:nvSpPr>
        <p:spPr>
          <a:xfrm flipH="false" flipV="false" rot="0">
            <a:off x="-798463" y="7810460"/>
            <a:ext cx="11158154" cy="6877480"/>
          </a:xfrm>
          <a:custGeom>
            <a:avLst/>
            <a:gdLst/>
            <a:ahLst/>
            <a:cxnLst/>
            <a:rect r="r" b="b" t="t" l="l"/>
            <a:pathLst>
              <a:path h="6877480" w="11158154">
                <a:moveTo>
                  <a:pt x="0" y="0"/>
                </a:moveTo>
                <a:lnTo>
                  <a:pt x="11158154" y="0"/>
                </a:lnTo>
                <a:lnTo>
                  <a:pt x="11158154" y="6877480"/>
                </a:lnTo>
                <a:lnTo>
                  <a:pt x="0" y="68774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708923" y="-3507902"/>
            <a:ext cx="11158154" cy="6877480"/>
          </a:xfrm>
          <a:custGeom>
            <a:avLst/>
            <a:gdLst/>
            <a:ahLst/>
            <a:cxnLst/>
            <a:rect r="r" b="b" t="t" l="l"/>
            <a:pathLst>
              <a:path h="6877480" w="11158154">
                <a:moveTo>
                  <a:pt x="0" y="0"/>
                </a:moveTo>
                <a:lnTo>
                  <a:pt x="11158154" y="0"/>
                </a:lnTo>
                <a:lnTo>
                  <a:pt x="11158154" y="6877480"/>
                </a:lnTo>
                <a:lnTo>
                  <a:pt x="0" y="68774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7948229" y="3065427"/>
            <a:ext cx="2365795" cy="2365795"/>
          </a:xfrm>
          <a:custGeom>
            <a:avLst/>
            <a:gdLst/>
            <a:ahLst/>
            <a:cxnLst/>
            <a:rect r="r" b="b" t="t" l="l"/>
            <a:pathLst>
              <a:path h="2365795" w="2365795">
                <a:moveTo>
                  <a:pt x="0" y="0"/>
                </a:moveTo>
                <a:lnTo>
                  <a:pt x="2365795" y="0"/>
                </a:lnTo>
                <a:lnTo>
                  <a:pt x="2365795" y="2365795"/>
                </a:lnTo>
                <a:lnTo>
                  <a:pt x="0" y="23657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7948229" y="5699879"/>
            <a:ext cx="2365795" cy="2365795"/>
          </a:xfrm>
          <a:custGeom>
            <a:avLst/>
            <a:gdLst/>
            <a:ahLst/>
            <a:cxnLst/>
            <a:rect r="r" b="b" t="t" l="l"/>
            <a:pathLst>
              <a:path h="2365795" w="2365795">
                <a:moveTo>
                  <a:pt x="0" y="0"/>
                </a:moveTo>
                <a:lnTo>
                  <a:pt x="2365795" y="0"/>
                </a:lnTo>
                <a:lnTo>
                  <a:pt x="2365795" y="2365795"/>
                </a:lnTo>
                <a:lnTo>
                  <a:pt x="0" y="23657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8223121" y="3340319"/>
            <a:ext cx="1816011" cy="181601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6"/>
              <a:stretch>
                <a:fillRect l="0" t="0" r="0" b="0"/>
              </a:stretch>
            </a:blipFill>
            <a:ln cap="sq">
              <a:noFill/>
              <a:prstDash val="solid"/>
              <a:miter/>
            </a:ln>
          </p:spPr>
        </p:sp>
      </p:grpSp>
      <p:grpSp>
        <p:nvGrpSpPr>
          <p:cNvPr name="Group 8" id="8"/>
          <p:cNvGrpSpPr/>
          <p:nvPr/>
        </p:nvGrpSpPr>
        <p:grpSpPr>
          <a:xfrm rot="0">
            <a:off x="8235994" y="5994449"/>
            <a:ext cx="1816011" cy="1816011"/>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7"/>
              <a:stretch>
                <a:fillRect l="-38888" t="0" r="-38888" b="0"/>
              </a:stretch>
            </a:blipFill>
            <a:ln cap="sq">
              <a:noFill/>
              <a:prstDash val="solid"/>
              <a:miter/>
            </a:ln>
          </p:spPr>
        </p:sp>
      </p:grpSp>
      <p:sp>
        <p:nvSpPr>
          <p:cNvPr name="TextBox 10" id="10"/>
          <p:cNvSpPr txBox="true"/>
          <p:nvPr/>
        </p:nvSpPr>
        <p:spPr>
          <a:xfrm rot="0">
            <a:off x="1028700" y="2781300"/>
            <a:ext cx="6413314" cy="2051686"/>
          </a:xfrm>
          <a:prstGeom prst="rect">
            <a:avLst/>
          </a:prstGeom>
        </p:spPr>
        <p:txBody>
          <a:bodyPr anchor="t" rtlCol="false" tIns="0" lIns="0" bIns="0" rIns="0">
            <a:spAutoFit/>
          </a:bodyPr>
          <a:lstStyle/>
          <a:p>
            <a:pPr algn="l">
              <a:lnSpc>
                <a:spcPts val="7920"/>
              </a:lnSpc>
            </a:pPr>
            <a:r>
              <a:rPr lang="en-US" sz="8000" b="true">
                <a:solidFill>
                  <a:srgbClr val="FFFFFF"/>
                </a:solidFill>
                <a:latin typeface="Oswald Bold"/>
                <a:ea typeface="Oswald Bold"/>
                <a:cs typeface="Oswald Bold"/>
                <a:sym typeface="Oswald Bold"/>
              </a:rPr>
              <a:t>CONDUCT VULNERABILITY </a:t>
            </a:r>
          </a:p>
        </p:txBody>
      </p:sp>
      <p:sp>
        <p:nvSpPr>
          <p:cNvPr name="TextBox 11" id="11"/>
          <p:cNvSpPr txBox="true"/>
          <p:nvPr/>
        </p:nvSpPr>
        <p:spPr>
          <a:xfrm rot="0">
            <a:off x="10721641" y="3697605"/>
            <a:ext cx="5387996" cy="480060"/>
          </a:xfrm>
          <a:prstGeom prst="rect">
            <a:avLst/>
          </a:prstGeom>
        </p:spPr>
        <p:txBody>
          <a:bodyPr anchor="t" rtlCol="false" tIns="0" lIns="0" bIns="0" rIns="0">
            <a:spAutoFit/>
          </a:bodyPr>
          <a:lstStyle/>
          <a:p>
            <a:pPr algn="just" marL="0" indent="0" lvl="1">
              <a:lnSpc>
                <a:spcPts val="3869"/>
              </a:lnSpc>
              <a:spcBef>
                <a:spcPct val="0"/>
              </a:spcBef>
            </a:pPr>
            <a:r>
              <a:rPr lang="en-US" b="true" sz="2999" spc="-164">
                <a:solidFill>
                  <a:srgbClr val="FFFFFF"/>
                </a:solidFill>
                <a:latin typeface="Inter Bold"/>
                <a:ea typeface="Inter Bold"/>
                <a:cs typeface="Inter Bold"/>
                <a:sym typeface="Inter Bold"/>
              </a:rPr>
              <a:t>Perform Vulnerability Scanning</a:t>
            </a:r>
          </a:p>
        </p:txBody>
      </p:sp>
      <p:sp>
        <p:nvSpPr>
          <p:cNvPr name="TextBox 12" id="12"/>
          <p:cNvSpPr txBox="true"/>
          <p:nvPr/>
        </p:nvSpPr>
        <p:spPr>
          <a:xfrm rot="0">
            <a:off x="10721641" y="6584316"/>
            <a:ext cx="6570506" cy="480060"/>
          </a:xfrm>
          <a:prstGeom prst="rect">
            <a:avLst/>
          </a:prstGeom>
        </p:spPr>
        <p:txBody>
          <a:bodyPr anchor="t" rtlCol="false" tIns="0" lIns="0" bIns="0" rIns="0">
            <a:spAutoFit/>
          </a:bodyPr>
          <a:lstStyle/>
          <a:p>
            <a:pPr algn="just" marL="0" indent="0" lvl="1">
              <a:lnSpc>
                <a:spcPts val="3869"/>
              </a:lnSpc>
              <a:spcBef>
                <a:spcPct val="0"/>
              </a:spcBef>
            </a:pPr>
            <a:r>
              <a:rPr lang="en-US" b="true" sz="2999" spc="-164">
                <a:solidFill>
                  <a:srgbClr val="FFFFFF"/>
                </a:solidFill>
                <a:latin typeface="Inter Bold"/>
                <a:ea typeface="Inter Bold"/>
                <a:cs typeface="Inter Bold"/>
                <a:sym typeface="Inter Bold"/>
              </a:rPr>
              <a:t>Analyze Scan Results</a:t>
            </a:r>
          </a:p>
        </p:txBody>
      </p:sp>
      <p:sp>
        <p:nvSpPr>
          <p:cNvPr name="TextBox 13" id="13"/>
          <p:cNvSpPr txBox="true"/>
          <p:nvPr/>
        </p:nvSpPr>
        <p:spPr>
          <a:xfrm rot="0">
            <a:off x="1028700" y="5092569"/>
            <a:ext cx="6511912" cy="3558540"/>
          </a:xfrm>
          <a:prstGeom prst="rect">
            <a:avLst/>
          </a:prstGeom>
        </p:spPr>
        <p:txBody>
          <a:bodyPr anchor="t" rtlCol="false" tIns="0" lIns="0" bIns="0" rIns="0">
            <a:spAutoFit/>
          </a:bodyPr>
          <a:lstStyle/>
          <a:p>
            <a:pPr algn="just" marL="0" indent="0" lvl="1">
              <a:lnSpc>
                <a:spcPts val="2580"/>
              </a:lnSpc>
              <a:spcBef>
                <a:spcPct val="0"/>
              </a:spcBef>
            </a:pPr>
            <a:r>
              <a:rPr lang="en-US" sz="2000" spc="-110">
                <a:solidFill>
                  <a:srgbClr val="FFFFFF"/>
                </a:solidFill>
                <a:latin typeface="Inter"/>
                <a:ea typeface="Inter"/>
                <a:cs typeface="Inter"/>
                <a:sym typeface="Inter"/>
              </a:rPr>
              <a:t>The Vulnerability</a:t>
            </a:r>
            <a:r>
              <a:rPr lang="en-US" sz="2000" spc="-110" strike="noStrike" u="none">
                <a:solidFill>
                  <a:srgbClr val="FFFFFF"/>
                </a:solidFill>
                <a:latin typeface="Inter"/>
                <a:ea typeface="Inter"/>
                <a:cs typeface="Inter"/>
                <a:sym typeface="Inter"/>
              </a:rPr>
              <a:t> Scan Report was automatically generated using OpenVAS after executing scans on the defined cloud-based environment hosted on GCP. The report includes a comprehensive list of detected vulnerabilities, each identified by a CVE (Common Vulnerabilities and Exposures) ID. It also provides CVSS (Common Vulnerability Scoring System) severity ratings and detailed descriptions of the affected services or ports. This report forms the foundation for analyzing system weaknesses and planning future remediation steps.</a:t>
            </a:r>
          </a:p>
          <a:p>
            <a:pPr algn="just">
              <a:lnSpc>
                <a:spcPts val="2580"/>
              </a:lnSpc>
              <a:spcBef>
                <a:spcPct val="0"/>
              </a:spcBef>
            </a:pPr>
          </a:p>
        </p:txBody>
      </p:sp>
      <p:sp>
        <p:nvSpPr>
          <p:cNvPr name="TextBox 14" id="14"/>
          <p:cNvSpPr txBox="true"/>
          <p:nvPr/>
        </p:nvSpPr>
        <p:spPr>
          <a:xfrm rot="0">
            <a:off x="10721641" y="4491991"/>
            <a:ext cx="5988668" cy="1758950"/>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FFFFFF"/>
                </a:solidFill>
                <a:latin typeface="Canva Sans"/>
                <a:ea typeface="Canva Sans"/>
                <a:cs typeface="Canva Sans"/>
                <a:sym typeface="Canva Sans"/>
              </a:rPr>
              <a:t>Executed scans using OpenVAS on Kali Linux</a:t>
            </a:r>
          </a:p>
          <a:p>
            <a:pPr algn="l" marL="431801" indent="-215900" lvl="1">
              <a:lnSpc>
                <a:spcPts val="2800"/>
              </a:lnSpc>
              <a:buFont typeface="Arial"/>
              <a:buChar char="•"/>
            </a:pPr>
            <a:r>
              <a:rPr lang="en-US" sz="2000">
                <a:solidFill>
                  <a:srgbClr val="FFFFFF"/>
                </a:solidFill>
                <a:latin typeface="Canva Sans"/>
                <a:ea typeface="Canva Sans"/>
                <a:cs typeface="Canva Sans"/>
                <a:sym typeface="Canva Sans"/>
              </a:rPr>
              <a:t>Targeted Ubuntu and Windows VMs hosted in Google Cloud Platform (GCP)</a:t>
            </a:r>
          </a:p>
          <a:p>
            <a:pPr algn="l" marL="431801" indent="-215900" lvl="1">
              <a:lnSpc>
                <a:spcPts val="2800"/>
              </a:lnSpc>
              <a:buFont typeface="Arial"/>
              <a:buChar char="•"/>
            </a:pPr>
            <a:r>
              <a:rPr lang="en-US" sz="2000">
                <a:solidFill>
                  <a:srgbClr val="FFFFFF"/>
                </a:solidFill>
                <a:latin typeface="Canva Sans"/>
                <a:ea typeface="Canva Sans"/>
                <a:cs typeface="Canva Sans"/>
                <a:sym typeface="Canva Sans"/>
              </a:rPr>
              <a:t>Focused on services, open ports, and system configurations</a:t>
            </a:r>
          </a:p>
        </p:txBody>
      </p:sp>
      <p:sp>
        <p:nvSpPr>
          <p:cNvPr name="TextBox 15" id="15"/>
          <p:cNvSpPr txBox="true"/>
          <p:nvPr/>
        </p:nvSpPr>
        <p:spPr>
          <a:xfrm rot="0">
            <a:off x="10721641" y="7378701"/>
            <a:ext cx="5988668" cy="1758950"/>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FFFFFF"/>
                </a:solidFill>
                <a:latin typeface="Canva Sans"/>
                <a:ea typeface="Canva Sans"/>
                <a:cs typeface="Canva Sans"/>
                <a:sym typeface="Canva Sans"/>
              </a:rPr>
              <a:t>Reviewed findings in OpenVAS dashboard</a:t>
            </a:r>
          </a:p>
          <a:p>
            <a:pPr algn="l" marL="431801" indent="-215900" lvl="1">
              <a:lnSpc>
                <a:spcPts val="2800"/>
              </a:lnSpc>
              <a:buFont typeface="Arial"/>
              <a:buChar char="•"/>
            </a:pPr>
            <a:r>
              <a:rPr lang="en-US" sz="2000">
                <a:solidFill>
                  <a:srgbClr val="FFFFFF"/>
                </a:solidFill>
                <a:latin typeface="Canva Sans"/>
                <a:ea typeface="Canva Sans"/>
                <a:cs typeface="Canva Sans"/>
                <a:sym typeface="Canva Sans"/>
              </a:rPr>
              <a:t>Categorized vulnerabilities by severity (Low, Medium, High)</a:t>
            </a:r>
          </a:p>
          <a:p>
            <a:pPr algn="l" marL="431801" indent="-215900" lvl="1">
              <a:lnSpc>
                <a:spcPts val="2800"/>
              </a:lnSpc>
              <a:buFont typeface="Arial"/>
              <a:buChar char="•"/>
            </a:pPr>
            <a:r>
              <a:rPr lang="en-US" sz="2000">
                <a:solidFill>
                  <a:srgbClr val="FFFFFF"/>
                </a:solidFill>
                <a:latin typeface="Canva Sans"/>
                <a:ea typeface="Canva Sans"/>
                <a:cs typeface="Canva Sans"/>
                <a:sym typeface="Canva Sans"/>
              </a:rPr>
              <a:t>Assessed potential impact on system functionality and data security</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5B30C4">
                <a:alpha val="100000"/>
              </a:srgbClr>
            </a:gs>
          </a:gsLst>
          <a:lin ang="2700000"/>
        </a:gradFill>
      </p:bgPr>
    </p:bg>
    <p:spTree>
      <p:nvGrpSpPr>
        <p:cNvPr id="1" name=""/>
        <p:cNvGrpSpPr/>
        <p:nvPr/>
      </p:nvGrpSpPr>
      <p:grpSpPr>
        <a:xfrm>
          <a:off x="0" y="0"/>
          <a:ext cx="0" cy="0"/>
          <a:chOff x="0" y="0"/>
          <a:chExt cx="0" cy="0"/>
        </a:xfrm>
      </p:grpSpPr>
      <p:sp>
        <p:nvSpPr>
          <p:cNvPr name="TextBox 2" id="2"/>
          <p:cNvSpPr txBox="true"/>
          <p:nvPr/>
        </p:nvSpPr>
        <p:spPr>
          <a:xfrm rot="0">
            <a:off x="4207085" y="2318017"/>
            <a:ext cx="9561602" cy="1051561"/>
          </a:xfrm>
          <a:prstGeom prst="rect">
            <a:avLst/>
          </a:prstGeom>
        </p:spPr>
        <p:txBody>
          <a:bodyPr anchor="t" rtlCol="false" tIns="0" lIns="0" bIns="0" rIns="0">
            <a:spAutoFit/>
          </a:bodyPr>
          <a:lstStyle/>
          <a:p>
            <a:pPr algn="ctr">
              <a:lnSpc>
                <a:spcPts val="7920"/>
              </a:lnSpc>
            </a:pPr>
            <a:r>
              <a:rPr lang="en-US" b="true" sz="8000">
                <a:solidFill>
                  <a:srgbClr val="FFFFFF"/>
                </a:solidFill>
                <a:latin typeface="Oswald Bold"/>
                <a:ea typeface="Oswald Bold"/>
                <a:cs typeface="Oswald Bold"/>
                <a:sym typeface="Oswald Bold"/>
              </a:rPr>
              <a:t>DEVELOP REMEDIATION</a:t>
            </a:r>
          </a:p>
        </p:txBody>
      </p:sp>
      <p:sp>
        <p:nvSpPr>
          <p:cNvPr name="Freeform 3" id="3"/>
          <p:cNvSpPr/>
          <p:nvPr/>
        </p:nvSpPr>
        <p:spPr>
          <a:xfrm flipH="false" flipV="false" rot="0">
            <a:off x="-798463" y="7810460"/>
            <a:ext cx="11158154" cy="6877480"/>
          </a:xfrm>
          <a:custGeom>
            <a:avLst/>
            <a:gdLst/>
            <a:ahLst/>
            <a:cxnLst/>
            <a:rect r="r" b="b" t="t" l="l"/>
            <a:pathLst>
              <a:path h="6877480" w="11158154">
                <a:moveTo>
                  <a:pt x="0" y="0"/>
                </a:moveTo>
                <a:lnTo>
                  <a:pt x="11158154" y="0"/>
                </a:lnTo>
                <a:lnTo>
                  <a:pt x="11158154" y="6877480"/>
                </a:lnTo>
                <a:lnTo>
                  <a:pt x="0" y="68774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708923" y="-3507902"/>
            <a:ext cx="11158154" cy="6877480"/>
          </a:xfrm>
          <a:custGeom>
            <a:avLst/>
            <a:gdLst/>
            <a:ahLst/>
            <a:cxnLst/>
            <a:rect r="r" b="b" t="t" l="l"/>
            <a:pathLst>
              <a:path h="6877480" w="11158154">
                <a:moveTo>
                  <a:pt x="0" y="0"/>
                </a:moveTo>
                <a:lnTo>
                  <a:pt x="11158154" y="0"/>
                </a:lnTo>
                <a:lnTo>
                  <a:pt x="11158154" y="6877480"/>
                </a:lnTo>
                <a:lnTo>
                  <a:pt x="0" y="68774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028700" y="3742374"/>
            <a:ext cx="5044350" cy="4661820"/>
          </a:xfrm>
          <a:custGeom>
            <a:avLst/>
            <a:gdLst/>
            <a:ahLst/>
            <a:cxnLst/>
            <a:rect r="r" b="b" t="t" l="l"/>
            <a:pathLst>
              <a:path h="4661820" w="5044350">
                <a:moveTo>
                  <a:pt x="0" y="0"/>
                </a:moveTo>
                <a:lnTo>
                  <a:pt x="5044350" y="0"/>
                </a:lnTo>
                <a:lnTo>
                  <a:pt x="5044350" y="4661820"/>
                </a:lnTo>
                <a:lnTo>
                  <a:pt x="0" y="46618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6621825" y="3742374"/>
            <a:ext cx="5044350" cy="4661820"/>
          </a:xfrm>
          <a:custGeom>
            <a:avLst/>
            <a:gdLst/>
            <a:ahLst/>
            <a:cxnLst/>
            <a:rect r="r" b="b" t="t" l="l"/>
            <a:pathLst>
              <a:path h="4661820" w="5044350">
                <a:moveTo>
                  <a:pt x="0" y="0"/>
                </a:moveTo>
                <a:lnTo>
                  <a:pt x="5044350" y="0"/>
                </a:lnTo>
                <a:lnTo>
                  <a:pt x="5044350" y="4661820"/>
                </a:lnTo>
                <a:lnTo>
                  <a:pt x="0" y="46618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214950" y="3742374"/>
            <a:ext cx="5044350" cy="4661820"/>
          </a:xfrm>
          <a:custGeom>
            <a:avLst/>
            <a:gdLst/>
            <a:ahLst/>
            <a:cxnLst/>
            <a:rect r="r" b="b" t="t" l="l"/>
            <a:pathLst>
              <a:path h="4661820" w="5044350">
                <a:moveTo>
                  <a:pt x="0" y="0"/>
                </a:moveTo>
                <a:lnTo>
                  <a:pt x="5044350" y="0"/>
                </a:lnTo>
                <a:lnTo>
                  <a:pt x="5044350" y="4661820"/>
                </a:lnTo>
                <a:lnTo>
                  <a:pt x="0" y="46618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1903379" y="4772230"/>
            <a:ext cx="3294991" cy="786764"/>
          </a:xfrm>
          <a:prstGeom prst="rect">
            <a:avLst/>
          </a:prstGeom>
        </p:spPr>
        <p:txBody>
          <a:bodyPr anchor="t" rtlCol="false" tIns="0" lIns="0" bIns="0" rIns="0">
            <a:spAutoFit/>
          </a:bodyPr>
          <a:lstStyle/>
          <a:p>
            <a:pPr algn="ctr" marL="0" indent="0" lvl="1">
              <a:lnSpc>
                <a:spcPts val="3029"/>
              </a:lnSpc>
            </a:pPr>
            <a:r>
              <a:rPr lang="en-US" b="true" sz="2999" spc="-164">
                <a:solidFill>
                  <a:srgbClr val="FFFFFF"/>
                </a:solidFill>
                <a:latin typeface="Inter Bold"/>
                <a:ea typeface="Inter Bold"/>
                <a:cs typeface="Inter Bold"/>
                <a:sym typeface="Inter Bold"/>
              </a:rPr>
              <a:t>Prioritize Vulnerabilities</a:t>
            </a:r>
          </a:p>
        </p:txBody>
      </p:sp>
      <p:sp>
        <p:nvSpPr>
          <p:cNvPr name="TextBox 9" id="9"/>
          <p:cNvSpPr txBox="true"/>
          <p:nvPr/>
        </p:nvSpPr>
        <p:spPr>
          <a:xfrm rot="0">
            <a:off x="1603007" y="5806522"/>
            <a:ext cx="3895736" cy="2263140"/>
          </a:xfrm>
          <a:prstGeom prst="rect">
            <a:avLst/>
          </a:prstGeom>
        </p:spPr>
        <p:txBody>
          <a:bodyPr anchor="t" rtlCol="false" tIns="0" lIns="0" bIns="0" rIns="0">
            <a:spAutoFit/>
          </a:bodyPr>
          <a:lstStyle/>
          <a:p>
            <a:pPr algn="ctr">
              <a:lnSpc>
                <a:spcPts val="2580"/>
              </a:lnSpc>
              <a:spcBef>
                <a:spcPct val="0"/>
              </a:spcBef>
            </a:pPr>
            <a:r>
              <a:rPr lang="en-US" sz="2000" spc="-110">
                <a:solidFill>
                  <a:srgbClr val="FFFFFF"/>
                </a:solidFill>
                <a:latin typeface="Inter"/>
                <a:ea typeface="Inter"/>
                <a:cs typeface="Inter"/>
                <a:sym typeface="Inter"/>
              </a:rPr>
              <a:t>Used</a:t>
            </a:r>
            <a:r>
              <a:rPr lang="en-US" sz="2000" spc="-110" strike="noStrike" u="none">
                <a:solidFill>
                  <a:srgbClr val="FFFFFF"/>
                </a:solidFill>
                <a:latin typeface="Inter"/>
                <a:ea typeface="Inter"/>
                <a:cs typeface="Inter"/>
                <a:sym typeface="Inter"/>
              </a:rPr>
              <a:t> OpenVAS results to assess risk based on CVSS score, exploitability, and potential business impact. Focused on critical and high-severity vulnerabilities affecting GCP-hosted VMs</a:t>
            </a:r>
          </a:p>
          <a:p>
            <a:pPr algn="ctr" marL="0" indent="0" lvl="1">
              <a:lnSpc>
                <a:spcPts val="2580"/>
              </a:lnSpc>
              <a:spcBef>
                <a:spcPct val="0"/>
              </a:spcBef>
            </a:pPr>
          </a:p>
        </p:txBody>
      </p:sp>
      <p:sp>
        <p:nvSpPr>
          <p:cNvPr name="TextBox 10" id="10"/>
          <p:cNvSpPr txBox="true"/>
          <p:nvPr/>
        </p:nvSpPr>
        <p:spPr>
          <a:xfrm rot="0">
            <a:off x="7496504" y="4772230"/>
            <a:ext cx="3294991" cy="786764"/>
          </a:xfrm>
          <a:prstGeom prst="rect">
            <a:avLst/>
          </a:prstGeom>
        </p:spPr>
        <p:txBody>
          <a:bodyPr anchor="t" rtlCol="false" tIns="0" lIns="0" bIns="0" rIns="0">
            <a:spAutoFit/>
          </a:bodyPr>
          <a:lstStyle/>
          <a:p>
            <a:pPr algn="ctr" marL="0" indent="0" lvl="1">
              <a:lnSpc>
                <a:spcPts val="3029"/>
              </a:lnSpc>
            </a:pPr>
            <a:r>
              <a:rPr lang="en-US" b="true" sz="2999" spc="-164">
                <a:solidFill>
                  <a:srgbClr val="FFFFFF"/>
                </a:solidFill>
                <a:latin typeface="Inter Bold"/>
                <a:ea typeface="Inter Bold"/>
                <a:cs typeface="Inter Bold"/>
                <a:sym typeface="Inter Bold"/>
              </a:rPr>
              <a:t> Remediation Strategies</a:t>
            </a:r>
          </a:p>
        </p:txBody>
      </p:sp>
      <p:sp>
        <p:nvSpPr>
          <p:cNvPr name="TextBox 11" id="11"/>
          <p:cNvSpPr txBox="true"/>
          <p:nvPr/>
        </p:nvSpPr>
        <p:spPr>
          <a:xfrm rot="0">
            <a:off x="7196132" y="5806522"/>
            <a:ext cx="3895736" cy="1939290"/>
          </a:xfrm>
          <a:prstGeom prst="rect">
            <a:avLst/>
          </a:prstGeom>
        </p:spPr>
        <p:txBody>
          <a:bodyPr anchor="t" rtlCol="false" tIns="0" lIns="0" bIns="0" rIns="0">
            <a:spAutoFit/>
          </a:bodyPr>
          <a:lstStyle/>
          <a:p>
            <a:pPr algn="ctr">
              <a:lnSpc>
                <a:spcPts val="2580"/>
              </a:lnSpc>
              <a:spcBef>
                <a:spcPct val="0"/>
              </a:spcBef>
            </a:pPr>
            <a:r>
              <a:rPr lang="en-US" sz="2000" spc="-110">
                <a:solidFill>
                  <a:srgbClr val="FFFFFF"/>
                </a:solidFill>
                <a:latin typeface="Inter"/>
                <a:ea typeface="Inter"/>
                <a:cs typeface="Inter"/>
                <a:sym typeface="Inter"/>
              </a:rPr>
              <a:t>D</a:t>
            </a:r>
            <a:r>
              <a:rPr lang="en-US" sz="2000" spc="-110" strike="noStrike" u="none">
                <a:solidFill>
                  <a:srgbClr val="FFFFFF"/>
                </a:solidFill>
                <a:latin typeface="Inter"/>
                <a:ea typeface="Inter"/>
                <a:cs typeface="Inter"/>
                <a:sym typeface="Inter"/>
              </a:rPr>
              <a:t>eveloped action items for each vulnerability type.</a:t>
            </a:r>
          </a:p>
          <a:p>
            <a:pPr algn="ctr">
              <a:lnSpc>
                <a:spcPts val="2580"/>
              </a:lnSpc>
              <a:spcBef>
                <a:spcPct val="0"/>
              </a:spcBef>
            </a:pPr>
            <a:r>
              <a:rPr lang="en-US" sz="2000" spc="-110" strike="noStrike" u="none">
                <a:solidFill>
                  <a:srgbClr val="FFFFFF"/>
                </a:solidFill>
                <a:latin typeface="Inter"/>
                <a:ea typeface="Inter"/>
                <a:cs typeface="Inter"/>
                <a:sym typeface="Inter"/>
              </a:rPr>
              <a:t>Proposed fixes such as patch updates, firewall rules, configuration changes, and service restrictions.</a:t>
            </a:r>
          </a:p>
          <a:p>
            <a:pPr algn="ctr" marL="0" indent="0" lvl="1">
              <a:lnSpc>
                <a:spcPts val="2580"/>
              </a:lnSpc>
              <a:spcBef>
                <a:spcPct val="0"/>
              </a:spcBef>
            </a:pPr>
          </a:p>
        </p:txBody>
      </p:sp>
      <p:sp>
        <p:nvSpPr>
          <p:cNvPr name="TextBox 12" id="12"/>
          <p:cNvSpPr txBox="true"/>
          <p:nvPr/>
        </p:nvSpPr>
        <p:spPr>
          <a:xfrm rot="0">
            <a:off x="13089629" y="4772230"/>
            <a:ext cx="3294991" cy="786764"/>
          </a:xfrm>
          <a:prstGeom prst="rect">
            <a:avLst/>
          </a:prstGeom>
        </p:spPr>
        <p:txBody>
          <a:bodyPr anchor="t" rtlCol="false" tIns="0" lIns="0" bIns="0" rIns="0">
            <a:spAutoFit/>
          </a:bodyPr>
          <a:lstStyle/>
          <a:p>
            <a:pPr algn="ctr">
              <a:lnSpc>
                <a:spcPts val="3029"/>
              </a:lnSpc>
            </a:pPr>
            <a:r>
              <a:rPr lang="en-US" b="true" sz="2999" spc="-164">
                <a:solidFill>
                  <a:srgbClr val="FFFFFF"/>
                </a:solidFill>
                <a:latin typeface="Inter Bold"/>
                <a:ea typeface="Inter Bold"/>
                <a:cs typeface="Inter Bold"/>
                <a:sym typeface="Inter Bold"/>
              </a:rPr>
              <a:t>Remediation </a:t>
            </a:r>
          </a:p>
          <a:p>
            <a:pPr algn="ctr" marL="0" indent="0" lvl="1">
              <a:lnSpc>
                <a:spcPts val="3029"/>
              </a:lnSpc>
            </a:pPr>
            <a:r>
              <a:rPr lang="en-US" b="true" sz="2999" spc="-164">
                <a:solidFill>
                  <a:srgbClr val="FFFFFF"/>
                </a:solidFill>
                <a:latin typeface="Inter Bold"/>
                <a:ea typeface="Inter Bold"/>
                <a:cs typeface="Inter Bold"/>
                <a:sym typeface="Inter Bold"/>
              </a:rPr>
              <a:t>Plan</a:t>
            </a:r>
          </a:p>
        </p:txBody>
      </p:sp>
      <p:sp>
        <p:nvSpPr>
          <p:cNvPr name="TextBox 13" id="13"/>
          <p:cNvSpPr txBox="true"/>
          <p:nvPr/>
        </p:nvSpPr>
        <p:spPr>
          <a:xfrm rot="0">
            <a:off x="12789257" y="5806522"/>
            <a:ext cx="3895736" cy="1939290"/>
          </a:xfrm>
          <a:prstGeom prst="rect">
            <a:avLst/>
          </a:prstGeom>
        </p:spPr>
        <p:txBody>
          <a:bodyPr anchor="t" rtlCol="false" tIns="0" lIns="0" bIns="0" rIns="0">
            <a:spAutoFit/>
          </a:bodyPr>
          <a:lstStyle/>
          <a:p>
            <a:pPr algn="ctr">
              <a:lnSpc>
                <a:spcPts val="2580"/>
              </a:lnSpc>
              <a:spcBef>
                <a:spcPct val="0"/>
              </a:spcBef>
            </a:pPr>
            <a:r>
              <a:rPr lang="en-US" sz="2000" spc="-110">
                <a:solidFill>
                  <a:srgbClr val="FFFFFF"/>
                </a:solidFill>
                <a:latin typeface="Inter"/>
                <a:ea typeface="Inter"/>
                <a:cs typeface="Inter"/>
                <a:sym typeface="Inter"/>
              </a:rPr>
              <a:t>C</a:t>
            </a:r>
            <a:r>
              <a:rPr lang="en-US" sz="2000" spc="-110" strike="noStrike" u="none">
                <a:solidFill>
                  <a:srgbClr val="FFFFFF"/>
                </a:solidFill>
                <a:latin typeface="Inter"/>
                <a:ea typeface="Inter"/>
                <a:cs typeface="Inter"/>
                <a:sym typeface="Inter"/>
              </a:rPr>
              <a:t>reated a detailed plan with timelines, remediation steps, and assigned responsibilities .</a:t>
            </a:r>
          </a:p>
          <a:p>
            <a:pPr algn="ctr">
              <a:lnSpc>
                <a:spcPts val="2580"/>
              </a:lnSpc>
              <a:spcBef>
                <a:spcPct val="0"/>
              </a:spcBef>
            </a:pPr>
            <a:r>
              <a:rPr lang="en-US" sz="2000" spc="-110" strike="noStrike" u="none">
                <a:solidFill>
                  <a:srgbClr val="FFFFFF"/>
                </a:solidFill>
                <a:latin typeface="Inter"/>
                <a:ea typeface="Inter"/>
                <a:cs typeface="Inter"/>
                <a:sym typeface="Inter"/>
              </a:rPr>
              <a:t>Aligned strategies with best security practices and organizational policies</a:t>
            </a:r>
          </a:p>
          <a:p>
            <a:pPr algn="ctr" marL="0" indent="0" lvl="1">
              <a:lnSpc>
                <a:spcPts val="2580"/>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5B30C4">
                <a:alpha val="100000"/>
              </a:srgbClr>
            </a:gs>
          </a:gsLst>
          <a:lin ang="2700000"/>
        </a:gradFill>
      </p:bgPr>
    </p:bg>
    <p:spTree>
      <p:nvGrpSpPr>
        <p:cNvPr id="1" name=""/>
        <p:cNvGrpSpPr/>
        <p:nvPr/>
      </p:nvGrpSpPr>
      <p:grpSpPr>
        <a:xfrm>
          <a:off x="0" y="0"/>
          <a:ext cx="0" cy="0"/>
          <a:chOff x="0" y="0"/>
          <a:chExt cx="0" cy="0"/>
        </a:xfrm>
      </p:grpSpPr>
      <p:sp>
        <p:nvSpPr>
          <p:cNvPr name="Freeform 2" id="2"/>
          <p:cNvSpPr/>
          <p:nvPr/>
        </p:nvSpPr>
        <p:spPr>
          <a:xfrm flipH="false" flipV="false" rot="0">
            <a:off x="-798463" y="7810460"/>
            <a:ext cx="11158154" cy="6877480"/>
          </a:xfrm>
          <a:custGeom>
            <a:avLst/>
            <a:gdLst/>
            <a:ahLst/>
            <a:cxnLst/>
            <a:rect r="r" b="b" t="t" l="l"/>
            <a:pathLst>
              <a:path h="6877480" w="11158154">
                <a:moveTo>
                  <a:pt x="0" y="0"/>
                </a:moveTo>
                <a:lnTo>
                  <a:pt x="11158154" y="0"/>
                </a:lnTo>
                <a:lnTo>
                  <a:pt x="11158154" y="6877480"/>
                </a:lnTo>
                <a:lnTo>
                  <a:pt x="0" y="68774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708923" y="-3507902"/>
            <a:ext cx="11158154" cy="6877480"/>
          </a:xfrm>
          <a:custGeom>
            <a:avLst/>
            <a:gdLst/>
            <a:ahLst/>
            <a:cxnLst/>
            <a:rect r="r" b="b" t="t" l="l"/>
            <a:pathLst>
              <a:path h="6877480" w="11158154">
                <a:moveTo>
                  <a:pt x="0" y="0"/>
                </a:moveTo>
                <a:lnTo>
                  <a:pt x="11158154" y="0"/>
                </a:lnTo>
                <a:lnTo>
                  <a:pt x="11158154" y="6877480"/>
                </a:lnTo>
                <a:lnTo>
                  <a:pt x="0" y="68774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257499" y="2522556"/>
            <a:ext cx="6899609" cy="6735744"/>
          </a:xfrm>
          <a:custGeom>
            <a:avLst/>
            <a:gdLst/>
            <a:ahLst/>
            <a:cxnLst/>
            <a:rect r="r" b="b" t="t" l="l"/>
            <a:pathLst>
              <a:path h="6735744" w="6899609">
                <a:moveTo>
                  <a:pt x="0" y="0"/>
                </a:moveTo>
                <a:lnTo>
                  <a:pt x="6899609" y="0"/>
                </a:lnTo>
                <a:lnTo>
                  <a:pt x="6899609" y="6735744"/>
                </a:lnTo>
                <a:lnTo>
                  <a:pt x="0" y="67357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10932344" y="3240707"/>
            <a:ext cx="5378468" cy="5506800"/>
            <a:chOff x="0" y="0"/>
            <a:chExt cx="833265" cy="853147"/>
          </a:xfrm>
        </p:grpSpPr>
        <p:sp>
          <p:nvSpPr>
            <p:cNvPr name="Freeform 6" id="6"/>
            <p:cNvSpPr/>
            <p:nvPr/>
          </p:nvSpPr>
          <p:spPr>
            <a:xfrm flipH="false" flipV="false" rot="0">
              <a:off x="0" y="0"/>
              <a:ext cx="833266" cy="853147"/>
            </a:xfrm>
            <a:custGeom>
              <a:avLst/>
              <a:gdLst/>
              <a:ahLst/>
              <a:cxnLst/>
              <a:rect r="r" b="b" t="t" l="l"/>
              <a:pathLst>
                <a:path h="853147" w="833266">
                  <a:moveTo>
                    <a:pt x="115154" y="0"/>
                  </a:moveTo>
                  <a:lnTo>
                    <a:pt x="718111" y="0"/>
                  </a:lnTo>
                  <a:cubicBezTo>
                    <a:pt x="781709" y="0"/>
                    <a:pt x="833266" y="51556"/>
                    <a:pt x="833266" y="115154"/>
                  </a:cubicBezTo>
                  <a:lnTo>
                    <a:pt x="833266" y="737993"/>
                  </a:lnTo>
                  <a:cubicBezTo>
                    <a:pt x="833266" y="768534"/>
                    <a:pt x="821133" y="797824"/>
                    <a:pt x="799538" y="819420"/>
                  </a:cubicBezTo>
                  <a:cubicBezTo>
                    <a:pt x="777942" y="841015"/>
                    <a:pt x="748652" y="853147"/>
                    <a:pt x="718111" y="853147"/>
                  </a:cubicBezTo>
                  <a:lnTo>
                    <a:pt x="115154" y="853147"/>
                  </a:lnTo>
                  <a:cubicBezTo>
                    <a:pt x="84613" y="853147"/>
                    <a:pt x="55324" y="841015"/>
                    <a:pt x="33728" y="819420"/>
                  </a:cubicBezTo>
                  <a:cubicBezTo>
                    <a:pt x="12132" y="797824"/>
                    <a:pt x="0" y="768534"/>
                    <a:pt x="0" y="737993"/>
                  </a:cubicBezTo>
                  <a:lnTo>
                    <a:pt x="0" y="115154"/>
                  </a:lnTo>
                  <a:cubicBezTo>
                    <a:pt x="0" y="84613"/>
                    <a:pt x="12132" y="55324"/>
                    <a:pt x="33728" y="33728"/>
                  </a:cubicBezTo>
                  <a:cubicBezTo>
                    <a:pt x="55324" y="12132"/>
                    <a:pt x="84613" y="0"/>
                    <a:pt x="115154" y="0"/>
                  </a:cubicBezTo>
                  <a:close/>
                </a:path>
              </a:pathLst>
            </a:custGeom>
            <a:blipFill>
              <a:blip r:embed="rId6"/>
              <a:stretch>
                <a:fillRect l="-26837" t="0" r="-26837" b="0"/>
              </a:stretch>
            </a:blipFill>
            <a:ln cap="rnd">
              <a:noFill/>
              <a:prstDash val="solid"/>
              <a:round/>
            </a:ln>
          </p:spPr>
        </p:sp>
      </p:grpSp>
      <p:sp>
        <p:nvSpPr>
          <p:cNvPr name="TextBox 7" id="7"/>
          <p:cNvSpPr txBox="true"/>
          <p:nvPr/>
        </p:nvSpPr>
        <p:spPr>
          <a:xfrm rot="0">
            <a:off x="2295896" y="5527635"/>
            <a:ext cx="6925497" cy="967740"/>
          </a:xfrm>
          <a:prstGeom prst="rect">
            <a:avLst/>
          </a:prstGeom>
        </p:spPr>
        <p:txBody>
          <a:bodyPr anchor="t" rtlCol="false" tIns="0" lIns="0" bIns="0" rIns="0">
            <a:spAutoFit/>
          </a:bodyPr>
          <a:lstStyle/>
          <a:p>
            <a:pPr algn="just">
              <a:lnSpc>
                <a:spcPts val="2580"/>
              </a:lnSpc>
            </a:pPr>
            <a:r>
              <a:rPr lang="en-US" sz="2000" spc="-110">
                <a:solidFill>
                  <a:srgbClr val="FFFFFF"/>
                </a:solidFill>
                <a:latin typeface="Inter"/>
                <a:ea typeface="Inter"/>
                <a:cs typeface="Inter"/>
                <a:sym typeface="Inter"/>
              </a:rPr>
              <a:t>L</a:t>
            </a:r>
            <a:r>
              <a:rPr lang="en-US" sz="2000" strike="noStrike" spc="-110" u="none">
                <a:solidFill>
                  <a:srgbClr val="FFFFFF"/>
                </a:solidFill>
                <a:latin typeface="Inter"/>
                <a:ea typeface="Inter"/>
                <a:cs typeface="Inter"/>
                <a:sym typeface="Inter"/>
              </a:rPr>
              <a:t>ist of vulnerabilities prioritized by </a:t>
            </a:r>
            <a:r>
              <a:rPr lang="en-US" sz="2000" strike="noStrike" spc="-110" u="none">
                <a:solidFill>
                  <a:srgbClr val="FFFFFF"/>
                </a:solidFill>
                <a:latin typeface="Inter"/>
                <a:ea typeface="Inter"/>
                <a:cs typeface="Inter"/>
                <a:sym typeface="Inter"/>
              </a:rPr>
              <a:t>severity (High, Medium, Low), exploitability, and impact on confidentiality, integrity, and availability.</a:t>
            </a:r>
          </a:p>
        </p:txBody>
      </p:sp>
      <p:sp>
        <p:nvSpPr>
          <p:cNvPr name="TextBox 8" id="8"/>
          <p:cNvSpPr txBox="true"/>
          <p:nvPr/>
        </p:nvSpPr>
        <p:spPr>
          <a:xfrm rot="0">
            <a:off x="2295896" y="7072843"/>
            <a:ext cx="6416074" cy="643890"/>
          </a:xfrm>
          <a:prstGeom prst="rect">
            <a:avLst/>
          </a:prstGeom>
        </p:spPr>
        <p:txBody>
          <a:bodyPr anchor="t" rtlCol="false" tIns="0" lIns="0" bIns="0" rIns="0">
            <a:spAutoFit/>
          </a:bodyPr>
          <a:lstStyle/>
          <a:p>
            <a:pPr algn="just">
              <a:lnSpc>
                <a:spcPts val="2580"/>
              </a:lnSpc>
              <a:spcBef>
                <a:spcPct val="0"/>
              </a:spcBef>
            </a:pPr>
            <a:r>
              <a:rPr lang="en-US" sz="2000" spc="-110">
                <a:solidFill>
                  <a:srgbClr val="FFFFFF"/>
                </a:solidFill>
                <a:latin typeface="Inter"/>
                <a:ea typeface="Inter"/>
                <a:cs typeface="Inter"/>
                <a:sym typeface="Inter"/>
              </a:rPr>
              <a:t>Prov</a:t>
            </a:r>
            <a:r>
              <a:rPr lang="en-US" sz="2000" spc="-110" strike="noStrike" u="none">
                <a:solidFill>
                  <a:srgbClr val="FFFFFF"/>
                </a:solidFill>
                <a:latin typeface="Inter"/>
                <a:ea typeface="Inter"/>
                <a:cs typeface="Inter"/>
                <a:sym typeface="Inter"/>
              </a:rPr>
              <a:t>ided a clear basis for prioritizing remediation efforts based on risk severity and potential impact.</a:t>
            </a:r>
          </a:p>
        </p:txBody>
      </p:sp>
      <p:sp>
        <p:nvSpPr>
          <p:cNvPr name="TextBox 9" id="9"/>
          <p:cNvSpPr txBox="true"/>
          <p:nvPr/>
        </p:nvSpPr>
        <p:spPr>
          <a:xfrm rot="0">
            <a:off x="1028700" y="2781300"/>
            <a:ext cx="7208633" cy="2051686"/>
          </a:xfrm>
          <a:prstGeom prst="rect">
            <a:avLst/>
          </a:prstGeom>
        </p:spPr>
        <p:txBody>
          <a:bodyPr anchor="t" rtlCol="false" tIns="0" lIns="0" bIns="0" rIns="0">
            <a:spAutoFit/>
          </a:bodyPr>
          <a:lstStyle/>
          <a:p>
            <a:pPr algn="l">
              <a:lnSpc>
                <a:spcPts val="7920"/>
              </a:lnSpc>
            </a:pPr>
            <a:r>
              <a:rPr lang="en-US" sz="8000" b="true">
                <a:solidFill>
                  <a:srgbClr val="FFFFFF"/>
                </a:solidFill>
                <a:latin typeface="Oswald Bold"/>
                <a:ea typeface="Oswald Bold"/>
                <a:cs typeface="Oswald Bold"/>
                <a:sym typeface="Oswald Bold"/>
              </a:rPr>
              <a:t>PERIORITIZATION REPORT </a:t>
            </a:r>
          </a:p>
        </p:txBody>
      </p:sp>
      <p:sp>
        <p:nvSpPr>
          <p:cNvPr name="Freeform 10" id="10"/>
          <p:cNvSpPr/>
          <p:nvPr/>
        </p:nvSpPr>
        <p:spPr>
          <a:xfrm flipH="false" flipV="false" rot="0">
            <a:off x="1028700" y="5344248"/>
            <a:ext cx="1151127" cy="1151127"/>
          </a:xfrm>
          <a:custGeom>
            <a:avLst/>
            <a:gdLst/>
            <a:ahLst/>
            <a:cxnLst/>
            <a:rect r="r" b="b" t="t" l="l"/>
            <a:pathLst>
              <a:path h="1151127" w="1151127">
                <a:moveTo>
                  <a:pt x="0" y="0"/>
                </a:moveTo>
                <a:lnTo>
                  <a:pt x="1151127" y="0"/>
                </a:lnTo>
                <a:lnTo>
                  <a:pt x="1151127" y="1151127"/>
                </a:lnTo>
                <a:lnTo>
                  <a:pt x="0" y="115112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0">
            <a:off x="1028700" y="6828750"/>
            <a:ext cx="1151127" cy="1151127"/>
          </a:xfrm>
          <a:custGeom>
            <a:avLst/>
            <a:gdLst/>
            <a:ahLst/>
            <a:cxnLst/>
            <a:rect r="r" b="b" t="t" l="l"/>
            <a:pathLst>
              <a:path h="1151127" w="1151127">
                <a:moveTo>
                  <a:pt x="0" y="0"/>
                </a:moveTo>
                <a:lnTo>
                  <a:pt x="1151127" y="0"/>
                </a:lnTo>
                <a:lnTo>
                  <a:pt x="1151127" y="1151126"/>
                </a:lnTo>
                <a:lnTo>
                  <a:pt x="0" y="115112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2" id="12"/>
          <p:cNvSpPr txBox="true"/>
          <p:nvPr/>
        </p:nvSpPr>
        <p:spPr>
          <a:xfrm rot="0">
            <a:off x="1294972" y="5697021"/>
            <a:ext cx="618583" cy="426531"/>
          </a:xfrm>
          <a:prstGeom prst="rect">
            <a:avLst/>
          </a:prstGeom>
        </p:spPr>
        <p:txBody>
          <a:bodyPr anchor="t" rtlCol="false" tIns="0" lIns="0" bIns="0" rIns="0">
            <a:spAutoFit/>
          </a:bodyPr>
          <a:lstStyle/>
          <a:p>
            <a:pPr algn="ctr" marL="0" indent="0" lvl="1">
              <a:lnSpc>
                <a:spcPts val="3492"/>
              </a:lnSpc>
              <a:spcBef>
                <a:spcPct val="0"/>
              </a:spcBef>
            </a:pPr>
            <a:r>
              <a:rPr lang="en-US" sz="2707" spc="-148">
                <a:solidFill>
                  <a:srgbClr val="FFFFFF"/>
                </a:solidFill>
                <a:latin typeface="Inter"/>
                <a:ea typeface="Inter"/>
                <a:cs typeface="Inter"/>
                <a:sym typeface="Inter"/>
              </a:rPr>
              <a:t>1</a:t>
            </a:r>
          </a:p>
        </p:txBody>
      </p:sp>
      <p:sp>
        <p:nvSpPr>
          <p:cNvPr name="TextBox 13" id="13"/>
          <p:cNvSpPr txBox="true"/>
          <p:nvPr/>
        </p:nvSpPr>
        <p:spPr>
          <a:xfrm rot="0">
            <a:off x="1294972" y="7181523"/>
            <a:ext cx="618583" cy="426531"/>
          </a:xfrm>
          <a:prstGeom prst="rect">
            <a:avLst/>
          </a:prstGeom>
        </p:spPr>
        <p:txBody>
          <a:bodyPr anchor="t" rtlCol="false" tIns="0" lIns="0" bIns="0" rIns="0">
            <a:spAutoFit/>
          </a:bodyPr>
          <a:lstStyle/>
          <a:p>
            <a:pPr algn="ctr" marL="0" indent="0" lvl="1">
              <a:lnSpc>
                <a:spcPts val="3492"/>
              </a:lnSpc>
              <a:spcBef>
                <a:spcPct val="0"/>
              </a:spcBef>
            </a:pPr>
            <a:r>
              <a:rPr lang="en-US" sz="2707" spc="-148">
                <a:solidFill>
                  <a:srgbClr val="FFFFFF"/>
                </a:solidFill>
                <a:latin typeface="Inter"/>
                <a:ea typeface="Inter"/>
                <a:cs typeface="Inter"/>
                <a:sym typeface="Inter"/>
              </a:rPr>
              <a:t>2</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5B30C4">
                <a:alpha val="100000"/>
              </a:srgbClr>
            </a:gs>
          </a:gsLst>
          <a:lin ang="2700000"/>
        </a:gradFill>
      </p:bgPr>
    </p:bg>
    <p:spTree>
      <p:nvGrpSpPr>
        <p:cNvPr id="1" name=""/>
        <p:cNvGrpSpPr/>
        <p:nvPr/>
      </p:nvGrpSpPr>
      <p:grpSpPr>
        <a:xfrm>
          <a:off x="0" y="0"/>
          <a:ext cx="0" cy="0"/>
          <a:chOff x="0" y="0"/>
          <a:chExt cx="0" cy="0"/>
        </a:xfrm>
      </p:grpSpPr>
      <p:sp>
        <p:nvSpPr>
          <p:cNvPr name="Freeform 2" id="2"/>
          <p:cNvSpPr/>
          <p:nvPr/>
        </p:nvSpPr>
        <p:spPr>
          <a:xfrm flipH="false" flipV="false" rot="0">
            <a:off x="-798463" y="7810460"/>
            <a:ext cx="11158154" cy="6877480"/>
          </a:xfrm>
          <a:custGeom>
            <a:avLst/>
            <a:gdLst/>
            <a:ahLst/>
            <a:cxnLst/>
            <a:rect r="r" b="b" t="t" l="l"/>
            <a:pathLst>
              <a:path h="6877480" w="11158154">
                <a:moveTo>
                  <a:pt x="0" y="0"/>
                </a:moveTo>
                <a:lnTo>
                  <a:pt x="11158154" y="0"/>
                </a:lnTo>
                <a:lnTo>
                  <a:pt x="11158154" y="6877480"/>
                </a:lnTo>
                <a:lnTo>
                  <a:pt x="0" y="68774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708923" y="-3507902"/>
            <a:ext cx="11158154" cy="6877480"/>
          </a:xfrm>
          <a:custGeom>
            <a:avLst/>
            <a:gdLst/>
            <a:ahLst/>
            <a:cxnLst/>
            <a:rect r="r" b="b" t="t" l="l"/>
            <a:pathLst>
              <a:path h="6877480" w="11158154">
                <a:moveTo>
                  <a:pt x="0" y="0"/>
                </a:moveTo>
                <a:lnTo>
                  <a:pt x="11158154" y="0"/>
                </a:lnTo>
                <a:lnTo>
                  <a:pt x="11158154" y="6877480"/>
                </a:lnTo>
                <a:lnTo>
                  <a:pt x="0" y="68774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28700" y="7053675"/>
            <a:ext cx="1151127" cy="1151127"/>
          </a:xfrm>
          <a:custGeom>
            <a:avLst/>
            <a:gdLst/>
            <a:ahLst/>
            <a:cxnLst/>
            <a:rect r="r" b="b" t="t" l="l"/>
            <a:pathLst>
              <a:path h="1151127" w="1151127">
                <a:moveTo>
                  <a:pt x="0" y="0"/>
                </a:moveTo>
                <a:lnTo>
                  <a:pt x="1151127" y="0"/>
                </a:lnTo>
                <a:lnTo>
                  <a:pt x="1151127" y="1151126"/>
                </a:lnTo>
                <a:lnTo>
                  <a:pt x="0" y="11511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0074074" y="2635115"/>
            <a:ext cx="7185226" cy="6640346"/>
          </a:xfrm>
          <a:custGeom>
            <a:avLst/>
            <a:gdLst/>
            <a:ahLst/>
            <a:cxnLst/>
            <a:rect r="r" b="b" t="t" l="l"/>
            <a:pathLst>
              <a:path h="6640346" w="7185226">
                <a:moveTo>
                  <a:pt x="0" y="0"/>
                </a:moveTo>
                <a:lnTo>
                  <a:pt x="7185226" y="0"/>
                </a:lnTo>
                <a:lnTo>
                  <a:pt x="7185226" y="6640346"/>
                </a:lnTo>
                <a:lnTo>
                  <a:pt x="0" y="66403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10866366" y="3332103"/>
            <a:ext cx="5600642" cy="5246370"/>
            <a:chOff x="0" y="0"/>
            <a:chExt cx="867686" cy="812800"/>
          </a:xfrm>
        </p:grpSpPr>
        <p:sp>
          <p:nvSpPr>
            <p:cNvPr name="Freeform 7" id="7"/>
            <p:cNvSpPr/>
            <p:nvPr/>
          </p:nvSpPr>
          <p:spPr>
            <a:xfrm flipH="false" flipV="false" rot="0">
              <a:off x="0" y="0"/>
              <a:ext cx="867686" cy="812800"/>
            </a:xfrm>
            <a:custGeom>
              <a:avLst/>
              <a:gdLst/>
              <a:ahLst/>
              <a:cxnLst/>
              <a:rect r="r" b="b" t="t" l="l"/>
              <a:pathLst>
                <a:path h="812800" w="867686">
                  <a:moveTo>
                    <a:pt x="110586" y="0"/>
                  </a:moveTo>
                  <a:lnTo>
                    <a:pt x="757100" y="0"/>
                  </a:lnTo>
                  <a:cubicBezTo>
                    <a:pt x="818175" y="0"/>
                    <a:pt x="867686" y="49511"/>
                    <a:pt x="867686" y="110586"/>
                  </a:cubicBezTo>
                  <a:lnTo>
                    <a:pt x="867686" y="702214"/>
                  </a:lnTo>
                  <a:cubicBezTo>
                    <a:pt x="867686" y="763289"/>
                    <a:pt x="818175" y="812800"/>
                    <a:pt x="757100" y="812800"/>
                  </a:cubicBezTo>
                  <a:lnTo>
                    <a:pt x="110586" y="812800"/>
                  </a:lnTo>
                  <a:cubicBezTo>
                    <a:pt x="49511" y="812800"/>
                    <a:pt x="0" y="763289"/>
                    <a:pt x="0" y="702214"/>
                  </a:cubicBezTo>
                  <a:lnTo>
                    <a:pt x="0" y="110586"/>
                  </a:lnTo>
                  <a:cubicBezTo>
                    <a:pt x="0" y="49511"/>
                    <a:pt x="49511" y="0"/>
                    <a:pt x="110586" y="0"/>
                  </a:cubicBezTo>
                  <a:close/>
                </a:path>
              </a:pathLst>
            </a:custGeom>
            <a:blipFill>
              <a:blip r:embed="rId8"/>
              <a:stretch>
                <a:fillRect l="-5685" t="0" r="-5685" b="0"/>
              </a:stretch>
            </a:blipFill>
          </p:spPr>
        </p:sp>
      </p:grpSp>
      <p:sp>
        <p:nvSpPr>
          <p:cNvPr name="TextBox 8" id="8"/>
          <p:cNvSpPr txBox="true"/>
          <p:nvPr/>
        </p:nvSpPr>
        <p:spPr>
          <a:xfrm rot="0">
            <a:off x="2410196" y="4232572"/>
            <a:ext cx="6733804" cy="967740"/>
          </a:xfrm>
          <a:prstGeom prst="rect">
            <a:avLst/>
          </a:prstGeom>
        </p:spPr>
        <p:txBody>
          <a:bodyPr anchor="t" rtlCol="false" tIns="0" lIns="0" bIns="0" rIns="0">
            <a:spAutoFit/>
          </a:bodyPr>
          <a:lstStyle/>
          <a:p>
            <a:pPr algn="just">
              <a:lnSpc>
                <a:spcPts val="2580"/>
              </a:lnSpc>
              <a:spcBef>
                <a:spcPct val="0"/>
              </a:spcBef>
            </a:pPr>
            <a:r>
              <a:rPr lang="en-US" sz="2000" spc="-110">
                <a:solidFill>
                  <a:srgbClr val="FFFFFF"/>
                </a:solidFill>
                <a:latin typeface="Inter"/>
                <a:ea typeface="Inter"/>
                <a:cs typeface="Inter"/>
                <a:sym typeface="Inter"/>
              </a:rPr>
              <a:t>Sp</a:t>
            </a:r>
            <a:r>
              <a:rPr lang="en-US" sz="2000" spc="-110" strike="noStrike" u="none">
                <a:solidFill>
                  <a:srgbClr val="FFFFFF"/>
                </a:solidFill>
                <a:latin typeface="Inter"/>
                <a:ea typeface="Inter"/>
                <a:cs typeface="Inter"/>
                <a:sym typeface="Inter"/>
              </a:rPr>
              <a:t>ecific remediation steps included patching vulnerable systems, disabling unnecessary services,</a:t>
            </a:r>
          </a:p>
          <a:p>
            <a:pPr algn="just" marL="0" indent="0" lvl="1">
              <a:lnSpc>
                <a:spcPts val="2580"/>
              </a:lnSpc>
              <a:spcBef>
                <a:spcPct val="0"/>
              </a:spcBef>
            </a:pPr>
            <a:r>
              <a:rPr lang="en-US" sz="2000" spc="-110" strike="noStrike" u="none">
                <a:solidFill>
                  <a:srgbClr val="FFFFFF"/>
                </a:solidFill>
                <a:latin typeface="Inter"/>
                <a:ea typeface="Inter"/>
                <a:cs typeface="Inter"/>
                <a:sym typeface="Inter"/>
              </a:rPr>
              <a:t>and updating configurations to reduce exposure to threats.</a:t>
            </a:r>
          </a:p>
        </p:txBody>
      </p:sp>
      <p:sp>
        <p:nvSpPr>
          <p:cNvPr name="TextBox 9" id="9"/>
          <p:cNvSpPr txBox="true"/>
          <p:nvPr/>
        </p:nvSpPr>
        <p:spPr>
          <a:xfrm rot="0">
            <a:off x="2410196" y="5878998"/>
            <a:ext cx="6733804" cy="643890"/>
          </a:xfrm>
          <a:prstGeom prst="rect">
            <a:avLst/>
          </a:prstGeom>
        </p:spPr>
        <p:txBody>
          <a:bodyPr anchor="t" rtlCol="false" tIns="0" lIns="0" bIns="0" rIns="0">
            <a:spAutoFit/>
          </a:bodyPr>
          <a:lstStyle/>
          <a:p>
            <a:pPr algn="just" marL="0" indent="0" lvl="1">
              <a:lnSpc>
                <a:spcPts val="2580"/>
              </a:lnSpc>
              <a:spcBef>
                <a:spcPct val="0"/>
              </a:spcBef>
            </a:pPr>
            <a:r>
              <a:rPr lang="en-US" sz="2000" spc="-110">
                <a:solidFill>
                  <a:srgbClr val="FFFFFF"/>
                </a:solidFill>
                <a:latin typeface="Inter"/>
                <a:ea typeface="Inter"/>
                <a:cs typeface="Inter"/>
                <a:sym typeface="Inter"/>
              </a:rPr>
              <a:t>Upda</a:t>
            </a:r>
            <a:r>
              <a:rPr lang="en-US" sz="2000" spc="-110" strike="noStrike" u="none">
                <a:solidFill>
                  <a:srgbClr val="FFFFFF"/>
                </a:solidFill>
                <a:latin typeface="Inter"/>
                <a:ea typeface="Inter"/>
                <a:cs typeface="Inter"/>
                <a:sym typeface="Inter"/>
              </a:rPr>
              <a:t>ting configurations, and estimating timeframes for each fix based on complexity and risk level.</a:t>
            </a:r>
          </a:p>
        </p:txBody>
      </p:sp>
      <p:sp>
        <p:nvSpPr>
          <p:cNvPr name="TextBox 10" id="10"/>
          <p:cNvSpPr txBox="true"/>
          <p:nvPr/>
        </p:nvSpPr>
        <p:spPr>
          <a:xfrm rot="0">
            <a:off x="2410196" y="7034625"/>
            <a:ext cx="6733804" cy="1291590"/>
          </a:xfrm>
          <a:prstGeom prst="rect">
            <a:avLst/>
          </a:prstGeom>
        </p:spPr>
        <p:txBody>
          <a:bodyPr anchor="t" rtlCol="false" tIns="0" lIns="0" bIns="0" rIns="0">
            <a:spAutoFit/>
          </a:bodyPr>
          <a:lstStyle/>
          <a:p>
            <a:pPr algn="just">
              <a:lnSpc>
                <a:spcPts val="2580"/>
              </a:lnSpc>
            </a:pPr>
            <a:r>
              <a:rPr lang="en-US" sz="2000" spc="-110">
                <a:solidFill>
                  <a:srgbClr val="FFFFFF"/>
                </a:solidFill>
                <a:latin typeface="Inter"/>
                <a:ea typeface="Inter"/>
                <a:cs typeface="Inter"/>
                <a:sym typeface="Inter"/>
              </a:rPr>
              <a:t>Remediation steps included patching, disabling unnecessary services, and updating configurations,</a:t>
            </a:r>
          </a:p>
          <a:p>
            <a:pPr algn="just" marL="0" indent="0" lvl="1">
              <a:lnSpc>
                <a:spcPts val="2580"/>
              </a:lnSpc>
              <a:spcBef>
                <a:spcPct val="0"/>
              </a:spcBef>
            </a:pPr>
            <a:r>
              <a:rPr lang="en-US" sz="2000" spc="-110">
                <a:solidFill>
                  <a:srgbClr val="FFFFFF"/>
                </a:solidFill>
                <a:latin typeface="Inter"/>
                <a:ea typeface="Inter"/>
                <a:cs typeface="Inter"/>
                <a:sym typeface="Inter"/>
              </a:rPr>
              <a:t>with estimated timelines and clearly a</a:t>
            </a:r>
            <a:r>
              <a:rPr lang="en-US" sz="2000" spc="-110">
                <a:solidFill>
                  <a:srgbClr val="FFFFFF"/>
                </a:solidFill>
                <a:latin typeface="Inter"/>
                <a:ea typeface="Inter"/>
                <a:cs typeface="Inter"/>
                <a:sym typeface="Inter"/>
              </a:rPr>
              <a:t>ss</a:t>
            </a:r>
            <a:r>
              <a:rPr lang="en-US" sz="2000" spc="-110" strike="noStrike" u="none">
                <a:solidFill>
                  <a:srgbClr val="FFFFFF"/>
                </a:solidFill>
                <a:latin typeface="Inter"/>
                <a:ea typeface="Inter"/>
                <a:cs typeface="Inter"/>
                <a:sym typeface="Inter"/>
              </a:rPr>
              <a:t>igned team members or roles for each action item.</a:t>
            </a:r>
          </a:p>
        </p:txBody>
      </p:sp>
      <p:sp>
        <p:nvSpPr>
          <p:cNvPr name="TextBox 11" id="11"/>
          <p:cNvSpPr txBox="true"/>
          <p:nvPr/>
        </p:nvSpPr>
        <p:spPr>
          <a:xfrm rot="0">
            <a:off x="1294972" y="7406447"/>
            <a:ext cx="618583" cy="426531"/>
          </a:xfrm>
          <a:prstGeom prst="rect">
            <a:avLst/>
          </a:prstGeom>
        </p:spPr>
        <p:txBody>
          <a:bodyPr anchor="t" rtlCol="false" tIns="0" lIns="0" bIns="0" rIns="0">
            <a:spAutoFit/>
          </a:bodyPr>
          <a:lstStyle/>
          <a:p>
            <a:pPr algn="ctr" marL="0" indent="0" lvl="1">
              <a:lnSpc>
                <a:spcPts val="3492"/>
              </a:lnSpc>
              <a:spcBef>
                <a:spcPct val="0"/>
              </a:spcBef>
            </a:pPr>
            <a:r>
              <a:rPr lang="en-US" sz="2707" spc="-148">
                <a:solidFill>
                  <a:srgbClr val="FFFFFF"/>
                </a:solidFill>
                <a:latin typeface="Inter"/>
                <a:ea typeface="Inter"/>
                <a:cs typeface="Inter"/>
                <a:sym typeface="Inter"/>
              </a:rPr>
              <a:t>3</a:t>
            </a:r>
          </a:p>
        </p:txBody>
      </p:sp>
      <p:sp>
        <p:nvSpPr>
          <p:cNvPr name="Freeform 12" id="12"/>
          <p:cNvSpPr/>
          <p:nvPr/>
        </p:nvSpPr>
        <p:spPr>
          <a:xfrm flipH="false" flipV="false" rot="0">
            <a:off x="1028700" y="4150404"/>
            <a:ext cx="1151127" cy="1151127"/>
          </a:xfrm>
          <a:custGeom>
            <a:avLst/>
            <a:gdLst/>
            <a:ahLst/>
            <a:cxnLst/>
            <a:rect r="r" b="b" t="t" l="l"/>
            <a:pathLst>
              <a:path h="1151127" w="1151127">
                <a:moveTo>
                  <a:pt x="0" y="0"/>
                </a:moveTo>
                <a:lnTo>
                  <a:pt x="1151127" y="0"/>
                </a:lnTo>
                <a:lnTo>
                  <a:pt x="1151127" y="1151126"/>
                </a:lnTo>
                <a:lnTo>
                  <a:pt x="0" y="11511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028700" y="5634905"/>
            <a:ext cx="1151127" cy="1151127"/>
          </a:xfrm>
          <a:custGeom>
            <a:avLst/>
            <a:gdLst/>
            <a:ahLst/>
            <a:cxnLst/>
            <a:rect r="r" b="b" t="t" l="l"/>
            <a:pathLst>
              <a:path h="1151127" w="1151127">
                <a:moveTo>
                  <a:pt x="0" y="0"/>
                </a:moveTo>
                <a:lnTo>
                  <a:pt x="1151127" y="0"/>
                </a:lnTo>
                <a:lnTo>
                  <a:pt x="1151127" y="1151127"/>
                </a:lnTo>
                <a:lnTo>
                  <a:pt x="0" y="11511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4" id="14"/>
          <p:cNvSpPr txBox="true"/>
          <p:nvPr/>
        </p:nvSpPr>
        <p:spPr>
          <a:xfrm rot="0">
            <a:off x="1295400" y="4503176"/>
            <a:ext cx="618583" cy="426531"/>
          </a:xfrm>
          <a:prstGeom prst="rect">
            <a:avLst/>
          </a:prstGeom>
        </p:spPr>
        <p:txBody>
          <a:bodyPr anchor="t" rtlCol="false" tIns="0" lIns="0" bIns="0" rIns="0">
            <a:spAutoFit/>
          </a:bodyPr>
          <a:lstStyle/>
          <a:p>
            <a:pPr algn="ctr" marL="0" indent="0" lvl="1">
              <a:lnSpc>
                <a:spcPts val="3492"/>
              </a:lnSpc>
              <a:spcBef>
                <a:spcPct val="0"/>
              </a:spcBef>
            </a:pPr>
            <a:r>
              <a:rPr lang="en-US" sz="2707" spc="-148">
                <a:solidFill>
                  <a:srgbClr val="FFFFFF"/>
                </a:solidFill>
                <a:latin typeface="Inter"/>
                <a:ea typeface="Inter"/>
                <a:cs typeface="Inter"/>
                <a:sym typeface="Inter"/>
              </a:rPr>
              <a:t>1</a:t>
            </a:r>
          </a:p>
        </p:txBody>
      </p:sp>
      <p:sp>
        <p:nvSpPr>
          <p:cNvPr name="TextBox 15" id="15"/>
          <p:cNvSpPr txBox="true"/>
          <p:nvPr/>
        </p:nvSpPr>
        <p:spPr>
          <a:xfrm rot="0">
            <a:off x="1295400" y="5987678"/>
            <a:ext cx="618583" cy="426531"/>
          </a:xfrm>
          <a:prstGeom prst="rect">
            <a:avLst/>
          </a:prstGeom>
        </p:spPr>
        <p:txBody>
          <a:bodyPr anchor="t" rtlCol="false" tIns="0" lIns="0" bIns="0" rIns="0">
            <a:spAutoFit/>
          </a:bodyPr>
          <a:lstStyle/>
          <a:p>
            <a:pPr algn="ctr" marL="0" indent="0" lvl="1">
              <a:lnSpc>
                <a:spcPts val="3492"/>
              </a:lnSpc>
              <a:spcBef>
                <a:spcPct val="0"/>
              </a:spcBef>
            </a:pPr>
            <a:r>
              <a:rPr lang="en-US" sz="2707" spc="-148">
                <a:solidFill>
                  <a:srgbClr val="FFFFFF"/>
                </a:solidFill>
                <a:latin typeface="Inter"/>
                <a:ea typeface="Inter"/>
                <a:cs typeface="Inter"/>
                <a:sym typeface="Inter"/>
              </a:rPr>
              <a:t>2</a:t>
            </a:r>
          </a:p>
        </p:txBody>
      </p:sp>
      <p:sp>
        <p:nvSpPr>
          <p:cNvPr name="TextBox 16" id="16"/>
          <p:cNvSpPr txBox="true"/>
          <p:nvPr/>
        </p:nvSpPr>
        <p:spPr>
          <a:xfrm rot="0">
            <a:off x="1028700" y="2781300"/>
            <a:ext cx="8161747" cy="1051561"/>
          </a:xfrm>
          <a:prstGeom prst="rect">
            <a:avLst/>
          </a:prstGeom>
        </p:spPr>
        <p:txBody>
          <a:bodyPr anchor="t" rtlCol="false" tIns="0" lIns="0" bIns="0" rIns="0">
            <a:spAutoFit/>
          </a:bodyPr>
          <a:lstStyle/>
          <a:p>
            <a:pPr algn="l">
              <a:lnSpc>
                <a:spcPts val="7920"/>
              </a:lnSpc>
            </a:pPr>
            <a:r>
              <a:rPr lang="en-US" sz="8000" b="true">
                <a:solidFill>
                  <a:srgbClr val="FFFFFF"/>
                </a:solidFill>
                <a:latin typeface="Oswald Bold"/>
                <a:ea typeface="Oswald Bold"/>
                <a:cs typeface="Oswald Bold"/>
                <a:sym typeface="Oswald Bold"/>
              </a:rPr>
              <a:t>REMEDIATION PLAN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5B30C4">
                <a:alpha val="100000"/>
              </a:srgbClr>
            </a:gs>
          </a:gsLst>
          <a:lin ang="2700000"/>
        </a:gradFill>
      </p:bgPr>
    </p:bg>
    <p:spTree>
      <p:nvGrpSpPr>
        <p:cNvPr id="1" name=""/>
        <p:cNvGrpSpPr/>
        <p:nvPr/>
      </p:nvGrpSpPr>
      <p:grpSpPr>
        <a:xfrm>
          <a:off x="0" y="0"/>
          <a:ext cx="0" cy="0"/>
          <a:chOff x="0" y="0"/>
          <a:chExt cx="0" cy="0"/>
        </a:xfrm>
      </p:grpSpPr>
      <p:sp>
        <p:nvSpPr>
          <p:cNvPr name="TextBox 2" id="2"/>
          <p:cNvSpPr txBox="true"/>
          <p:nvPr/>
        </p:nvSpPr>
        <p:spPr>
          <a:xfrm rot="0">
            <a:off x="9144000" y="2533089"/>
            <a:ext cx="7693533" cy="2051686"/>
          </a:xfrm>
          <a:prstGeom prst="rect">
            <a:avLst/>
          </a:prstGeom>
        </p:spPr>
        <p:txBody>
          <a:bodyPr anchor="t" rtlCol="false" tIns="0" lIns="0" bIns="0" rIns="0">
            <a:spAutoFit/>
          </a:bodyPr>
          <a:lstStyle/>
          <a:p>
            <a:pPr algn="l">
              <a:lnSpc>
                <a:spcPts val="7920"/>
              </a:lnSpc>
            </a:pPr>
            <a:r>
              <a:rPr lang="en-US" sz="8000" b="true">
                <a:solidFill>
                  <a:srgbClr val="FFFFFF"/>
                </a:solidFill>
                <a:latin typeface="Oswald Bold"/>
                <a:ea typeface="Oswald Bold"/>
                <a:cs typeface="Oswald Bold"/>
                <a:sym typeface="Oswald Bold"/>
              </a:rPr>
              <a:t>IMPLEMENT AND VERIFY FIXES</a:t>
            </a:r>
          </a:p>
        </p:txBody>
      </p:sp>
      <p:sp>
        <p:nvSpPr>
          <p:cNvPr name="Freeform 3" id="3"/>
          <p:cNvSpPr/>
          <p:nvPr/>
        </p:nvSpPr>
        <p:spPr>
          <a:xfrm flipH="false" flipV="false" rot="0">
            <a:off x="-798463" y="7810460"/>
            <a:ext cx="11158154" cy="6877480"/>
          </a:xfrm>
          <a:custGeom>
            <a:avLst/>
            <a:gdLst/>
            <a:ahLst/>
            <a:cxnLst/>
            <a:rect r="r" b="b" t="t" l="l"/>
            <a:pathLst>
              <a:path h="6877480" w="11158154">
                <a:moveTo>
                  <a:pt x="0" y="0"/>
                </a:moveTo>
                <a:lnTo>
                  <a:pt x="11158154" y="0"/>
                </a:lnTo>
                <a:lnTo>
                  <a:pt x="11158154" y="6877480"/>
                </a:lnTo>
                <a:lnTo>
                  <a:pt x="0" y="68774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708923" y="-3507902"/>
            <a:ext cx="11158154" cy="6877480"/>
          </a:xfrm>
          <a:custGeom>
            <a:avLst/>
            <a:gdLst/>
            <a:ahLst/>
            <a:cxnLst/>
            <a:rect r="r" b="b" t="t" l="l"/>
            <a:pathLst>
              <a:path h="6877480" w="11158154">
                <a:moveTo>
                  <a:pt x="0" y="0"/>
                </a:moveTo>
                <a:lnTo>
                  <a:pt x="11158154" y="0"/>
                </a:lnTo>
                <a:lnTo>
                  <a:pt x="11158154" y="6877480"/>
                </a:lnTo>
                <a:lnTo>
                  <a:pt x="0" y="68774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028700" y="3775368"/>
            <a:ext cx="4986396" cy="4986396"/>
          </a:xfrm>
          <a:custGeom>
            <a:avLst/>
            <a:gdLst/>
            <a:ahLst/>
            <a:cxnLst/>
            <a:rect r="r" b="b" t="t" l="l"/>
            <a:pathLst>
              <a:path h="4986396" w="4986396">
                <a:moveTo>
                  <a:pt x="0" y="0"/>
                </a:moveTo>
                <a:lnTo>
                  <a:pt x="4986396" y="0"/>
                </a:lnTo>
                <a:lnTo>
                  <a:pt x="4986396" y="4986396"/>
                </a:lnTo>
                <a:lnTo>
                  <a:pt x="0" y="49863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1268894" y="4015562"/>
            <a:ext cx="4506009" cy="4506009"/>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6"/>
              <a:stretch>
                <a:fillRect l="0" t="-25046" r="0" b="-25046"/>
              </a:stretch>
            </a:blipFill>
            <a:ln cap="sq">
              <a:noFill/>
              <a:prstDash val="solid"/>
              <a:miter/>
            </a:ln>
          </p:spPr>
        </p:sp>
      </p:grpSp>
      <p:sp>
        <p:nvSpPr>
          <p:cNvPr name="Freeform 8" id="8"/>
          <p:cNvSpPr/>
          <p:nvPr/>
        </p:nvSpPr>
        <p:spPr>
          <a:xfrm flipH="false" flipV="false" rot="0">
            <a:off x="3975146" y="1975611"/>
            <a:ext cx="3599514" cy="3599514"/>
          </a:xfrm>
          <a:custGeom>
            <a:avLst/>
            <a:gdLst/>
            <a:ahLst/>
            <a:cxnLst/>
            <a:rect r="r" b="b" t="t" l="l"/>
            <a:pathLst>
              <a:path h="3599514" w="3599514">
                <a:moveTo>
                  <a:pt x="0" y="0"/>
                </a:moveTo>
                <a:lnTo>
                  <a:pt x="3599514" y="0"/>
                </a:lnTo>
                <a:lnTo>
                  <a:pt x="3599514" y="3599514"/>
                </a:lnTo>
                <a:lnTo>
                  <a:pt x="0" y="35995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9" id="9"/>
          <p:cNvGrpSpPr/>
          <p:nvPr/>
        </p:nvGrpSpPr>
        <p:grpSpPr>
          <a:xfrm rot="0">
            <a:off x="4148534" y="2148999"/>
            <a:ext cx="3252738" cy="3252738"/>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7"/>
              <a:stretch>
                <a:fillRect l="-16666" t="0" r="-16666" b="0"/>
              </a:stretch>
            </a:blipFill>
            <a:ln cap="sq">
              <a:noFill/>
              <a:prstDash val="solid"/>
              <a:miter/>
            </a:ln>
          </p:spPr>
        </p:sp>
      </p:grpSp>
      <p:sp>
        <p:nvSpPr>
          <p:cNvPr name="TextBox 11" id="11"/>
          <p:cNvSpPr txBox="true"/>
          <p:nvPr/>
        </p:nvSpPr>
        <p:spPr>
          <a:xfrm rot="0">
            <a:off x="10471026" y="5079499"/>
            <a:ext cx="6366506" cy="1615440"/>
          </a:xfrm>
          <a:prstGeom prst="rect">
            <a:avLst/>
          </a:prstGeom>
        </p:spPr>
        <p:txBody>
          <a:bodyPr anchor="t" rtlCol="false" tIns="0" lIns="0" bIns="0" rIns="0">
            <a:spAutoFit/>
          </a:bodyPr>
          <a:lstStyle/>
          <a:p>
            <a:pPr algn="just">
              <a:lnSpc>
                <a:spcPts val="2580"/>
              </a:lnSpc>
            </a:pPr>
            <a:r>
              <a:rPr lang="en-US" sz="2000" spc="-110">
                <a:solidFill>
                  <a:srgbClr val="FFFFFF"/>
                </a:solidFill>
                <a:latin typeface="Inter"/>
                <a:ea typeface="Inter"/>
                <a:cs typeface="Inter"/>
                <a:sym typeface="Inter"/>
              </a:rPr>
              <a:t>Applied remediation actions by executing the planned fixes for identified vulnerabilities, including patching affected systems, reconfiguring insecure services, and enhancing firewall rules across GCP-hosted Ubuntu and Windows virtual machines</a:t>
            </a:r>
          </a:p>
        </p:txBody>
      </p:sp>
      <p:sp>
        <p:nvSpPr>
          <p:cNvPr name="TextBox 12" id="12"/>
          <p:cNvSpPr txBox="true"/>
          <p:nvPr/>
        </p:nvSpPr>
        <p:spPr>
          <a:xfrm rot="0">
            <a:off x="10471026" y="6991085"/>
            <a:ext cx="6366506" cy="967740"/>
          </a:xfrm>
          <a:prstGeom prst="rect">
            <a:avLst/>
          </a:prstGeom>
        </p:spPr>
        <p:txBody>
          <a:bodyPr anchor="t" rtlCol="false" tIns="0" lIns="0" bIns="0" rIns="0">
            <a:spAutoFit/>
          </a:bodyPr>
          <a:lstStyle/>
          <a:p>
            <a:pPr algn="just">
              <a:lnSpc>
                <a:spcPts val="2580"/>
              </a:lnSpc>
            </a:pPr>
            <a:r>
              <a:rPr lang="en-US" sz="2000" spc="-110">
                <a:solidFill>
                  <a:srgbClr val="FFFFFF"/>
                </a:solidFill>
                <a:latin typeface="Inter"/>
                <a:ea typeface="Inter"/>
                <a:cs typeface="Inter"/>
                <a:sym typeface="Inter"/>
              </a:rPr>
              <a:t>Verified fixes by re-running OpenVAS scans on all target systems and confirming that previously identified vulnerabilities were effectively resolved.</a:t>
            </a:r>
          </a:p>
        </p:txBody>
      </p:sp>
      <p:sp>
        <p:nvSpPr>
          <p:cNvPr name="Freeform 13" id="13"/>
          <p:cNvSpPr/>
          <p:nvPr/>
        </p:nvSpPr>
        <p:spPr>
          <a:xfrm flipH="false" flipV="false" rot="0">
            <a:off x="9144000" y="5117440"/>
            <a:ext cx="1151127" cy="1151127"/>
          </a:xfrm>
          <a:custGeom>
            <a:avLst/>
            <a:gdLst/>
            <a:ahLst/>
            <a:cxnLst/>
            <a:rect r="r" b="b" t="t" l="l"/>
            <a:pathLst>
              <a:path h="1151127" w="1151127">
                <a:moveTo>
                  <a:pt x="0" y="0"/>
                </a:moveTo>
                <a:lnTo>
                  <a:pt x="1151127" y="0"/>
                </a:lnTo>
                <a:lnTo>
                  <a:pt x="1151127" y="1151126"/>
                </a:lnTo>
                <a:lnTo>
                  <a:pt x="0" y="11511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4" id="14"/>
          <p:cNvSpPr txBox="true"/>
          <p:nvPr/>
        </p:nvSpPr>
        <p:spPr>
          <a:xfrm rot="0">
            <a:off x="9399416" y="5470212"/>
            <a:ext cx="618583" cy="426531"/>
          </a:xfrm>
          <a:prstGeom prst="rect">
            <a:avLst/>
          </a:prstGeom>
        </p:spPr>
        <p:txBody>
          <a:bodyPr anchor="t" rtlCol="false" tIns="0" lIns="0" bIns="0" rIns="0">
            <a:spAutoFit/>
          </a:bodyPr>
          <a:lstStyle/>
          <a:p>
            <a:pPr algn="ctr" marL="0" indent="0" lvl="1">
              <a:lnSpc>
                <a:spcPts val="3492"/>
              </a:lnSpc>
              <a:spcBef>
                <a:spcPct val="0"/>
              </a:spcBef>
            </a:pPr>
            <a:r>
              <a:rPr lang="en-US" sz="2707" spc="-148">
                <a:solidFill>
                  <a:srgbClr val="FFFFFF"/>
                </a:solidFill>
                <a:latin typeface="Inter"/>
                <a:ea typeface="Inter"/>
                <a:cs typeface="Inter"/>
                <a:sym typeface="Inter"/>
              </a:rPr>
              <a:t>1</a:t>
            </a:r>
          </a:p>
        </p:txBody>
      </p:sp>
      <p:sp>
        <p:nvSpPr>
          <p:cNvPr name="Freeform 15" id="15"/>
          <p:cNvSpPr/>
          <p:nvPr/>
        </p:nvSpPr>
        <p:spPr>
          <a:xfrm flipH="false" flipV="false" rot="0">
            <a:off x="9144000" y="6908917"/>
            <a:ext cx="1151127" cy="1151127"/>
          </a:xfrm>
          <a:custGeom>
            <a:avLst/>
            <a:gdLst/>
            <a:ahLst/>
            <a:cxnLst/>
            <a:rect r="r" b="b" t="t" l="l"/>
            <a:pathLst>
              <a:path h="1151127" w="1151127">
                <a:moveTo>
                  <a:pt x="0" y="0"/>
                </a:moveTo>
                <a:lnTo>
                  <a:pt x="1151127" y="0"/>
                </a:lnTo>
                <a:lnTo>
                  <a:pt x="1151127" y="1151127"/>
                </a:lnTo>
                <a:lnTo>
                  <a:pt x="0" y="11511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6" id="16"/>
          <p:cNvSpPr txBox="true"/>
          <p:nvPr/>
        </p:nvSpPr>
        <p:spPr>
          <a:xfrm rot="0">
            <a:off x="9399416" y="7261690"/>
            <a:ext cx="618583" cy="426531"/>
          </a:xfrm>
          <a:prstGeom prst="rect">
            <a:avLst/>
          </a:prstGeom>
        </p:spPr>
        <p:txBody>
          <a:bodyPr anchor="t" rtlCol="false" tIns="0" lIns="0" bIns="0" rIns="0">
            <a:spAutoFit/>
          </a:bodyPr>
          <a:lstStyle/>
          <a:p>
            <a:pPr algn="ctr" marL="0" indent="0" lvl="1">
              <a:lnSpc>
                <a:spcPts val="3492"/>
              </a:lnSpc>
              <a:spcBef>
                <a:spcPct val="0"/>
              </a:spcBef>
            </a:pPr>
            <a:r>
              <a:rPr lang="en-US" sz="2707" spc="-148">
                <a:solidFill>
                  <a:srgbClr val="FFFFFF"/>
                </a:solidFill>
                <a:latin typeface="Inter"/>
                <a:ea typeface="Inter"/>
                <a:cs typeface="Inter"/>
                <a:sym typeface="Inter"/>
              </a:rPr>
              <a:t>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DAGkmuc_YJY</dc:identifier>
  <dcterms:modified xsi:type="dcterms:W3CDTF">2011-08-01T06:04:30Z</dcterms:modified>
  <cp:revision>1</cp:revision>
  <dc:title>Black and Purple Modern Cyber Security Presentation</dc:title>
</cp:coreProperties>
</file>