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5"/>
    <p:sldId id="257" r:id="rId46"/>
    <p:sldId id="258" r:id="rId47"/>
    <p:sldId id="259" r:id="rId48"/>
    <p:sldId id="260" r:id="rId49"/>
    <p:sldId id="261" r:id="rId50"/>
    <p:sldId id="262" r:id="rId51"/>
    <p:sldId id="263" r:id="rId52"/>
    <p:sldId id="264" r:id="rId53"/>
    <p:sldId id="265" r:id="rId54"/>
    <p:sldId id="266" r:id="rId55"/>
    <p:sldId id="267" r:id="rId5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Aileron" charset="1" panose="00000500000000000000"/>
      <p:regular r:id="rId15"/>
    </p:embeddedFont>
    <p:embeddedFont>
      <p:font typeface="Aileron Bold" charset="1" panose="00000800000000000000"/>
      <p:regular r:id="rId16"/>
    </p:embeddedFont>
    <p:embeddedFont>
      <p:font typeface="Aileron Italics" charset="1" panose="00000500000000000000"/>
      <p:regular r:id="rId17"/>
    </p:embeddedFont>
    <p:embeddedFont>
      <p:font typeface="Aileron Bold Italics" charset="1" panose="00000800000000000000"/>
      <p:regular r:id="rId18"/>
    </p:embeddedFont>
    <p:embeddedFont>
      <p:font typeface="Aileron Thin" charset="1" panose="00000300000000000000"/>
      <p:regular r:id="rId19"/>
    </p:embeddedFont>
    <p:embeddedFont>
      <p:font typeface="Aileron Thin Italics" charset="1" panose="00000300000000000000"/>
      <p:regular r:id="rId20"/>
    </p:embeddedFont>
    <p:embeddedFont>
      <p:font typeface="Aileron Light" charset="1" panose="00000400000000000000"/>
      <p:regular r:id="rId21"/>
    </p:embeddedFont>
    <p:embeddedFont>
      <p:font typeface="Aileron Light Italics" charset="1" panose="00000400000000000000"/>
      <p:regular r:id="rId22"/>
    </p:embeddedFont>
    <p:embeddedFont>
      <p:font typeface="Aileron Ultra-Bold" charset="1" panose="00000A00000000000000"/>
      <p:regular r:id="rId23"/>
    </p:embeddedFont>
    <p:embeddedFont>
      <p:font typeface="Aileron Ultra-Bold Italics" charset="1" panose="00000A00000000000000"/>
      <p:regular r:id="rId24"/>
    </p:embeddedFont>
    <p:embeddedFont>
      <p:font typeface="Aileron Heavy" charset="1" panose="00000A00000000000000"/>
      <p:regular r:id="rId25"/>
    </p:embeddedFont>
    <p:embeddedFont>
      <p:font typeface="Aileron Heavy Italics" charset="1" panose="00000A00000000000000"/>
      <p:regular r:id="rId26"/>
    </p:embeddedFont>
    <p:embeddedFont>
      <p:font typeface="Open Sauce" charset="1" panose="00000500000000000000"/>
      <p:regular r:id="rId27"/>
    </p:embeddedFont>
    <p:embeddedFont>
      <p:font typeface="Open Sauce Bold" charset="1" panose="00000800000000000000"/>
      <p:regular r:id="rId28"/>
    </p:embeddedFont>
    <p:embeddedFont>
      <p:font typeface="Open Sauce Italics" charset="1" panose="00000500000000000000"/>
      <p:regular r:id="rId29"/>
    </p:embeddedFont>
    <p:embeddedFont>
      <p:font typeface="Open Sauce Bold Italics" charset="1" panose="00000800000000000000"/>
      <p:regular r:id="rId30"/>
    </p:embeddedFont>
    <p:embeddedFont>
      <p:font typeface="Open Sauce Light" charset="1" panose="00000400000000000000"/>
      <p:regular r:id="rId31"/>
    </p:embeddedFont>
    <p:embeddedFont>
      <p:font typeface="Open Sauce Light Italics" charset="1" panose="00000400000000000000"/>
      <p:regular r:id="rId32"/>
    </p:embeddedFont>
    <p:embeddedFont>
      <p:font typeface="Open Sauce Medium" charset="1" panose="00000600000000000000"/>
      <p:regular r:id="rId33"/>
    </p:embeddedFont>
    <p:embeddedFont>
      <p:font typeface="Open Sauce Medium Italics" charset="1" panose="00000600000000000000"/>
      <p:regular r:id="rId34"/>
    </p:embeddedFont>
    <p:embeddedFont>
      <p:font typeface="Open Sauce Semi-Bold" charset="1" panose="00000700000000000000"/>
      <p:regular r:id="rId35"/>
    </p:embeddedFont>
    <p:embeddedFont>
      <p:font typeface="Open Sauce Semi-Bold Italics" charset="1" panose="00000700000000000000"/>
      <p:regular r:id="rId36"/>
    </p:embeddedFont>
    <p:embeddedFont>
      <p:font typeface="Open Sauce Heavy" charset="1" panose="00000A00000000000000"/>
      <p:regular r:id="rId37"/>
    </p:embeddedFont>
    <p:embeddedFont>
      <p:font typeface="Open Sauce Heavy Italics" charset="1" panose="00000A00000000000000"/>
      <p:regular r:id="rId38"/>
    </p:embeddedFont>
    <p:embeddedFont>
      <p:font typeface="Nourd" charset="1" panose="00000500000000000000"/>
      <p:regular r:id="rId39"/>
    </p:embeddedFont>
    <p:embeddedFont>
      <p:font typeface="Nourd Bold" charset="1" panose="00000800000000000000"/>
      <p:regular r:id="rId40"/>
    </p:embeddedFont>
    <p:embeddedFont>
      <p:font typeface="Nourd Light" charset="1" panose="00000400000000000000"/>
      <p:regular r:id="rId41"/>
    </p:embeddedFont>
    <p:embeddedFont>
      <p:font typeface="Nourd Medium" charset="1" panose="00000600000000000000"/>
      <p:regular r:id="rId42"/>
    </p:embeddedFont>
    <p:embeddedFont>
      <p:font typeface="Nourd Semi-Bold" charset="1" panose="00000700000000000000"/>
      <p:regular r:id="rId43"/>
    </p:embeddedFont>
    <p:embeddedFont>
      <p:font typeface="Nourd Heavy" charset="1" panose="00000A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slides/slide1.xml" Type="http://schemas.openxmlformats.org/officeDocument/2006/relationships/slide"/><Relationship Id="rId46" Target="slides/slide2.xml" Type="http://schemas.openxmlformats.org/officeDocument/2006/relationships/slide"/><Relationship Id="rId47" Target="slides/slide3.xml" Type="http://schemas.openxmlformats.org/officeDocument/2006/relationships/slide"/><Relationship Id="rId48" Target="slides/slide4.xml" Type="http://schemas.openxmlformats.org/officeDocument/2006/relationships/slide"/><Relationship Id="rId49" Target="slides/slide5.xml" Type="http://schemas.openxmlformats.org/officeDocument/2006/relationships/slide"/><Relationship Id="rId5" Target="tableStyles.xml" Type="http://schemas.openxmlformats.org/officeDocument/2006/relationships/tableStyles"/><Relationship Id="rId50" Target="slides/slide6.xml" Type="http://schemas.openxmlformats.org/officeDocument/2006/relationships/slide"/><Relationship Id="rId51" Target="slides/slide7.xml" Type="http://schemas.openxmlformats.org/officeDocument/2006/relationships/slide"/><Relationship Id="rId52" Target="slides/slide8.xml" Type="http://schemas.openxmlformats.org/officeDocument/2006/relationships/slide"/><Relationship Id="rId53" Target="slides/slide9.xml" Type="http://schemas.openxmlformats.org/officeDocument/2006/relationships/slide"/><Relationship Id="rId54" Target="slides/slide10.xml" Type="http://schemas.openxmlformats.org/officeDocument/2006/relationships/slide"/><Relationship Id="rId55" Target="slides/slide11.xml" Type="http://schemas.openxmlformats.org/officeDocument/2006/relationships/slide"/><Relationship Id="rId56" Target="slides/slide1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29.png" Type="http://schemas.openxmlformats.org/officeDocument/2006/relationships/image"/><Relationship Id="rId17" Target="../media/image30.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Freeform 3" id="3"/>
          <p:cNvSpPr/>
          <p:nvPr/>
        </p:nvSpPr>
        <p:spPr>
          <a:xfrm flipH="false" flipV="false" rot="0">
            <a:off x="6309035" y="5181600"/>
            <a:ext cx="5669929" cy="11454403"/>
          </a:xfrm>
          <a:custGeom>
            <a:avLst/>
            <a:gdLst/>
            <a:ahLst/>
            <a:cxnLst/>
            <a:rect r="r" b="b" t="t" l="l"/>
            <a:pathLst>
              <a:path h="11454403" w="5669929">
                <a:moveTo>
                  <a:pt x="0" y="0"/>
                </a:moveTo>
                <a:lnTo>
                  <a:pt x="5669930" y="0"/>
                </a:lnTo>
                <a:lnTo>
                  <a:pt x="5669930" y="11454403"/>
                </a:lnTo>
                <a:lnTo>
                  <a:pt x="0" y="11454403"/>
                </a:lnTo>
                <a:lnTo>
                  <a:pt x="0" y="0"/>
                </a:lnTo>
                <a:close/>
              </a:path>
            </a:pathLst>
          </a:custGeom>
          <a:blipFill>
            <a:blip r:embed="rId2"/>
            <a:stretch>
              <a:fillRect l="0" t="0" r="0" b="0"/>
            </a:stretch>
          </a:blipFill>
        </p:spPr>
      </p:sp>
      <p:sp>
        <p:nvSpPr>
          <p:cNvPr name="TextBox 4" id="4"/>
          <p:cNvSpPr txBox="true"/>
          <p:nvPr/>
        </p:nvSpPr>
        <p:spPr>
          <a:xfrm rot="0">
            <a:off x="1028700" y="1942172"/>
            <a:ext cx="16230600" cy="1460500"/>
          </a:xfrm>
          <a:prstGeom prst="rect">
            <a:avLst/>
          </a:prstGeom>
        </p:spPr>
        <p:txBody>
          <a:bodyPr anchor="t" rtlCol="false" tIns="0" lIns="0" bIns="0" rIns="0">
            <a:spAutoFit/>
          </a:bodyPr>
          <a:lstStyle/>
          <a:p>
            <a:pPr algn="ctr">
              <a:lnSpc>
                <a:spcPts val="11900"/>
              </a:lnSpc>
            </a:pPr>
            <a:r>
              <a:rPr lang="en-US" sz="8500">
                <a:solidFill>
                  <a:srgbClr val="000000"/>
                </a:solidFill>
                <a:latin typeface="League Spartan"/>
              </a:rPr>
              <a:t>Project: Production Tracking</a:t>
            </a:r>
          </a:p>
        </p:txBody>
      </p:sp>
      <p:sp>
        <p:nvSpPr>
          <p:cNvPr name="TextBox 5" id="5"/>
          <p:cNvSpPr txBox="true"/>
          <p:nvPr/>
        </p:nvSpPr>
        <p:spPr>
          <a:xfrm rot="0">
            <a:off x="4819304" y="3735483"/>
            <a:ext cx="8649392" cy="1108710"/>
          </a:xfrm>
          <a:prstGeom prst="rect">
            <a:avLst/>
          </a:prstGeom>
        </p:spPr>
        <p:txBody>
          <a:bodyPr anchor="t" rtlCol="false" tIns="0" lIns="0" bIns="0" rIns="0">
            <a:spAutoFit/>
          </a:bodyPr>
          <a:lstStyle/>
          <a:p>
            <a:pPr algn="ctr">
              <a:lnSpc>
                <a:spcPts val="2940"/>
              </a:lnSpc>
            </a:pPr>
            <a:r>
              <a:rPr lang="en-US" sz="2100">
                <a:solidFill>
                  <a:srgbClr val="000000"/>
                </a:solidFill>
                <a:latin typeface="Open Sauce"/>
              </a:rPr>
              <a:t>To develop a web based and mobile application that can be used by the company to track near real-time progress of printing process from pre-press until delivery of finished goods.</a:t>
            </a:r>
          </a:p>
        </p:txBody>
      </p:sp>
      <p:sp>
        <p:nvSpPr>
          <p:cNvPr name="TextBox 6" id="6"/>
          <p:cNvSpPr txBox="true"/>
          <p:nvPr/>
        </p:nvSpPr>
        <p:spPr>
          <a:xfrm rot="0">
            <a:off x="1028700" y="8977630"/>
            <a:ext cx="4321082" cy="280670"/>
          </a:xfrm>
          <a:prstGeom prst="rect">
            <a:avLst/>
          </a:prstGeom>
        </p:spPr>
        <p:txBody>
          <a:bodyPr anchor="t" rtlCol="false" tIns="0" lIns="0" bIns="0" rIns="0">
            <a:spAutoFit/>
          </a:bodyPr>
          <a:lstStyle/>
          <a:p>
            <a:pPr>
              <a:lnSpc>
                <a:spcPts val="2380"/>
              </a:lnSpc>
            </a:pPr>
            <a:r>
              <a:rPr lang="en-US" sz="1700">
                <a:solidFill>
                  <a:srgbClr val="000000"/>
                </a:solidFill>
                <a:latin typeface="Open Sauce Light"/>
              </a:rPr>
              <a:t>COO</a:t>
            </a:r>
          </a:p>
        </p:txBody>
      </p:sp>
      <p:sp>
        <p:nvSpPr>
          <p:cNvPr name="TextBox 7" id="7"/>
          <p:cNvSpPr txBox="true"/>
          <p:nvPr/>
        </p:nvSpPr>
        <p:spPr>
          <a:xfrm rot="0">
            <a:off x="1028700" y="8618220"/>
            <a:ext cx="4321082" cy="297180"/>
          </a:xfrm>
          <a:prstGeom prst="rect">
            <a:avLst/>
          </a:prstGeom>
        </p:spPr>
        <p:txBody>
          <a:bodyPr anchor="t" rtlCol="false" tIns="0" lIns="0" bIns="0" rIns="0">
            <a:spAutoFit/>
          </a:bodyPr>
          <a:lstStyle/>
          <a:p>
            <a:pPr>
              <a:lnSpc>
                <a:spcPts val="2520"/>
              </a:lnSpc>
            </a:pPr>
            <a:r>
              <a:rPr lang="en-US" sz="1800">
                <a:solidFill>
                  <a:srgbClr val="000000"/>
                </a:solidFill>
                <a:latin typeface="League Spartan"/>
              </a:rPr>
              <a:t>MOHD ASYRAF OTHMAN</a:t>
            </a:r>
          </a:p>
        </p:txBody>
      </p:sp>
      <p:sp>
        <p:nvSpPr>
          <p:cNvPr name="TextBox 8" id="8"/>
          <p:cNvSpPr txBox="true"/>
          <p:nvPr/>
        </p:nvSpPr>
        <p:spPr>
          <a:xfrm rot="0">
            <a:off x="12938218" y="8977630"/>
            <a:ext cx="4321082" cy="280670"/>
          </a:xfrm>
          <a:prstGeom prst="rect">
            <a:avLst/>
          </a:prstGeom>
        </p:spPr>
        <p:txBody>
          <a:bodyPr anchor="t" rtlCol="false" tIns="0" lIns="0" bIns="0" rIns="0">
            <a:spAutoFit/>
          </a:bodyPr>
          <a:lstStyle/>
          <a:p>
            <a:pPr algn="r">
              <a:lnSpc>
                <a:spcPts val="2380"/>
              </a:lnSpc>
            </a:pPr>
            <a:r>
              <a:rPr lang="en-US" sz="1700">
                <a:solidFill>
                  <a:srgbClr val="000000"/>
                </a:solidFill>
                <a:latin typeface="Open Sauce Light"/>
              </a:rPr>
              <a:t>Target Deployment: Q1 2024</a:t>
            </a:r>
          </a:p>
        </p:txBody>
      </p:sp>
      <p:sp>
        <p:nvSpPr>
          <p:cNvPr name="TextBox 9" id="9"/>
          <p:cNvSpPr txBox="true"/>
          <p:nvPr/>
        </p:nvSpPr>
        <p:spPr>
          <a:xfrm rot="0">
            <a:off x="12938218" y="8618220"/>
            <a:ext cx="4321082" cy="297180"/>
          </a:xfrm>
          <a:prstGeom prst="rect">
            <a:avLst/>
          </a:prstGeom>
        </p:spPr>
        <p:txBody>
          <a:bodyPr anchor="t" rtlCol="false" tIns="0" lIns="0" bIns="0" rIns="0">
            <a:spAutoFit/>
          </a:bodyPr>
          <a:lstStyle/>
          <a:p>
            <a:pPr algn="r">
              <a:lnSpc>
                <a:spcPts val="2520"/>
              </a:lnSpc>
            </a:pPr>
            <a:r>
              <a:rPr lang="en-US" sz="1800">
                <a:solidFill>
                  <a:srgbClr val="000000"/>
                </a:solidFill>
                <a:latin typeface="League Spartan"/>
              </a:rPr>
              <a:t>SEPTEMBER - DECEMBER 2023</a:t>
            </a:r>
          </a:p>
        </p:txBody>
      </p:sp>
      <p:sp>
        <p:nvSpPr>
          <p:cNvPr name="AutoShape 10" id="10"/>
          <p:cNvSpPr/>
          <p:nvPr/>
        </p:nvSpPr>
        <p:spPr>
          <a:xfrm rot="0">
            <a:off x="8556216" y="3485222"/>
            <a:ext cx="1175568" cy="137659"/>
          </a:xfrm>
          <a:prstGeom prst="rect">
            <a:avLst/>
          </a:prstGeom>
          <a:solidFill>
            <a:srgbClr val="000000"/>
          </a:solidFill>
        </p:spPr>
      </p:sp>
      <p:sp>
        <p:nvSpPr>
          <p:cNvPr name="TextBox 11" id="11"/>
          <p:cNvSpPr txBox="true"/>
          <p:nvPr/>
        </p:nvSpPr>
        <p:spPr>
          <a:xfrm rot="0">
            <a:off x="6983459" y="1000125"/>
            <a:ext cx="4321082" cy="297180"/>
          </a:xfrm>
          <a:prstGeom prst="rect">
            <a:avLst/>
          </a:prstGeom>
        </p:spPr>
        <p:txBody>
          <a:bodyPr anchor="t" rtlCol="false" tIns="0" lIns="0" bIns="0" rIns="0">
            <a:spAutoFit/>
          </a:bodyPr>
          <a:lstStyle/>
          <a:p>
            <a:pPr algn="ctr">
              <a:lnSpc>
                <a:spcPts val="2520"/>
              </a:lnSpc>
            </a:pPr>
            <a:r>
              <a:rPr lang="en-US" sz="1800">
                <a:solidFill>
                  <a:srgbClr val="A6A6A6"/>
                </a:solidFill>
                <a:latin typeface="League Spartan"/>
              </a:rPr>
              <a:t>Ana Muslim Sdn Bhd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3423284" y="2745235"/>
            <a:ext cx="1051003" cy="7589"/>
          </a:xfrm>
          <a:prstGeom prst="line">
            <a:avLst/>
          </a:prstGeom>
          <a:ln cap="rnd" w="28575">
            <a:solidFill>
              <a:srgbClr val="000000"/>
            </a:solidFill>
            <a:prstDash val="solid"/>
            <a:headEnd type="none" len="sm" w="sm"/>
            <a:tailEnd type="arrow" len="sm" w="med"/>
          </a:ln>
        </p:spPr>
      </p:sp>
      <p:sp>
        <p:nvSpPr>
          <p:cNvPr name="AutoShape 3" id="3"/>
          <p:cNvSpPr/>
          <p:nvPr/>
        </p:nvSpPr>
        <p:spPr>
          <a:xfrm flipH="true">
            <a:off x="6328722" y="2738539"/>
            <a:ext cx="555188" cy="0"/>
          </a:xfrm>
          <a:prstGeom prst="line">
            <a:avLst/>
          </a:prstGeom>
          <a:ln cap="rnd" w="28575">
            <a:solidFill>
              <a:srgbClr val="000000"/>
            </a:solidFill>
            <a:prstDash val="solid"/>
            <a:headEnd type="triangle" len="med" w="lg"/>
            <a:tailEnd type="none" len="sm" w="sm"/>
          </a:ln>
        </p:spPr>
      </p:sp>
      <p:grpSp>
        <p:nvGrpSpPr>
          <p:cNvPr name="Group 4" id="4"/>
          <p:cNvGrpSpPr/>
          <p:nvPr/>
        </p:nvGrpSpPr>
        <p:grpSpPr>
          <a:xfrm rot="0">
            <a:off x="4474287" y="2327114"/>
            <a:ext cx="1854435" cy="822850"/>
            <a:chOff x="0" y="0"/>
            <a:chExt cx="1407645" cy="624600"/>
          </a:xfrm>
        </p:grpSpPr>
        <p:sp>
          <p:nvSpPr>
            <p:cNvPr name="Freeform 5" id="5"/>
            <p:cNvSpPr/>
            <p:nvPr/>
          </p:nvSpPr>
          <p:spPr>
            <a:xfrm flipH="false" flipV="false" rot="0">
              <a:off x="0" y="0"/>
              <a:ext cx="1407645" cy="624600"/>
            </a:xfrm>
            <a:custGeom>
              <a:avLst/>
              <a:gdLst/>
              <a:ahLst/>
              <a:cxnLst/>
              <a:rect r="r" b="b" t="t" l="l"/>
              <a:pathLst>
                <a:path h="624600" w="1407645">
                  <a:moveTo>
                    <a:pt x="0" y="0"/>
                  </a:moveTo>
                  <a:lnTo>
                    <a:pt x="1407645" y="0"/>
                  </a:lnTo>
                  <a:lnTo>
                    <a:pt x="1407645" y="624600"/>
                  </a:lnTo>
                  <a:lnTo>
                    <a:pt x="0" y="624600"/>
                  </a:lnTo>
                  <a:close/>
                </a:path>
              </a:pathLst>
            </a:custGeom>
            <a:solidFill>
              <a:srgbClr val="BFE4FF"/>
            </a:solidFill>
          </p:spPr>
        </p:sp>
        <p:sp>
          <p:nvSpPr>
            <p:cNvPr name="TextBox 6" id="6"/>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a:rPr>
                <a:t>ISBN Application</a:t>
              </a:r>
            </a:p>
          </p:txBody>
        </p:sp>
      </p:grpSp>
      <p:grpSp>
        <p:nvGrpSpPr>
          <p:cNvPr name="Group 7" id="7"/>
          <p:cNvGrpSpPr/>
          <p:nvPr/>
        </p:nvGrpSpPr>
        <p:grpSpPr>
          <a:xfrm rot="0">
            <a:off x="1303632" y="2297831"/>
            <a:ext cx="2119652" cy="909985"/>
            <a:chOff x="0" y="0"/>
            <a:chExt cx="812800" cy="348942"/>
          </a:xfrm>
        </p:grpSpPr>
        <p:sp>
          <p:nvSpPr>
            <p:cNvPr name="Freeform 8" id="8"/>
            <p:cNvSpPr/>
            <p:nvPr/>
          </p:nvSpPr>
          <p:spPr>
            <a:xfrm flipH="false" flipV="false" rot="0">
              <a:off x="0" y="0"/>
              <a:ext cx="812800" cy="348942"/>
            </a:xfrm>
            <a:custGeom>
              <a:avLst/>
              <a:gdLst/>
              <a:ahLst/>
              <a:cxnLst/>
              <a:rect r="r" b="b" t="t" l="l"/>
              <a:pathLst>
                <a:path h="348942" w="812800">
                  <a:moveTo>
                    <a:pt x="406400" y="0"/>
                  </a:moveTo>
                  <a:cubicBezTo>
                    <a:pt x="181951" y="0"/>
                    <a:pt x="0" y="78113"/>
                    <a:pt x="0" y="174471"/>
                  </a:cubicBezTo>
                  <a:cubicBezTo>
                    <a:pt x="0" y="270829"/>
                    <a:pt x="181951" y="348942"/>
                    <a:pt x="406400" y="348942"/>
                  </a:cubicBezTo>
                  <a:cubicBezTo>
                    <a:pt x="630849" y="348942"/>
                    <a:pt x="812800" y="270829"/>
                    <a:pt x="812800" y="174471"/>
                  </a:cubicBezTo>
                  <a:cubicBezTo>
                    <a:pt x="812800" y="78113"/>
                    <a:pt x="630849" y="0"/>
                    <a:pt x="406400" y="0"/>
                  </a:cubicBezTo>
                  <a:lnTo>
                    <a:pt x="406400" y="0"/>
                  </a:lnTo>
                  <a:close/>
                </a:path>
              </a:pathLst>
            </a:custGeom>
            <a:solidFill>
              <a:srgbClr val="D5FDDB"/>
            </a:solidFill>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1919"/>
                </a:lnSpc>
              </a:pPr>
              <a:r>
                <a:rPr lang="en-US" sz="1599">
                  <a:solidFill>
                    <a:srgbClr val="000000"/>
                  </a:solidFill>
                  <a:latin typeface="DM Sans"/>
                </a:rPr>
                <a:t>Design and Layout</a:t>
              </a:r>
            </a:p>
          </p:txBody>
        </p:sp>
      </p:grpSp>
      <p:grpSp>
        <p:nvGrpSpPr>
          <p:cNvPr name="Group 10" id="10"/>
          <p:cNvGrpSpPr/>
          <p:nvPr/>
        </p:nvGrpSpPr>
        <p:grpSpPr>
          <a:xfrm rot="0">
            <a:off x="6883911" y="2427510"/>
            <a:ext cx="1600200" cy="622059"/>
            <a:chOff x="0" y="0"/>
            <a:chExt cx="1214663" cy="472186"/>
          </a:xfrm>
        </p:grpSpPr>
        <p:sp>
          <p:nvSpPr>
            <p:cNvPr name="Freeform 11" id="11"/>
            <p:cNvSpPr/>
            <p:nvPr/>
          </p:nvSpPr>
          <p:spPr>
            <a:xfrm flipH="false" flipV="false" rot="0">
              <a:off x="0" y="0"/>
              <a:ext cx="1214663" cy="472186"/>
            </a:xfrm>
            <a:custGeom>
              <a:avLst/>
              <a:gdLst/>
              <a:ahLst/>
              <a:cxnLst/>
              <a:rect r="r" b="b" t="t" l="l"/>
              <a:pathLst>
                <a:path h="472186" w="1214663">
                  <a:moveTo>
                    <a:pt x="0" y="0"/>
                  </a:moveTo>
                  <a:lnTo>
                    <a:pt x="1214663" y="0"/>
                  </a:lnTo>
                  <a:lnTo>
                    <a:pt x="1214663" y="472186"/>
                  </a:lnTo>
                  <a:lnTo>
                    <a:pt x="0" y="472186"/>
                  </a:lnTo>
                  <a:close/>
                </a:path>
              </a:pathLst>
            </a:custGeom>
            <a:solidFill>
              <a:srgbClr val="BFE4FF"/>
            </a:solidFill>
          </p:spPr>
        </p:sp>
        <p:sp>
          <p:nvSpPr>
            <p:cNvPr name="TextBox 12" id="12"/>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a:rPr>
                <a:t>Plate Making</a:t>
              </a:r>
            </a:p>
          </p:txBody>
        </p:sp>
      </p:grpSp>
      <p:grpSp>
        <p:nvGrpSpPr>
          <p:cNvPr name="Group 13" id="13"/>
          <p:cNvGrpSpPr/>
          <p:nvPr/>
        </p:nvGrpSpPr>
        <p:grpSpPr>
          <a:xfrm rot="0">
            <a:off x="6896958" y="5341453"/>
            <a:ext cx="1645065" cy="706241"/>
            <a:chOff x="0" y="0"/>
            <a:chExt cx="812800" cy="348942"/>
          </a:xfrm>
        </p:grpSpPr>
        <p:sp>
          <p:nvSpPr>
            <p:cNvPr name="Freeform 14" id="14"/>
            <p:cNvSpPr/>
            <p:nvPr/>
          </p:nvSpPr>
          <p:spPr>
            <a:xfrm flipH="false" flipV="false" rot="0">
              <a:off x="0" y="0"/>
              <a:ext cx="812800" cy="348942"/>
            </a:xfrm>
            <a:custGeom>
              <a:avLst/>
              <a:gdLst/>
              <a:ahLst/>
              <a:cxnLst/>
              <a:rect r="r" b="b" t="t" l="l"/>
              <a:pathLst>
                <a:path h="348942" w="812800">
                  <a:moveTo>
                    <a:pt x="406400" y="0"/>
                  </a:moveTo>
                  <a:cubicBezTo>
                    <a:pt x="181951" y="0"/>
                    <a:pt x="0" y="78113"/>
                    <a:pt x="0" y="174471"/>
                  </a:cubicBezTo>
                  <a:cubicBezTo>
                    <a:pt x="0" y="270829"/>
                    <a:pt x="181951" y="348942"/>
                    <a:pt x="406400" y="348942"/>
                  </a:cubicBezTo>
                  <a:cubicBezTo>
                    <a:pt x="630849" y="348942"/>
                    <a:pt x="812800" y="270829"/>
                    <a:pt x="812800" y="174471"/>
                  </a:cubicBezTo>
                  <a:cubicBezTo>
                    <a:pt x="812800" y="78113"/>
                    <a:pt x="630849" y="0"/>
                    <a:pt x="406400" y="0"/>
                  </a:cubicBezTo>
                  <a:lnTo>
                    <a:pt x="406400" y="0"/>
                  </a:lnTo>
                  <a:close/>
                </a:path>
              </a:pathLst>
            </a:custGeom>
            <a:solidFill>
              <a:srgbClr val="FF2768"/>
            </a:solidFill>
          </p:spPr>
        </p:sp>
        <p:sp>
          <p:nvSpPr>
            <p:cNvPr name="TextBox 15" id="15"/>
            <p:cNvSpPr txBox="true"/>
            <p:nvPr/>
          </p:nvSpPr>
          <p:spPr>
            <a:xfrm>
              <a:off x="76200" y="66675"/>
              <a:ext cx="660400" cy="669925"/>
            </a:xfrm>
            <a:prstGeom prst="rect">
              <a:avLst/>
            </a:prstGeom>
          </p:spPr>
          <p:txBody>
            <a:bodyPr anchor="ctr" rtlCol="false" tIns="50800" lIns="50800" bIns="50800" rIns="50800"/>
            <a:lstStyle/>
            <a:p>
              <a:pPr algn="ctr">
                <a:lnSpc>
                  <a:spcPts val="1919"/>
                </a:lnSpc>
              </a:pPr>
              <a:r>
                <a:rPr lang="en-US" sz="1599">
                  <a:solidFill>
                    <a:srgbClr val="000000"/>
                  </a:solidFill>
                  <a:latin typeface="DM Sans Bold"/>
                </a:rPr>
                <a:t>RTM</a:t>
              </a:r>
            </a:p>
          </p:txBody>
        </p:sp>
      </p:grpSp>
      <p:grpSp>
        <p:nvGrpSpPr>
          <p:cNvPr name="Group 16" id="16"/>
          <p:cNvGrpSpPr/>
          <p:nvPr/>
        </p:nvGrpSpPr>
        <p:grpSpPr>
          <a:xfrm rot="0">
            <a:off x="1028700" y="7174400"/>
            <a:ext cx="1653060" cy="1653060"/>
            <a:chOff x="0" y="0"/>
            <a:chExt cx="3251200" cy="3251200"/>
          </a:xfrm>
        </p:grpSpPr>
        <p:sp>
          <p:nvSpPr>
            <p:cNvPr name="Freeform 17" id="17"/>
            <p:cNvSpPr/>
            <p:nvPr/>
          </p:nvSpPr>
          <p:spPr>
            <a:xfrm flipH="false" flipV="false" rot="0">
              <a:off x="0" y="0"/>
              <a:ext cx="3251200" cy="3251200"/>
            </a:xfrm>
            <a:custGeom>
              <a:avLst/>
              <a:gdLst/>
              <a:ahLst/>
              <a:cxnLst/>
              <a:rect r="r" b="b" t="t" l="l"/>
              <a:pathLst>
                <a:path h="3251200" w="3251200">
                  <a:moveTo>
                    <a:pt x="3251200" y="25400"/>
                  </a:moveTo>
                  <a:cubicBezTo>
                    <a:pt x="3251200" y="11372"/>
                    <a:pt x="3239833" y="0"/>
                    <a:pt x="3225800" y="0"/>
                  </a:cubicBezTo>
                  <a:lnTo>
                    <a:pt x="25400" y="0"/>
                  </a:lnTo>
                  <a:cubicBezTo>
                    <a:pt x="11372" y="0"/>
                    <a:pt x="0" y="11372"/>
                    <a:pt x="0" y="25400"/>
                  </a:cubicBezTo>
                  <a:lnTo>
                    <a:pt x="0" y="3225800"/>
                  </a:lnTo>
                  <a:cubicBezTo>
                    <a:pt x="0" y="3239833"/>
                    <a:pt x="11372" y="3251200"/>
                    <a:pt x="25400" y="3251200"/>
                  </a:cubicBezTo>
                  <a:lnTo>
                    <a:pt x="3225800" y="3251200"/>
                  </a:lnTo>
                  <a:cubicBezTo>
                    <a:pt x="3239833" y="3251200"/>
                    <a:pt x="3251200" y="3239833"/>
                    <a:pt x="3251200" y="3225800"/>
                  </a:cubicBezTo>
                  <a:lnTo>
                    <a:pt x="3251200" y="25400"/>
                  </a:lnTo>
                  <a:close/>
                </a:path>
              </a:pathLst>
            </a:custGeom>
            <a:solidFill>
              <a:srgbClr val="FFF5C3"/>
            </a:solidFill>
          </p:spPr>
        </p:sp>
        <p:sp>
          <p:nvSpPr>
            <p:cNvPr name="TextBox 18" id="18"/>
            <p:cNvSpPr txBox="true"/>
            <p:nvPr/>
          </p:nvSpPr>
          <p:spPr>
            <a:xfrm>
              <a:off x="152400" y="254000"/>
              <a:ext cx="2946400" cy="2743200"/>
            </a:xfrm>
            <a:prstGeom prst="rect">
              <a:avLst/>
            </a:prstGeom>
          </p:spPr>
          <p:txBody>
            <a:bodyPr anchor="ctr" rtlCol="false" tIns="50800" lIns="50800" bIns="50800" rIns="50800"/>
            <a:lstStyle/>
            <a:p>
              <a:pPr algn="ctr">
                <a:lnSpc>
                  <a:spcPts val="1320"/>
                </a:lnSpc>
              </a:pPr>
              <a:r>
                <a:rPr lang="en-US" sz="1200" spc="-24">
                  <a:solidFill>
                    <a:srgbClr val="000000"/>
                  </a:solidFill>
                  <a:latin typeface="DM Sans"/>
                </a:rPr>
                <a:t>Use sticky notes to add comments. Just copy, paste, and drag them to the flowchart!</a:t>
              </a:r>
            </a:p>
          </p:txBody>
        </p:sp>
      </p:grpSp>
      <p:grpSp>
        <p:nvGrpSpPr>
          <p:cNvPr name="Group 19" id="19"/>
          <p:cNvGrpSpPr/>
          <p:nvPr/>
        </p:nvGrpSpPr>
        <p:grpSpPr>
          <a:xfrm rot="0">
            <a:off x="3005811" y="7174400"/>
            <a:ext cx="1653060" cy="1653060"/>
            <a:chOff x="0" y="0"/>
            <a:chExt cx="3251200" cy="3251200"/>
          </a:xfrm>
        </p:grpSpPr>
        <p:sp>
          <p:nvSpPr>
            <p:cNvPr name="Freeform 20" id="20"/>
            <p:cNvSpPr/>
            <p:nvPr/>
          </p:nvSpPr>
          <p:spPr>
            <a:xfrm flipH="false" flipV="false" rot="0">
              <a:off x="0" y="0"/>
              <a:ext cx="3251200" cy="3251200"/>
            </a:xfrm>
            <a:custGeom>
              <a:avLst/>
              <a:gdLst/>
              <a:ahLst/>
              <a:cxnLst/>
              <a:rect r="r" b="b" t="t" l="l"/>
              <a:pathLst>
                <a:path h="3251200" w="3251200">
                  <a:moveTo>
                    <a:pt x="3251200" y="25400"/>
                  </a:moveTo>
                  <a:cubicBezTo>
                    <a:pt x="3251200" y="11372"/>
                    <a:pt x="3239833" y="0"/>
                    <a:pt x="3225800" y="0"/>
                  </a:cubicBezTo>
                  <a:lnTo>
                    <a:pt x="25400" y="0"/>
                  </a:lnTo>
                  <a:cubicBezTo>
                    <a:pt x="11372" y="0"/>
                    <a:pt x="0" y="11372"/>
                    <a:pt x="0" y="25400"/>
                  </a:cubicBezTo>
                  <a:lnTo>
                    <a:pt x="0" y="3225800"/>
                  </a:lnTo>
                  <a:cubicBezTo>
                    <a:pt x="0" y="3239833"/>
                    <a:pt x="11372" y="3251200"/>
                    <a:pt x="25400" y="3251200"/>
                  </a:cubicBezTo>
                  <a:lnTo>
                    <a:pt x="3225800" y="3251200"/>
                  </a:lnTo>
                  <a:cubicBezTo>
                    <a:pt x="3239833" y="3251200"/>
                    <a:pt x="3251200" y="3239833"/>
                    <a:pt x="3251200" y="3225800"/>
                  </a:cubicBezTo>
                  <a:lnTo>
                    <a:pt x="3251200" y="25400"/>
                  </a:lnTo>
                  <a:close/>
                </a:path>
              </a:pathLst>
            </a:custGeom>
            <a:solidFill>
              <a:srgbClr val="FFCCD2"/>
            </a:solidFill>
          </p:spPr>
        </p:sp>
        <p:sp>
          <p:nvSpPr>
            <p:cNvPr name="TextBox 21" id="21"/>
            <p:cNvSpPr txBox="true"/>
            <p:nvPr/>
          </p:nvSpPr>
          <p:spPr>
            <a:xfrm>
              <a:off x="152400" y="254000"/>
              <a:ext cx="2946400" cy="2743200"/>
            </a:xfrm>
            <a:prstGeom prst="rect">
              <a:avLst/>
            </a:prstGeom>
          </p:spPr>
          <p:txBody>
            <a:bodyPr anchor="ctr" rtlCol="false" tIns="50800" lIns="50800" bIns="50800" rIns="50800"/>
            <a:lstStyle/>
            <a:p>
              <a:pPr algn="ctr">
                <a:lnSpc>
                  <a:spcPts val="1320"/>
                </a:lnSpc>
              </a:pPr>
              <a:r>
                <a:rPr lang="en-US" sz="1200" spc="-24">
                  <a:solidFill>
                    <a:srgbClr val="000000"/>
                  </a:solidFill>
                  <a:latin typeface="DM Sans"/>
                </a:rPr>
                <a:t>You can also color-code them. For instance, red notes can be used to flag bottlenecks!</a:t>
              </a:r>
            </a:p>
          </p:txBody>
        </p:sp>
      </p:grpSp>
      <p:grpSp>
        <p:nvGrpSpPr>
          <p:cNvPr name="Group 22" id="22"/>
          <p:cNvGrpSpPr/>
          <p:nvPr/>
        </p:nvGrpSpPr>
        <p:grpSpPr>
          <a:xfrm rot="0">
            <a:off x="907831" y="1811826"/>
            <a:ext cx="395800" cy="393254"/>
            <a:chOff x="0" y="0"/>
            <a:chExt cx="735568" cy="730836"/>
          </a:xfrm>
        </p:grpSpPr>
        <p:sp>
          <p:nvSpPr>
            <p:cNvPr name="Freeform 23" id="23"/>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AB85C"/>
            </a:solidFill>
          </p:spPr>
        </p:sp>
        <p:sp>
          <p:nvSpPr>
            <p:cNvPr name="TextBox 24" id="24"/>
            <p:cNvSpPr txBox="true"/>
            <p:nvPr/>
          </p:nvSpPr>
          <p:spPr>
            <a:xfrm>
              <a:off x="76200" y="104775"/>
              <a:ext cx="660400" cy="631825"/>
            </a:xfrm>
            <a:prstGeom prst="rect">
              <a:avLst/>
            </a:prstGeom>
          </p:spPr>
          <p:txBody>
            <a:bodyPr anchor="ctr" rtlCol="false" tIns="50800" lIns="50800" bIns="50800" rIns="50800"/>
            <a:lstStyle/>
            <a:p>
              <a:pPr algn="ctr">
                <a:lnSpc>
                  <a:spcPts val="1599"/>
                </a:lnSpc>
              </a:pPr>
              <a:r>
                <a:rPr lang="en-US" sz="1599" spc="-31">
                  <a:solidFill>
                    <a:srgbClr val="FFFFFF"/>
                  </a:solidFill>
                  <a:latin typeface="DM Sans Bold"/>
                </a:rPr>
                <a:t>1</a:t>
              </a:r>
            </a:p>
          </p:txBody>
        </p:sp>
      </p:grpSp>
      <p:grpSp>
        <p:nvGrpSpPr>
          <p:cNvPr name="Group 25" id="25"/>
          <p:cNvGrpSpPr/>
          <p:nvPr/>
        </p:nvGrpSpPr>
        <p:grpSpPr>
          <a:xfrm rot="0">
            <a:off x="4474562" y="1811826"/>
            <a:ext cx="395800" cy="393254"/>
            <a:chOff x="0" y="0"/>
            <a:chExt cx="735568" cy="730836"/>
          </a:xfrm>
        </p:grpSpPr>
        <p:sp>
          <p:nvSpPr>
            <p:cNvPr name="Freeform 26" id="26"/>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27" id="27"/>
            <p:cNvSpPr txBox="true"/>
            <p:nvPr/>
          </p:nvSpPr>
          <p:spPr>
            <a:xfrm>
              <a:off x="76200" y="104775"/>
              <a:ext cx="660400" cy="631825"/>
            </a:xfrm>
            <a:prstGeom prst="rect">
              <a:avLst/>
            </a:prstGeom>
          </p:spPr>
          <p:txBody>
            <a:bodyPr anchor="ctr" rtlCol="false" tIns="50800" lIns="50800" bIns="50800" rIns="50800"/>
            <a:lstStyle/>
            <a:p>
              <a:pPr algn="ctr">
                <a:lnSpc>
                  <a:spcPts val="1599"/>
                </a:lnSpc>
              </a:pPr>
              <a:r>
                <a:rPr lang="en-US" sz="1599" spc="-31">
                  <a:solidFill>
                    <a:srgbClr val="FFFFFF"/>
                  </a:solidFill>
                  <a:latin typeface="DM Sans Bold"/>
                </a:rPr>
                <a:t>2</a:t>
              </a:r>
            </a:p>
          </p:txBody>
        </p:sp>
      </p:grpSp>
      <p:grpSp>
        <p:nvGrpSpPr>
          <p:cNvPr name="Group 28" id="28"/>
          <p:cNvGrpSpPr/>
          <p:nvPr/>
        </p:nvGrpSpPr>
        <p:grpSpPr>
          <a:xfrm rot="0">
            <a:off x="6883911" y="1916011"/>
            <a:ext cx="395800" cy="393254"/>
            <a:chOff x="0" y="0"/>
            <a:chExt cx="735568" cy="730836"/>
          </a:xfrm>
        </p:grpSpPr>
        <p:sp>
          <p:nvSpPr>
            <p:cNvPr name="Freeform 29" id="29"/>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30" id="30"/>
            <p:cNvSpPr txBox="true"/>
            <p:nvPr/>
          </p:nvSpPr>
          <p:spPr>
            <a:xfrm>
              <a:off x="76200" y="104775"/>
              <a:ext cx="660400" cy="631825"/>
            </a:xfrm>
            <a:prstGeom prst="rect">
              <a:avLst/>
            </a:prstGeom>
          </p:spPr>
          <p:txBody>
            <a:bodyPr anchor="ctr" rtlCol="false" tIns="50800" lIns="50800" bIns="50800" rIns="50800"/>
            <a:lstStyle/>
            <a:p>
              <a:pPr algn="ctr">
                <a:lnSpc>
                  <a:spcPts val="1599"/>
                </a:lnSpc>
              </a:pPr>
              <a:r>
                <a:rPr lang="en-US" sz="1599" spc="-31">
                  <a:solidFill>
                    <a:srgbClr val="FFFFFF"/>
                  </a:solidFill>
                  <a:latin typeface="DM Sans Bold"/>
                </a:rPr>
                <a:t>3</a:t>
              </a:r>
            </a:p>
          </p:txBody>
        </p:sp>
      </p:grpSp>
      <p:grpSp>
        <p:nvGrpSpPr>
          <p:cNvPr name="Group 31" id="31"/>
          <p:cNvGrpSpPr/>
          <p:nvPr/>
        </p:nvGrpSpPr>
        <p:grpSpPr>
          <a:xfrm rot="0">
            <a:off x="9080792" y="1916011"/>
            <a:ext cx="395800" cy="393254"/>
            <a:chOff x="0" y="0"/>
            <a:chExt cx="735568" cy="730836"/>
          </a:xfrm>
        </p:grpSpPr>
        <p:sp>
          <p:nvSpPr>
            <p:cNvPr name="Freeform 32" id="32"/>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33" id="33"/>
            <p:cNvSpPr txBox="true"/>
            <p:nvPr/>
          </p:nvSpPr>
          <p:spPr>
            <a:xfrm>
              <a:off x="76200" y="104775"/>
              <a:ext cx="660400" cy="631825"/>
            </a:xfrm>
            <a:prstGeom prst="rect">
              <a:avLst/>
            </a:prstGeom>
          </p:spPr>
          <p:txBody>
            <a:bodyPr anchor="ctr" rtlCol="false" tIns="50800" lIns="50800" bIns="50800" rIns="50800"/>
            <a:lstStyle/>
            <a:p>
              <a:pPr algn="ctr">
                <a:lnSpc>
                  <a:spcPts val="1599"/>
                </a:lnSpc>
              </a:pPr>
              <a:r>
                <a:rPr lang="en-US" sz="1599" spc="-31">
                  <a:solidFill>
                    <a:srgbClr val="FFFFFF"/>
                  </a:solidFill>
                  <a:latin typeface="DM Sans Bold"/>
                </a:rPr>
                <a:t>4</a:t>
              </a:r>
            </a:p>
          </p:txBody>
        </p:sp>
      </p:grpSp>
      <p:grpSp>
        <p:nvGrpSpPr>
          <p:cNvPr name="Group 34" id="34"/>
          <p:cNvGrpSpPr/>
          <p:nvPr/>
        </p:nvGrpSpPr>
        <p:grpSpPr>
          <a:xfrm rot="0">
            <a:off x="4564300" y="5156081"/>
            <a:ext cx="1519164" cy="1076984"/>
            <a:chOff x="0" y="0"/>
            <a:chExt cx="812800" cy="576220"/>
          </a:xfrm>
        </p:grpSpPr>
        <p:sp>
          <p:nvSpPr>
            <p:cNvPr name="Freeform 35" id="35"/>
            <p:cNvSpPr/>
            <p:nvPr/>
          </p:nvSpPr>
          <p:spPr>
            <a:xfrm flipH="false" flipV="false" rot="0">
              <a:off x="79021" y="35453"/>
              <a:ext cx="654757" cy="505314"/>
            </a:xfrm>
            <a:custGeom>
              <a:avLst/>
              <a:gdLst/>
              <a:ahLst/>
              <a:cxnLst/>
              <a:rect r="r" b="b" t="t" l="l"/>
              <a:pathLst>
                <a:path h="505314" w="654757">
                  <a:moveTo>
                    <a:pt x="452102" y="52967"/>
                  </a:moveTo>
                  <a:lnTo>
                    <a:pt x="609056" y="164237"/>
                  </a:lnTo>
                  <a:cubicBezTo>
                    <a:pt x="637722" y="184559"/>
                    <a:pt x="654758" y="217518"/>
                    <a:pt x="654758" y="252657"/>
                  </a:cubicBezTo>
                  <a:cubicBezTo>
                    <a:pt x="654758" y="287796"/>
                    <a:pt x="637722" y="320755"/>
                    <a:pt x="609056" y="341077"/>
                  </a:cubicBezTo>
                  <a:lnTo>
                    <a:pt x="452102" y="452347"/>
                  </a:lnTo>
                  <a:cubicBezTo>
                    <a:pt x="377388" y="505314"/>
                    <a:pt x="277370" y="505314"/>
                    <a:pt x="202656" y="452347"/>
                  </a:cubicBezTo>
                  <a:lnTo>
                    <a:pt x="45702" y="341077"/>
                  </a:lnTo>
                  <a:cubicBezTo>
                    <a:pt x="17036" y="320755"/>
                    <a:pt x="0" y="287796"/>
                    <a:pt x="0" y="252657"/>
                  </a:cubicBezTo>
                  <a:cubicBezTo>
                    <a:pt x="0" y="217518"/>
                    <a:pt x="17036" y="184559"/>
                    <a:pt x="45702" y="164237"/>
                  </a:cubicBezTo>
                  <a:lnTo>
                    <a:pt x="202656" y="52967"/>
                  </a:lnTo>
                  <a:cubicBezTo>
                    <a:pt x="277370" y="0"/>
                    <a:pt x="377388" y="0"/>
                    <a:pt x="452102" y="52967"/>
                  </a:cubicBezTo>
                  <a:close/>
                </a:path>
              </a:pathLst>
            </a:custGeom>
            <a:solidFill>
              <a:srgbClr val="FF2768"/>
            </a:solidFill>
          </p:spPr>
        </p:sp>
        <p:sp>
          <p:nvSpPr>
            <p:cNvPr name="TextBox 36" id="36"/>
            <p:cNvSpPr txBox="true"/>
            <p:nvPr/>
          </p:nvSpPr>
          <p:spPr>
            <a:xfrm>
              <a:off x="139700" y="130175"/>
              <a:ext cx="533400" cy="542925"/>
            </a:xfrm>
            <a:prstGeom prst="rect">
              <a:avLst/>
            </a:prstGeom>
          </p:spPr>
          <p:txBody>
            <a:bodyPr anchor="ctr" rtlCol="false" tIns="50800" lIns="50800" bIns="50800" rIns="50800"/>
            <a:lstStyle/>
            <a:p>
              <a:pPr algn="ctr">
                <a:lnSpc>
                  <a:spcPts val="1800"/>
                </a:lnSpc>
              </a:pPr>
              <a:r>
                <a:rPr lang="en-US" sz="1500">
                  <a:solidFill>
                    <a:srgbClr val="000000"/>
                  </a:solidFill>
                  <a:latin typeface="DM Sans Bold"/>
                </a:rPr>
                <a:t>QC (Editorial)</a:t>
              </a:r>
            </a:p>
          </p:txBody>
        </p:sp>
      </p:grpSp>
      <p:sp>
        <p:nvSpPr>
          <p:cNvPr name="AutoShape 37" id="37"/>
          <p:cNvSpPr/>
          <p:nvPr/>
        </p:nvSpPr>
        <p:spPr>
          <a:xfrm flipH="true">
            <a:off x="8484111" y="2727351"/>
            <a:ext cx="596682" cy="11188"/>
          </a:xfrm>
          <a:prstGeom prst="line">
            <a:avLst/>
          </a:prstGeom>
          <a:ln cap="rnd" w="28575">
            <a:solidFill>
              <a:srgbClr val="000000"/>
            </a:solidFill>
            <a:prstDash val="solid"/>
            <a:headEnd type="triangle" len="med" w="lg"/>
            <a:tailEnd type="none" len="sm" w="sm"/>
          </a:ln>
        </p:spPr>
      </p:sp>
      <p:grpSp>
        <p:nvGrpSpPr>
          <p:cNvPr name="Group 38" id="38"/>
          <p:cNvGrpSpPr/>
          <p:nvPr/>
        </p:nvGrpSpPr>
        <p:grpSpPr>
          <a:xfrm rot="0">
            <a:off x="9080792" y="2416322"/>
            <a:ext cx="1600200" cy="622059"/>
            <a:chOff x="0" y="0"/>
            <a:chExt cx="1214663" cy="472186"/>
          </a:xfrm>
        </p:grpSpPr>
        <p:sp>
          <p:nvSpPr>
            <p:cNvPr name="Freeform 39" id="39"/>
            <p:cNvSpPr/>
            <p:nvPr/>
          </p:nvSpPr>
          <p:spPr>
            <a:xfrm flipH="false" flipV="false" rot="0">
              <a:off x="0" y="0"/>
              <a:ext cx="1214663" cy="472186"/>
            </a:xfrm>
            <a:custGeom>
              <a:avLst/>
              <a:gdLst/>
              <a:ahLst/>
              <a:cxnLst/>
              <a:rect r="r" b="b" t="t" l="l"/>
              <a:pathLst>
                <a:path h="472186" w="1214663">
                  <a:moveTo>
                    <a:pt x="0" y="0"/>
                  </a:moveTo>
                  <a:lnTo>
                    <a:pt x="1214663" y="0"/>
                  </a:lnTo>
                  <a:lnTo>
                    <a:pt x="1214663" y="472186"/>
                  </a:lnTo>
                  <a:lnTo>
                    <a:pt x="0" y="472186"/>
                  </a:lnTo>
                  <a:close/>
                </a:path>
              </a:pathLst>
            </a:custGeom>
            <a:solidFill>
              <a:srgbClr val="BFE4FF"/>
            </a:solidFill>
          </p:spPr>
        </p:sp>
        <p:sp>
          <p:nvSpPr>
            <p:cNvPr name="TextBox 40" id="40"/>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a:rPr>
                <a:t>Material Procurement</a:t>
              </a:r>
            </a:p>
          </p:txBody>
        </p:sp>
      </p:grpSp>
      <p:grpSp>
        <p:nvGrpSpPr>
          <p:cNvPr name="Group 41" id="41"/>
          <p:cNvGrpSpPr/>
          <p:nvPr/>
        </p:nvGrpSpPr>
        <p:grpSpPr>
          <a:xfrm rot="0">
            <a:off x="11393634" y="2416322"/>
            <a:ext cx="1600200" cy="622059"/>
            <a:chOff x="0" y="0"/>
            <a:chExt cx="1214663" cy="472186"/>
          </a:xfrm>
        </p:grpSpPr>
        <p:sp>
          <p:nvSpPr>
            <p:cNvPr name="Freeform 42" id="42"/>
            <p:cNvSpPr/>
            <p:nvPr/>
          </p:nvSpPr>
          <p:spPr>
            <a:xfrm flipH="false" flipV="false" rot="0">
              <a:off x="0" y="0"/>
              <a:ext cx="1214663" cy="472186"/>
            </a:xfrm>
            <a:custGeom>
              <a:avLst/>
              <a:gdLst/>
              <a:ahLst/>
              <a:cxnLst/>
              <a:rect r="r" b="b" t="t" l="l"/>
              <a:pathLst>
                <a:path h="472186" w="1214663">
                  <a:moveTo>
                    <a:pt x="0" y="0"/>
                  </a:moveTo>
                  <a:lnTo>
                    <a:pt x="1214663" y="0"/>
                  </a:lnTo>
                  <a:lnTo>
                    <a:pt x="1214663" y="472186"/>
                  </a:lnTo>
                  <a:lnTo>
                    <a:pt x="0" y="472186"/>
                  </a:lnTo>
                  <a:close/>
                </a:path>
              </a:pathLst>
            </a:custGeom>
            <a:solidFill>
              <a:srgbClr val="FFB001"/>
            </a:solidFill>
          </p:spPr>
        </p:sp>
        <p:sp>
          <p:nvSpPr>
            <p:cNvPr name="TextBox 43" id="43"/>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a:rPr>
                <a:t>Printing (Cover)</a:t>
              </a:r>
            </a:p>
          </p:txBody>
        </p:sp>
      </p:grpSp>
      <p:sp>
        <p:nvSpPr>
          <p:cNvPr name="AutoShape 44" id="44"/>
          <p:cNvSpPr/>
          <p:nvPr/>
        </p:nvSpPr>
        <p:spPr>
          <a:xfrm flipH="true">
            <a:off x="10680992" y="2727351"/>
            <a:ext cx="712641" cy="0"/>
          </a:xfrm>
          <a:prstGeom prst="line">
            <a:avLst/>
          </a:prstGeom>
          <a:ln cap="rnd" w="28575">
            <a:solidFill>
              <a:srgbClr val="000000"/>
            </a:solidFill>
            <a:prstDash val="solid"/>
            <a:headEnd type="triangle" len="med" w="lg"/>
            <a:tailEnd type="none" len="sm" w="sm"/>
          </a:ln>
        </p:spPr>
      </p:sp>
      <p:grpSp>
        <p:nvGrpSpPr>
          <p:cNvPr name="Group 45" id="45"/>
          <p:cNvGrpSpPr/>
          <p:nvPr/>
        </p:nvGrpSpPr>
        <p:grpSpPr>
          <a:xfrm rot="0">
            <a:off x="13593909" y="2416322"/>
            <a:ext cx="1600200" cy="622059"/>
            <a:chOff x="0" y="0"/>
            <a:chExt cx="1214663" cy="472186"/>
          </a:xfrm>
        </p:grpSpPr>
        <p:sp>
          <p:nvSpPr>
            <p:cNvPr name="Freeform 46" id="46"/>
            <p:cNvSpPr/>
            <p:nvPr/>
          </p:nvSpPr>
          <p:spPr>
            <a:xfrm flipH="false" flipV="false" rot="0">
              <a:off x="0" y="0"/>
              <a:ext cx="1214663" cy="472186"/>
            </a:xfrm>
            <a:custGeom>
              <a:avLst/>
              <a:gdLst/>
              <a:ahLst/>
              <a:cxnLst/>
              <a:rect r="r" b="b" t="t" l="l"/>
              <a:pathLst>
                <a:path h="472186" w="1214663">
                  <a:moveTo>
                    <a:pt x="0" y="0"/>
                  </a:moveTo>
                  <a:lnTo>
                    <a:pt x="1214663" y="0"/>
                  </a:lnTo>
                  <a:lnTo>
                    <a:pt x="1214663" y="472186"/>
                  </a:lnTo>
                  <a:lnTo>
                    <a:pt x="0" y="472186"/>
                  </a:lnTo>
                  <a:close/>
                </a:path>
              </a:pathLst>
            </a:custGeom>
            <a:solidFill>
              <a:srgbClr val="FFB001"/>
            </a:solidFill>
          </p:spPr>
        </p:sp>
        <p:sp>
          <p:nvSpPr>
            <p:cNvPr name="TextBox 47" id="47"/>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a:rPr>
                <a:t>Printing (Content)</a:t>
              </a:r>
            </a:p>
          </p:txBody>
        </p:sp>
      </p:grpSp>
      <p:sp>
        <p:nvSpPr>
          <p:cNvPr name="AutoShape 48" id="48"/>
          <p:cNvSpPr/>
          <p:nvPr/>
        </p:nvSpPr>
        <p:spPr>
          <a:xfrm flipH="true">
            <a:off x="12993834" y="2727351"/>
            <a:ext cx="600075" cy="0"/>
          </a:xfrm>
          <a:prstGeom prst="line">
            <a:avLst/>
          </a:prstGeom>
          <a:ln cap="rnd" w="28575">
            <a:solidFill>
              <a:srgbClr val="000000"/>
            </a:solidFill>
            <a:prstDash val="solid"/>
            <a:headEnd type="triangle" len="med" w="lg"/>
            <a:tailEnd type="none" len="sm" w="sm"/>
          </a:ln>
        </p:spPr>
      </p:sp>
      <p:grpSp>
        <p:nvGrpSpPr>
          <p:cNvPr name="Group 49" id="49"/>
          <p:cNvGrpSpPr/>
          <p:nvPr/>
        </p:nvGrpSpPr>
        <p:grpSpPr>
          <a:xfrm rot="0">
            <a:off x="4476467" y="3809366"/>
            <a:ext cx="1614486" cy="622059"/>
            <a:chOff x="0" y="0"/>
            <a:chExt cx="1225507" cy="472186"/>
          </a:xfrm>
        </p:grpSpPr>
        <p:sp>
          <p:nvSpPr>
            <p:cNvPr name="Freeform 50" id="50"/>
            <p:cNvSpPr/>
            <p:nvPr/>
          </p:nvSpPr>
          <p:spPr>
            <a:xfrm flipH="false" flipV="false" rot="0">
              <a:off x="0" y="0"/>
              <a:ext cx="1225507" cy="472186"/>
            </a:xfrm>
            <a:custGeom>
              <a:avLst/>
              <a:gdLst/>
              <a:ahLst/>
              <a:cxnLst/>
              <a:rect r="r" b="b" t="t" l="l"/>
              <a:pathLst>
                <a:path h="472186" w="1225507">
                  <a:moveTo>
                    <a:pt x="0" y="0"/>
                  </a:moveTo>
                  <a:lnTo>
                    <a:pt x="1225507" y="0"/>
                  </a:lnTo>
                  <a:lnTo>
                    <a:pt x="1225507" y="472186"/>
                  </a:lnTo>
                  <a:lnTo>
                    <a:pt x="0" y="472186"/>
                  </a:lnTo>
                  <a:close/>
                </a:path>
              </a:pathLst>
            </a:custGeom>
            <a:solidFill>
              <a:srgbClr val="3EDAD8"/>
            </a:solidFill>
          </p:spPr>
        </p:sp>
        <p:sp>
          <p:nvSpPr>
            <p:cNvPr name="TextBox 51" id="51"/>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a:rPr>
                <a:t>Folding</a:t>
              </a:r>
            </a:p>
          </p:txBody>
        </p:sp>
      </p:grpSp>
      <p:grpSp>
        <p:nvGrpSpPr>
          <p:cNvPr name="Group 52" id="52"/>
          <p:cNvGrpSpPr/>
          <p:nvPr/>
        </p:nvGrpSpPr>
        <p:grpSpPr>
          <a:xfrm rot="0">
            <a:off x="6896958" y="3809366"/>
            <a:ext cx="1614486" cy="622059"/>
            <a:chOff x="0" y="0"/>
            <a:chExt cx="1225507" cy="472186"/>
          </a:xfrm>
        </p:grpSpPr>
        <p:sp>
          <p:nvSpPr>
            <p:cNvPr name="Freeform 53" id="53"/>
            <p:cNvSpPr/>
            <p:nvPr/>
          </p:nvSpPr>
          <p:spPr>
            <a:xfrm flipH="false" flipV="false" rot="0">
              <a:off x="0" y="0"/>
              <a:ext cx="1225507" cy="472186"/>
            </a:xfrm>
            <a:custGeom>
              <a:avLst/>
              <a:gdLst/>
              <a:ahLst/>
              <a:cxnLst/>
              <a:rect r="r" b="b" t="t" l="l"/>
              <a:pathLst>
                <a:path h="472186" w="1225507">
                  <a:moveTo>
                    <a:pt x="0" y="0"/>
                  </a:moveTo>
                  <a:lnTo>
                    <a:pt x="1225507" y="0"/>
                  </a:lnTo>
                  <a:lnTo>
                    <a:pt x="1225507" y="472186"/>
                  </a:lnTo>
                  <a:lnTo>
                    <a:pt x="0" y="472186"/>
                  </a:lnTo>
                  <a:close/>
                </a:path>
              </a:pathLst>
            </a:custGeom>
            <a:solidFill>
              <a:srgbClr val="3EDAD8"/>
            </a:solidFill>
          </p:spPr>
        </p:sp>
        <p:sp>
          <p:nvSpPr>
            <p:cNvPr name="TextBox 54" id="54"/>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a:rPr>
                <a:t>Binding</a:t>
              </a:r>
            </a:p>
          </p:txBody>
        </p:sp>
      </p:grpSp>
      <p:sp>
        <p:nvSpPr>
          <p:cNvPr name="AutoShape 55" id="55"/>
          <p:cNvSpPr/>
          <p:nvPr/>
        </p:nvSpPr>
        <p:spPr>
          <a:xfrm flipH="true">
            <a:off x="6090954" y="4120395"/>
            <a:ext cx="806004" cy="0"/>
          </a:xfrm>
          <a:prstGeom prst="line">
            <a:avLst/>
          </a:prstGeom>
          <a:ln cap="rnd" w="28575">
            <a:solidFill>
              <a:srgbClr val="000000"/>
            </a:solidFill>
            <a:prstDash val="solid"/>
            <a:headEnd type="triangle" len="med" w="lg"/>
            <a:tailEnd type="none" len="sm" w="sm"/>
          </a:ln>
        </p:spPr>
      </p:sp>
      <p:grpSp>
        <p:nvGrpSpPr>
          <p:cNvPr name="Group 56" id="56"/>
          <p:cNvGrpSpPr/>
          <p:nvPr/>
        </p:nvGrpSpPr>
        <p:grpSpPr>
          <a:xfrm rot="0">
            <a:off x="9066506" y="3823653"/>
            <a:ext cx="1614486" cy="622059"/>
            <a:chOff x="0" y="0"/>
            <a:chExt cx="1225507" cy="472186"/>
          </a:xfrm>
        </p:grpSpPr>
        <p:sp>
          <p:nvSpPr>
            <p:cNvPr name="Freeform 57" id="57"/>
            <p:cNvSpPr/>
            <p:nvPr/>
          </p:nvSpPr>
          <p:spPr>
            <a:xfrm flipH="false" flipV="false" rot="0">
              <a:off x="0" y="0"/>
              <a:ext cx="1225507" cy="472186"/>
            </a:xfrm>
            <a:custGeom>
              <a:avLst/>
              <a:gdLst/>
              <a:ahLst/>
              <a:cxnLst/>
              <a:rect r="r" b="b" t="t" l="l"/>
              <a:pathLst>
                <a:path h="472186" w="1225507">
                  <a:moveTo>
                    <a:pt x="0" y="0"/>
                  </a:moveTo>
                  <a:lnTo>
                    <a:pt x="1225507" y="0"/>
                  </a:lnTo>
                  <a:lnTo>
                    <a:pt x="1225507" y="472186"/>
                  </a:lnTo>
                  <a:lnTo>
                    <a:pt x="0" y="472186"/>
                  </a:lnTo>
                  <a:close/>
                </a:path>
              </a:pathLst>
            </a:custGeom>
            <a:solidFill>
              <a:srgbClr val="3EDAD8"/>
            </a:solidFill>
          </p:spPr>
        </p:sp>
        <p:sp>
          <p:nvSpPr>
            <p:cNvPr name="TextBox 58" id="58"/>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Bold"/>
                </a:rPr>
                <a:t>Trimming</a:t>
              </a:r>
            </a:p>
          </p:txBody>
        </p:sp>
      </p:grpSp>
      <p:sp>
        <p:nvSpPr>
          <p:cNvPr name="AutoShape 59" id="59"/>
          <p:cNvSpPr/>
          <p:nvPr/>
        </p:nvSpPr>
        <p:spPr>
          <a:xfrm flipH="true" flipV="true">
            <a:off x="8511444" y="4120395"/>
            <a:ext cx="555061" cy="14288"/>
          </a:xfrm>
          <a:prstGeom prst="line">
            <a:avLst/>
          </a:prstGeom>
          <a:ln cap="rnd" w="28575">
            <a:solidFill>
              <a:srgbClr val="000000"/>
            </a:solidFill>
            <a:prstDash val="solid"/>
            <a:headEnd type="triangle" len="med" w="lg"/>
            <a:tailEnd type="none" len="sm" w="sm"/>
          </a:ln>
        </p:spPr>
      </p:sp>
      <p:sp>
        <p:nvSpPr>
          <p:cNvPr name="AutoShape 60" id="60"/>
          <p:cNvSpPr/>
          <p:nvPr/>
        </p:nvSpPr>
        <p:spPr>
          <a:xfrm flipH="true">
            <a:off x="10680992" y="4127539"/>
            <a:ext cx="663444" cy="7144"/>
          </a:xfrm>
          <a:prstGeom prst="line">
            <a:avLst/>
          </a:prstGeom>
          <a:ln cap="rnd" w="28575">
            <a:solidFill>
              <a:srgbClr val="000000"/>
            </a:solidFill>
            <a:prstDash val="solid"/>
            <a:headEnd type="triangle" len="med" w="lg"/>
            <a:tailEnd type="none" len="sm" w="sm"/>
          </a:ln>
        </p:spPr>
      </p:sp>
      <p:grpSp>
        <p:nvGrpSpPr>
          <p:cNvPr name="Group 61" id="61"/>
          <p:cNvGrpSpPr/>
          <p:nvPr/>
        </p:nvGrpSpPr>
        <p:grpSpPr>
          <a:xfrm rot="0">
            <a:off x="5361407" y="3038381"/>
            <a:ext cx="9051652" cy="770985"/>
            <a:chOff x="0" y="0"/>
            <a:chExt cx="12068869" cy="1027980"/>
          </a:xfrm>
        </p:grpSpPr>
        <p:sp>
          <p:nvSpPr>
            <p:cNvPr name="AutoShape 62" id="62"/>
            <p:cNvSpPr/>
            <p:nvPr/>
          </p:nvSpPr>
          <p:spPr>
            <a:xfrm flipV="true">
              <a:off x="12043469" y="0"/>
              <a:ext cx="0" cy="458709"/>
            </a:xfrm>
            <a:prstGeom prst="line">
              <a:avLst/>
            </a:prstGeom>
            <a:ln cap="flat" w="50800">
              <a:solidFill>
                <a:srgbClr val="000000"/>
              </a:solidFill>
              <a:prstDash val="solid"/>
              <a:headEnd type="none" len="sm" w="sm"/>
              <a:tailEnd type="none" len="sm" w="sm"/>
            </a:ln>
          </p:spPr>
        </p:sp>
        <p:sp>
          <p:nvSpPr>
            <p:cNvPr name="AutoShape 63" id="63"/>
            <p:cNvSpPr/>
            <p:nvPr/>
          </p:nvSpPr>
          <p:spPr>
            <a:xfrm>
              <a:off x="19050" y="433309"/>
              <a:ext cx="12033624" cy="0"/>
            </a:xfrm>
            <a:prstGeom prst="line">
              <a:avLst/>
            </a:prstGeom>
            <a:ln cap="flat" w="50800">
              <a:solidFill>
                <a:srgbClr val="000000"/>
              </a:solidFill>
              <a:prstDash val="solid"/>
              <a:headEnd type="none" len="sm" w="sm"/>
              <a:tailEnd type="none" len="sm" w="sm"/>
            </a:ln>
          </p:spPr>
        </p:sp>
        <p:sp>
          <p:nvSpPr>
            <p:cNvPr name="AutoShape 64" id="64"/>
            <p:cNvSpPr/>
            <p:nvPr/>
          </p:nvSpPr>
          <p:spPr>
            <a:xfrm flipH="true" flipV="true">
              <a:off x="19050" y="408348"/>
              <a:ext cx="0" cy="619632"/>
            </a:xfrm>
            <a:prstGeom prst="line">
              <a:avLst/>
            </a:prstGeom>
            <a:ln cap="rnd" w="38100">
              <a:solidFill>
                <a:srgbClr val="000000"/>
              </a:solidFill>
              <a:prstDash val="solid"/>
              <a:headEnd type="triangle" len="med" w="lg"/>
              <a:tailEnd type="none" len="sm" w="sm"/>
            </a:ln>
          </p:spPr>
        </p:sp>
      </p:grpSp>
      <p:grpSp>
        <p:nvGrpSpPr>
          <p:cNvPr name="Group 65" id="65"/>
          <p:cNvGrpSpPr/>
          <p:nvPr/>
        </p:nvGrpSpPr>
        <p:grpSpPr>
          <a:xfrm rot="0">
            <a:off x="11344436" y="3816509"/>
            <a:ext cx="1614486" cy="622059"/>
            <a:chOff x="0" y="0"/>
            <a:chExt cx="1225507" cy="472186"/>
          </a:xfrm>
        </p:grpSpPr>
        <p:sp>
          <p:nvSpPr>
            <p:cNvPr name="Freeform 66" id="66"/>
            <p:cNvSpPr/>
            <p:nvPr/>
          </p:nvSpPr>
          <p:spPr>
            <a:xfrm flipH="false" flipV="false" rot="0">
              <a:off x="0" y="0"/>
              <a:ext cx="1225507" cy="472186"/>
            </a:xfrm>
            <a:custGeom>
              <a:avLst/>
              <a:gdLst/>
              <a:ahLst/>
              <a:cxnLst/>
              <a:rect r="r" b="b" t="t" l="l"/>
              <a:pathLst>
                <a:path h="472186" w="1225507">
                  <a:moveTo>
                    <a:pt x="0" y="0"/>
                  </a:moveTo>
                  <a:lnTo>
                    <a:pt x="1225507" y="0"/>
                  </a:lnTo>
                  <a:lnTo>
                    <a:pt x="1225507" y="472186"/>
                  </a:lnTo>
                  <a:lnTo>
                    <a:pt x="0" y="472186"/>
                  </a:lnTo>
                  <a:close/>
                </a:path>
              </a:pathLst>
            </a:custGeom>
            <a:solidFill>
              <a:srgbClr val="8E77F8"/>
            </a:solidFill>
          </p:spPr>
        </p:sp>
        <p:sp>
          <p:nvSpPr>
            <p:cNvPr name="TextBox 67" id="67"/>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Bold"/>
                </a:rPr>
                <a:t>Packing</a:t>
              </a:r>
            </a:p>
          </p:txBody>
        </p:sp>
      </p:grpSp>
      <p:grpSp>
        <p:nvGrpSpPr>
          <p:cNvPr name="Group 68" id="68"/>
          <p:cNvGrpSpPr/>
          <p:nvPr/>
        </p:nvGrpSpPr>
        <p:grpSpPr>
          <a:xfrm rot="0">
            <a:off x="5277451" y="4445712"/>
            <a:ext cx="9051652" cy="770985"/>
            <a:chOff x="0" y="0"/>
            <a:chExt cx="12068869" cy="1027980"/>
          </a:xfrm>
        </p:grpSpPr>
        <p:sp>
          <p:nvSpPr>
            <p:cNvPr name="AutoShape 69" id="69"/>
            <p:cNvSpPr/>
            <p:nvPr/>
          </p:nvSpPr>
          <p:spPr>
            <a:xfrm flipV="true">
              <a:off x="12043469" y="0"/>
              <a:ext cx="0" cy="458709"/>
            </a:xfrm>
            <a:prstGeom prst="line">
              <a:avLst/>
            </a:prstGeom>
            <a:ln cap="flat" w="50800">
              <a:solidFill>
                <a:srgbClr val="000000"/>
              </a:solidFill>
              <a:prstDash val="solid"/>
              <a:headEnd type="none" len="sm" w="sm"/>
              <a:tailEnd type="none" len="sm" w="sm"/>
            </a:ln>
          </p:spPr>
        </p:sp>
        <p:sp>
          <p:nvSpPr>
            <p:cNvPr name="AutoShape 70" id="70"/>
            <p:cNvSpPr/>
            <p:nvPr/>
          </p:nvSpPr>
          <p:spPr>
            <a:xfrm>
              <a:off x="19050" y="433309"/>
              <a:ext cx="12033624" cy="0"/>
            </a:xfrm>
            <a:prstGeom prst="line">
              <a:avLst/>
            </a:prstGeom>
            <a:ln cap="flat" w="50800">
              <a:solidFill>
                <a:srgbClr val="000000"/>
              </a:solidFill>
              <a:prstDash val="solid"/>
              <a:headEnd type="none" len="sm" w="sm"/>
              <a:tailEnd type="none" len="sm" w="sm"/>
            </a:ln>
          </p:spPr>
        </p:sp>
        <p:sp>
          <p:nvSpPr>
            <p:cNvPr name="AutoShape 71" id="71"/>
            <p:cNvSpPr/>
            <p:nvPr/>
          </p:nvSpPr>
          <p:spPr>
            <a:xfrm flipH="true" flipV="true">
              <a:off x="19050" y="408348"/>
              <a:ext cx="0" cy="619632"/>
            </a:xfrm>
            <a:prstGeom prst="line">
              <a:avLst/>
            </a:prstGeom>
            <a:ln cap="rnd" w="38100">
              <a:solidFill>
                <a:srgbClr val="000000"/>
              </a:solidFill>
              <a:prstDash val="solid"/>
              <a:headEnd type="triangle" len="med" w="lg"/>
              <a:tailEnd type="none" len="sm" w="sm"/>
            </a:ln>
          </p:spPr>
        </p:sp>
      </p:grpSp>
      <p:sp>
        <p:nvSpPr>
          <p:cNvPr name="Freeform 72" id="72"/>
          <p:cNvSpPr/>
          <p:nvPr/>
        </p:nvSpPr>
        <p:spPr>
          <a:xfrm flipH="false" flipV="false" rot="0">
            <a:off x="11344436" y="1916011"/>
            <a:ext cx="411103" cy="411103"/>
          </a:xfrm>
          <a:custGeom>
            <a:avLst/>
            <a:gdLst/>
            <a:ahLst/>
            <a:cxnLst/>
            <a:rect r="r" b="b" t="t" l="l"/>
            <a:pathLst>
              <a:path h="411103" w="411103">
                <a:moveTo>
                  <a:pt x="0" y="0"/>
                </a:moveTo>
                <a:lnTo>
                  <a:pt x="411103" y="0"/>
                </a:lnTo>
                <a:lnTo>
                  <a:pt x="411103" y="411103"/>
                </a:lnTo>
                <a:lnTo>
                  <a:pt x="0" y="411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3" id="73"/>
          <p:cNvSpPr/>
          <p:nvPr/>
        </p:nvSpPr>
        <p:spPr>
          <a:xfrm flipH="false" flipV="false" rot="0">
            <a:off x="13484078" y="1916011"/>
            <a:ext cx="471735" cy="471735"/>
          </a:xfrm>
          <a:custGeom>
            <a:avLst/>
            <a:gdLst/>
            <a:ahLst/>
            <a:cxnLst/>
            <a:rect r="r" b="b" t="t" l="l"/>
            <a:pathLst>
              <a:path h="471735" w="471735">
                <a:moveTo>
                  <a:pt x="0" y="0"/>
                </a:moveTo>
                <a:lnTo>
                  <a:pt x="471736" y="0"/>
                </a:lnTo>
                <a:lnTo>
                  <a:pt x="471736" y="471736"/>
                </a:lnTo>
                <a:lnTo>
                  <a:pt x="0" y="4717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4" id="74"/>
          <p:cNvSpPr/>
          <p:nvPr/>
        </p:nvSpPr>
        <p:spPr>
          <a:xfrm flipH="false" flipV="false" rot="0">
            <a:off x="4350823" y="3334787"/>
            <a:ext cx="426953" cy="426953"/>
          </a:xfrm>
          <a:custGeom>
            <a:avLst/>
            <a:gdLst/>
            <a:ahLst/>
            <a:cxnLst/>
            <a:rect r="r" b="b" t="t" l="l"/>
            <a:pathLst>
              <a:path h="426953" w="426953">
                <a:moveTo>
                  <a:pt x="0" y="0"/>
                </a:moveTo>
                <a:lnTo>
                  <a:pt x="426954" y="0"/>
                </a:lnTo>
                <a:lnTo>
                  <a:pt x="426954" y="426954"/>
                </a:lnTo>
                <a:lnTo>
                  <a:pt x="0" y="4269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5" id="75"/>
          <p:cNvSpPr/>
          <p:nvPr/>
        </p:nvSpPr>
        <p:spPr>
          <a:xfrm flipH="false" flipV="false" rot="0">
            <a:off x="6760821" y="3353635"/>
            <a:ext cx="448406" cy="448406"/>
          </a:xfrm>
          <a:custGeom>
            <a:avLst/>
            <a:gdLst/>
            <a:ahLst/>
            <a:cxnLst/>
            <a:rect r="r" b="b" t="t" l="l"/>
            <a:pathLst>
              <a:path h="448406" w="448406">
                <a:moveTo>
                  <a:pt x="0" y="0"/>
                </a:moveTo>
                <a:lnTo>
                  <a:pt x="448406" y="0"/>
                </a:lnTo>
                <a:lnTo>
                  <a:pt x="448406" y="448406"/>
                </a:lnTo>
                <a:lnTo>
                  <a:pt x="0" y="4484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6" id="76"/>
          <p:cNvSpPr/>
          <p:nvPr/>
        </p:nvSpPr>
        <p:spPr>
          <a:xfrm flipH="false" flipV="false" rot="0">
            <a:off x="9032823" y="3353635"/>
            <a:ext cx="470018" cy="470018"/>
          </a:xfrm>
          <a:custGeom>
            <a:avLst/>
            <a:gdLst/>
            <a:ahLst/>
            <a:cxnLst/>
            <a:rect r="r" b="b" t="t" l="l"/>
            <a:pathLst>
              <a:path h="470018" w="470018">
                <a:moveTo>
                  <a:pt x="0" y="0"/>
                </a:moveTo>
                <a:lnTo>
                  <a:pt x="470019" y="0"/>
                </a:lnTo>
                <a:lnTo>
                  <a:pt x="470019" y="470018"/>
                </a:lnTo>
                <a:lnTo>
                  <a:pt x="0" y="4700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7" id="77"/>
          <p:cNvSpPr/>
          <p:nvPr/>
        </p:nvSpPr>
        <p:spPr>
          <a:xfrm flipH="false" flipV="false" rot="0">
            <a:off x="11195733" y="3390744"/>
            <a:ext cx="395800" cy="395800"/>
          </a:xfrm>
          <a:custGeom>
            <a:avLst/>
            <a:gdLst/>
            <a:ahLst/>
            <a:cxnLst/>
            <a:rect r="r" b="b" t="t" l="l"/>
            <a:pathLst>
              <a:path h="395800" w="395800">
                <a:moveTo>
                  <a:pt x="0" y="0"/>
                </a:moveTo>
                <a:lnTo>
                  <a:pt x="395801" y="0"/>
                </a:lnTo>
                <a:lnTo>
                  <a:pt x="395801" y="395800"/>
                </a:lnTo>
                <a:lnTo>
                  <a:pt x="0" y="395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78" id="78"/>
          <p:cNvSpPr/>
          <p:nvPr/>
        </p:nvSpPr>
        <p:spPr>
          <a:xfrm flipH="false" flipV="false" rot="0">
            <a:off x="13174479" y="3334787"/>
            <a:ext cx="419430" cy="419430"/>
          </a:xfrm>
          <a:custGeom>
            <a:avLst/>
            <a:gdLst/>
            <a:ahLst/>
            <a:cxnLst/>
            <a:rect r="r" b="b" t="t" l="l"/>
            <a:pathLst>
              <a:path h="419430" w="419430">
                <a:moveTo>
                  <a:pt x="0" y="0"/>
                </a:moveTo>
                <a:lnTo>
                  <a:pt x="419430" y="0"/>
                </a:lnTo>
                <a:lnTo>
                  <a:pt x="419430" y="419430"/>
                </a:lnTo>
                <a:lnTo>
                  <a:pt x="0" y="41943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79" id="79"/>
          <p:cNvSpPr/>
          <p:nvPr/>
        </p:nvSpPr>
        <p:spPr>
          <a:xfrm flipH="false" flipV="false" rot="0">
            <a:off x="4564300" y="4834116"/>
            <a:ext cx="382581" cy="382581"/>
          </a:xfrm>
          <a:custGeom>
            <a:avLst/>
            <a:gdLst/>
            <a:ahLst/>
            <a:cxnLst/>
            <a:rect r="r" b="b" t="t" l="l"/>
            <a:pathLst>
              <a:path h="382581" w="382581">
                <a:moveTo>
                  <a:pt x="0" y="0"/>
                </a:moveTo>
                <a:lnTo>
                  <a:pt x="382581" y="0"/>
                </a:lnTo>
                <a:lnTo>
                  <a:pt x="382581" y="382581"/>
                </a:lnTo>
                <a:lnTo>
                  <a:pt x="0" y="38258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80" id="80"/>
          <p:cNvSpPr/>
          <p:nvPr/>
        </p:nvSpPr>
        <p:spPr>
          <a:xfrm flipH="false" flipV="false" rot="0">
            <a:off x="6896958" y="4960963"/>
            <a:ext cx="365073" cy="365073"/>
          </a:xfrm>
          <a:custGeom>
            <a:avLst/>
            <a:gdLst/>
            <a:ahLst/>
            <a:cxnLst/>
            <a:rect r="r" b="b" t="t" l="l"/>
            <a:pathLst>
              <a:path h="365073" w="365073">
                <a:moveTo>
                  <a:pt x="0" y="0"/>
                </a:moveTo>
                <a:lnTo>
                  <a:pt x="365073" y="0"/>
                </a:lnTo>
                <a:lnTo>
                  <a:pt x="365073" y="365074"/>
                </a:lnTo>
                <a:lnTo>
                  <a:pt x="0" y="36507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81" id="81"/>
          <p:cNvSpPr txBox="true"/>
          <p:nvPr/>
        </p:nvSpPr>
        <p:spPr>
          <a:xfrm rot="0">
            <a:off x="7395856" y="491071"/>
            <a:ext cx="3793688" cy="824865"/>
          </a:xfrm>
          <a:prstGeom prst="rect">
            <a:avLst/>
          </a:prstGeom>
        </p:spPr>
        <p:txBody>
          <a:bodyPr anchor="t" rtlCol="false" tIns="0" lIns="0" bIns="0" rIns="0">
            <a:spAutoFit/>
          </a:bodyPr>
          <a:lstStyle/>
          <a:p>
            <a:pPr algn="ctr">
              <a:lnSpc>
                <a:spcPts val="3359"/>
              </a:lnSpc>
              <a:spcBef>
                <a:spcPct val="0"/>
              </a:spcBef>
            </a:pPr>
            <a:r>
              <a:rPr lang="en-US" sz="2400">
                <a:solidFill>
                  <a:srgbClr val="202020"/>
                </a:solidFill>
                <a:latin typeface="DM Sans"/>
              </a:rPr>
              <a:t>C</a:t>
            </a:r>
            <a:r>
              <a:rPr lang="en-US" sz="2400">
                <a:solidFill>
                  <a:srgbClr val="202020"/>
                </a:solidFill>
                <a:latin typeface="DM Sans"/>
              </a:rPr>
              <a:t>ritical processes</a:t>
            </a:r>
          </a:p>
          <a:p>
            <a:pPr algn="ctr">
              <a:lnSpc>
                <a:spcPts val="3359"/>
              </a:lnSpc>
              <a:spcBef>
                <a:spcPct val="0"/>
              </a:spcBef>
            </a:pPr>
            <a:r>
              <a:rPr lang="en-US" sz="2400">
                <a:solidFill>
                  <a:srgbClr val="202020"/>
                </a:solidFill>
                <a:latin typeface="DM Sans"/>
              </a:rPr>
              <a:t>to build our app flowchart. </a:t>
            </a:r>
          </a:p>
        </p:txBody>
      </p:sp>
      <p:grpSp>
        <p:nvGrpSpPr>
          <p:cNvPr name="Group 82" id="82"/>
          <p:cNvGrpSpPr/>
          <p:nvPr/>
        </p:nvGrpSpPr>
        <p:grpSpPr>
          <a:xfrm rot="0">
            <a:off x="13625672" y="3820081"/>
            <a:ext cx="1614486" cy="622059"/>
            <a:chOff x="0" y="0"/>
            <a:chExt cx="1225507" cy="472186"/>
          </a:xfrm>
        </p:grpSpPr>
        <p:sp>
          <p:nvSpPr>
            <p:cNvPr name="Freeform 83" id="83"/>
            <p:cNvSpPr/>
            <p:nvPr/>
          </p:nvSpPr>
          <p:spPr>
            <a:xfrm flipH="false" flipV="false" rot="0">
              <a:off x="0" y="0"/>
              <a:ext cx="1225507" cy="472186"/>
            </a:xfrm>
            <a:custGeom>
              <a:avLst/>
              <a:gdLst/>
              <a:ahLst/>
              <a:cxnLst/>
              <a:rect r="r" b="b" t="t" l="l"/>
              <a:pathLst>
                <a:path h="472186" w="1225507">
                  <a:moveTo>
                    <a:pt x="0" y="0"/>
                  </a:moveTo>
                  <a:lnTo>
                    <a:pt x="1225507" y="0"/>
                  </a:lnTo>
                  <a:lnTo>
                    <a:pt x="1225507" y="472186"/>
                  </a:lnTo>
                  <a:lnTo>
                    <a:pt x="0" y="472186"/>
                  </a:lnTo>
                  <a:close/>
                </a:path>
              </a:pathLst>
            </a:custGeom>
            <a:solidFill>
              <a:srgbClr val="FF2768"/>
            </a:solidFill>
          </p:spPr>
        </p:sp>
        <p:sp>
          <p:nvSpPr>
            <p:cNvPr name="TextBox 84" id="84"/>
            <p:cNvSpPr txBox="true"/>
            <p:nvPr/>
          </p:nvSpPr>
          <p:spPr>
            <a:xfrm>
              <a:off x="0" y="-9525"/>
              <a:ext cx="812800" cy="822325"/>
            </a:xfrm>
            <a:prstGeom prst="rect">
              <a:avLst/>
            </a:prstGeom>
          </p:spPr>
          <p:txBody>
            <a:bodyPr anchor="ctr" rtlCol="false" tIns="50800" lIns="50800" bIns="50800" rIns="50800"/>
            <a:lstStyle/>
            <a:p>
              <a:pPr algn="ctr">
                <a:lnSpc>
                  <a:spcPts val="1919"/>
                </a:lnSpc>
              </a:pPr>
              <a:r>
                <a:rPr lang="en-US" sz="1599">
                  <a:solidFill>
                    <a:srgbClr val="000000"/>
                  </a:solidFill>
                  <a:latin typeface="DM Sans Bold"/>
                </a:rPr>
                <a:t>Acceptance</a:t>
              </a:r>
            </a:p>
          </p:txBody>
        </p:sp>
      </p:grpSp>
      <p:sp>
        <p:nvSpPr>
          <p:cNvPr name="AutoShape 85" id="85"/>
          <p:cNvSpPr/>
          <p:nvPr/>
        </p:nvSpPr>
        <p:spPr>
          <a:xfrm flipH="true" flipV="true">
            <a:off x="12958922" y="4127539"/>
            <a:ext cx="666750" cy="3572"/>
          </a:xfrm>
          <a:prstGeom prst="line">
            <a:avLst/>
          </a:prstGeom>
          <a:ln cap="rnd" w="28575">
            <a:solidFill>
              <a:srgbClr val="000000"/>
            </a:solidFill>
            <a:prstDash val="solid"/>
            <a:headEnd type="triangle" len="med" w="lg"/>
            <a:tailEnd type="none" len="sm" w="sm"/>
          </a:ln>
        </p:spPr>
      </p:sp>
      <p:sp>
        <p:nvSpPr>
          <p:cNvPr name="AutoShape 86" id="86"/>
          <p:cNvSpPr/>
          <p:nvPr/>
        </p:nvSpPr>
        <p:spPr>
          <a:xfrm flipH="true">
            <a:off x="5935769" y="5694574"/>
            <a:ext cx="961189" cy="0"/>
          </a:xfrm>
          <a:prstGeom prst="line">
            <a:avLst/>
          </a:prstGeom>
          <a:ln cap="rnd" w="28575">
            <a:solidFill>
              <a:srgbClr val="000000"/>
            </a:solidFill>
            <a:prstDash val="solid"/>
            <a:headEnd type="triangle" len="med" w="lg"/>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1696" y="394964"/>
            <a:ext cx="17281819" cy="9494141"/>
          </a:xfrm>
          <a:custGeom>
            <a:avLst/>
            <a:gdLst/>
            <a:ahLst/>
            <a:cxnLst/>
            <a:rect r="r" b="b" t="t" l="l"/>
            <a:pathLst>
              <a:path h="9494141" w="17281819">
                <a:moveTo>
                  <a:pt x="0" y="0"/>
                </a:moveTo>
                <a:lnTo>
                  <a:pt x="17281819" y="0"/>
                </a:lnTo>
                <a:lnTo>
                  <a:pt x="17281819" y="9494141"/>
                </a:lnTo>
                <a:lnTo>
                  <a:pt x="0" y="9494141"/>
                </a:lnTo>
                <a:lnTo>
                  <a:pt x="0" y="0"/>
                </a:lnTo>
                <a:close/>
              </a:path>
            </a:pathLst>
          </a:custGeom>
          <a:blipFill>
            <a:blip r:embed="rId2"/>
            <a:stretch>
              <a:fillRect l="0" t="0" r="0" b="0"/>
            </a:stretch>
          </a:blipFill>
        </p:spPr>
      </p:sp>
      <p:sp>
        <p:nvSpPr>
          <p:cNvPr name="Freeform 3" id="3"/>
          <p:cNvSpPr/>
          <p:nvPr/>
        </p:nvSpPr>
        <p:spPr>
          <a:xfrm flipH="false" flipV="false" rot="0">
            <a:off x="15723014" y="394964"/>
            <a:ext cx="2000501" cy="392598"/>
          </a:xfrm>
          <a:custGeom>
            <a:avLst/>
            <a:gdLst/>
            <a:ahLst/>
            <a:cxnLst/>
            <a:rect r="r" b="b" t="t" l="l"/>
            <a:pathLst>
              <a:path h="392598" w="2000501">
                <a:moveTo>
                  <a:pt x="0" y="0"/>
                </a:moveTo>
                <a:lnTo>
                  <a:pt x="2000501" y="0"/>
                </a:lnTo>
                <a:lnTo>
                  <a:pt x="2000501" y="392598"/>
                </a:lnTo>
                <a:lnTo>
                  <a:pt x="0" y="3925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12950" y="1410687"/>
            <a:ext cx="1895824" cy="770289"/>
          </a:xfrm>
          <a:prstGeom prst="rect">
            <a:avLst/>
          </a:prstGeom>
        </p:spPr>
        <p:txBody>
          <a:bodyPr anchor="t" rtlCol="false" tIns="0" lIns="0" bIns="0" rIns="0">
            <a:spAutoFit/>
          </a:bodyPr>
          <a:lstStyle/>
          <a:p>
            <a:pPr algn="ctr">
              <a:lnSpc>
                <a:spcPts val="2978"/>
              </a:lnSpc>
            </a:pPr>
            <a:r>
              <a:rPr lang="en-US" sz="2978">
                <a:solidFill>
                  <a:srgbClr val="FF00BF"/>
                </a:solidFill>
                <a:latin typeface="Nourd Heavy"/>
              </a:rPr>
              <a:t>SUB-MENU</a:t>
            </a:r>
          </a:p>
        </p:txBody>
      </p:sp>
      <p:sp>
        <p:nvSpPr>
          <p:cNvPr name="TextBox 5" id="5"/>
          <p:cNvSpPr txBox="true"/>
          <p:nvPr/>
        </p:nvSpPr>
        <p:spPr>
          <a:xfrm rot="0">
            <a:off x="7657321" y="2071873"/>
            <a:ext cx="1486679" cy="544418"/>
          </a:xfrm>
          <a:prstGeom prst="rect">
            <a:avLst/>
          </a:prstGeom>
        </p:spPr>
        <p:txBody>
          <a:bodyPr anchor="t" rtlCol="false" tIns="0" lIns="0" bIns="0" rIns="0">
            <a:spAutoFit/>
          </a:bodyPr>
          <a:lstStyle/>
          <a:p>
            <a:pPr algn="ctr">
              <a:lnSpc>
                <a:spcPts val="2096"/>
              </a:lnSpc>
            </a:pPr>
            <a:r>
              <a:rPr lang="en-US" sz="2096">
                <a:solidFill>
                  <a:srgbClr val="FF00BF"/>
                </a:solidFill>
                <a:latin typeface="Nourd Heavy"/>
              </a:rPr>
              <a:t>ACTIVITY TRACKER</a:t>
            </a:r>
          </a:p>
        </p:txBody>
      </p:sp>
      <p:sp>
        <p:nvSpPr>
          <p:cNvPr name="TextBox 6" id="6"/>
          <p:cNvSpPr txBox="true"/>
          <p:nvPr/>
        </p:nvSpPr>
        <p:spPr>
          <a:xfrm rot="0">
            <a:off x="3611029" y="4936860"/>
            <a:ext cx="2470373" cy="1073678"/>
          </a:xfrm>
          <a:prstGeom prst="rect">
            <a:avLst/>
          </a:prstGeom>
        </p:spPr>
        <p:txBody>
          <a:bodyPr anchor="t" rtlCol="false" tIns="0" lIns="0" bIns="0" rIns="0">
            <a:spAutoFit/>
          </a:bodyPr>
          <a:lstStyle/>
          <a:p>
            <a:pPr algn="ctr">
              <a:lnSpc>
                <a:spcPts val="2096"/>
              </a:lnSpc>
            </a:pPr>
            <a:r>
              <a:rPr lang="en-US" sz="2096">
                <a:solidFill>
                  <a:srgbClr val="FF00BF"/>
                </a:solidFill>
                <a:latin typeface="Nourd Heavy"/>
              </a:rPr>
              <a:t>DASHBOARD</a:t>
            </a:r>
          </a:p>
          <a:p>
            <a:pPr algn="ctr">
              <a:lnSpc>
                <a:spcPts val="2096"/>
              </a:lnSpc>
            </a:pPr>
            <a:r>
              <a:rPr lang="en-US" sz="2096">
                <a:solidFill>
                  <a:srgbClr val="FF00BF"/>
                </a:solidFill>
                <a:latin typeface="Nourd Heavy"/>
              </a:rPr>
              <a:t>(ANALYSIS)</a:t>
            </a:r>
          </a:p>
          <a:p>
            <a:pPr algn="ctr">
              <a:lnSpc>
                <a:spcPts val="2096"/>
              </a:lnSpc>
            </a:pPr>
          </a:p>
          <a:p>
            <a:pPr algn="ctr">
              <a:lnSpc>
                <a:spcPts val="2096"/>
              </a:lnSpc>
            </a:pPr>
          </a:p>
        </p:txBody>
      </p:sp>
      <p:sp>
        <p:nvSpPr>
          <p:cNvPr name="TextBox 7" id="7"/>
          <p:cNvSpPr txBox="true"/>
          <p:nvPr/>
        </p:nvSpPr>
        <p:spPr>
          <a:xfrm rot="0">
            <a:off x="14108937" y="907856"/>
            <a:ext cx="2614328" cy="279789"/>
          </a:xfrm>
          <a:prstGeom prst="rect">
            <a:avLst/>
          </a:prstGeom>
        </p:spPr>
        <p:txBody>
          <a:bodyPr anchor="t" rtlCol="false" tIns="0" lIns="0" bIns="0" rIns="0">
            <a:spAutoFit/>
          </a:bodyPr>
          <a:lstStyle/>
          <a:p>
            <a:pPr algn="ctr">
              <a:lnSpc>
                <a:spcPts val="2096"/>
              </a:lnSpc>
            </a:pPr>
            <a:r>
              <a:rPr lang="en-US" sz="2096">
                <a:solidFill>
                  <a:srgbClr val="FF00BF"/>
                </a:solidFill>
                <a:latin typeface="Nourd Bold"/>
              </a:rPr>
              <a:t>ANNOUNCEMENTS</a:t>
            </a:r>
          </a:p>
        </p:txBody>
      </p:sp>
      <p:sp>
        <p:nvSpPr>
          <p:cNvPr name="TextBox 8" id="8"/>
          <p:cNvSpPr txBox="true"/>
          <p:nvPr/>
        </p:nvSpPr>
        <p:spPr>
          <a:xfrm rot="0">
            <a:off x="3611029" y="108112"/>
            <a:ext cx="10175551" cy="679450"/>
          </a:xfrm>
          <a:prstGeom prst="rect">
            <a:avLst/>
          </a:prstGeom>
        </p:spPr>
        <p:txBody>
          <a:bodyPr anchor="t" rtlCol="false" tIns="0" lIns="0" bIns="0" rIns="0">
            <a:spAutoFit/>
          </a:bodyPr>
          <a:lstStyle/>
          <a:p>
            <a:pPr algn="ctr">
              <a:lnSpc>
                <a:spcPts val="5599"/>
              </a:lnSpc>
            </a:pPr>
            <a:r>
              <a:rPr lang="en-US" sz="3999">
                <a:solidFill>
                  <a:srgbClr val="000000"/>
                </a:solidFill>
                <a:latin typeface="League Spartan"/>
              </a:rPr>
              <a:t>MAIN MENU</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3415" y="1427669"/>
            <a:ext cx="17321169" cy="7830631"/>
          </a:xfrm>
          <a:custGeom>
            <a:avLst/>
            <a:gdLst/>
            <a:ahLst/>
            <a:cxnLst/>
            <a:rect r="r" b="b" t="t" l="l"/>
            <a:pathLst>
              <a:path h="7830631" w="17321169">
                <a:moveTo>
                  <a:pt x="0" y="0"/>
                </a:moveTo>
                <a:lnTo>
                  <a:pt x="17321170" y="0"/>
                </a:lnTo>
                <a:lnTo>
                  <a:pt x="17321170" y="7830631"/>
                </a:lnTo>
                <a:lnTo>
                  <a:pt x="0" y="7830631"/>
                </a:lnTo>
                <a:lnTo>
                  <a:pt x="0" y="0"/>
                </a:lnTo>
                <a:close/>
              </a:path>
            </a:pathLst>
          </a:custGeom>
          <a:blipFill>
            <a:blip r:embed="rId2"/>
            <a:stretch>
              <a:fillRect l="0" t="0" r="0" b="0"/>
            </a:stretch>
          </a:blipFill>
        </p:spPr>
      </p:sp>
      <p:sp>
        <p:nvSpPr>
          <p:cNvPr name="Freeform 3" id="3"/>
          <p:cNvSpPr/>
          <p:nvPr/>
        </p:nvSpPr>
        <p:spPr>
          <a:xfrm flipH="false" flipV="false" rot="0">
            <a:off x="14331448" y="1427669"/>
            <a:ext cx="2000501" cy="392598"/>
          </a:xfrm>
          <a:custGeom>
            <a:avLst/>
            <a:gdLst/>
            <a:ahLst/>
            <a:cxnLst/>
            <a:rect r="r" b="b" t="t" l="l"/>
            <a:pathLst>
              <a:path h="392598" w="2000501">
                <a:moveTo>
                  <a:pt x="0" y="0"/>
                </a:moveTo>
                <a:lnTo>
                  <a:pt x="2000501" y="0"/>
                </a:lnTo>
                <a:lnTo>
                  <a:pt x="2000501" y="392598"/>
                </a:lnTo>
                <a:lnTo>
                  <a:pt x="0" y="3925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144000" y="4919410"/>
            <a:ext cx="847148" cy="847148"/>
          </a:xfrm>
          <a:custGeom>
            <a:avLst/>
            <a:gdLst/>
            <a:ahLst/>
            <a:cxnLst/>
            <a:rect r="r" b="b" t="t" l="l"/>
            <a:pathLst>
              <a:path h="847148" w="847148">
                <a:moveTo>
                  <a:pt x="0" y="0"/>
                </a:moveTo>
                <a:lnTo>
                  <a:pt x="847148" y="0"/>
                </a:lnTo>
                <a:lnTo>
                  <a:pt x="847148" y="847148"/>
                </a:lnTo>
                <a:lnTo>
                  <a:pt x="0" y="847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611029" y="108112"/>
            <a:ext cx="10175551" cy="679450"/>
          </a:xfrm>
          <a:prstGeom prst="rect">
            <a:avLst/>
          </a:prstGeom>
        </p:spPr>
        <p:txBody>
          <a:bodyPr anchor="t" rtlCol="false" tIns="0" lIns="0" bIns="0" rIns="0">
            <a:spAutoFit/>
          </a:bodyPr>
          <a:lstStyle/>
          <a:p>
            <a:pPr algn="ctr">
              <a:lnSpc>
                <a:spcPts val="5599"/>
              </a:lnSpc>
            </a:pPr>
            <a:r>
              <a:rPr lang="en-US" sz="3999">
                <a:solidFill>
                  <a:srgbClr val="000000"/>
                </a:solidFill>
                <a:latin typeface="League Spartan"/>
              </a:rPr>
              <a:t>PROCESS TRACKER</a:t>
            </a:r>
          </a:p>
        </p:txBody>
      </p:sp>
      <p:sp>
        <p:nvSpPr>
          <p:cNvPr name="TextBox 6" id="6"/>
          <p:cNvSpPr txBox="true"/>
          <p:nvPr/>
        </p:nvSpPr>
        <p:spPr>
          <a:xfrm rot="0">
            <a:off x="5258068" y="1066800"/>
            <a:ext cx="8852384" cy="809048"/>
          </a:xfrm>
          <a:prstGeom prst="rect">
            <a:avLst/>
          </a:prstGeom>
        </p:spPr>
        <p:txBody>
          <a:bodyPr anchor="t" rtlCol="false" tIns="0" lIns="0" bIns="0" rIns="0">
            <a:spAutoFit/>
          </a:bodyPr>
          <a:lstStyle/>
          <a:p>
            <a:pPr algn="ctr">
              <a:lnSpc>
                <a:spcPts val="2096"/>
              </a:lnSpc>
            </a:pPr>
            <a:r>
              <a:rPr lang="en-US" sz="2096">
                <a:solidFill>
                  <a:srgbClr val="FF00BF"/>
                </a:solidFill>
                <a:latin typeface="Nourd Heavy"/>
              </a:rPr>
              <a:t>TAB BY MAJOR MILESTONES:</a:t>
            </a:r>
          </a:p>
          <a:p>
            <a:pPr algn="ctr">
              <a:lnSpc>
                <a:spcPts val="2096"/>
              </a:lnSpc>
            </a:pPr>
            <a:r>
              <a:rPr lang="en-US" sz="2096">
                <a:solidFill>
                  <a:srgbClr val="FF00BF"/>
                </a:solidFill>
                <a:latin typeface="Nourd Heavy"/>
              </a:rPr>
              <a:t>PREPRESS, PRINTING, POST PRESS, FINISHING, DELIVERY</a:t>
            </a:r>
          </a:p>
          <a:p>
            <a:pPr algn="ctr">
              <a:lnSpc>
                <a:spcPts val="2096"/>
              </a:lnSpc>
            </a:pPr>
          </a:p>
        </p:txBody>
      </p:sp>
      <p:sp>
        <p:nvSpPr>
          <p:cNvPr name="TextBox 7" id="7"/>
          <p:cNvSpPr txBox="true"/>
          <p:nvPr/>
        </p:nvSpPr>
        <p:spPr>
          <a:xfrm rot="0">
            <a:off x="8025653" y="2691561"/>
            <a:ext cx="4869625" cy="279789"/>
          </a:xfrm>
          <a:prstGeom prst="rect">
            <a:avLst/>
          </a:prstGeom>
        </p:spPr>
        <p:txBody>
          <a:bodyPr anchor="t" rtlCol="false" tIns="0" lIns="0" bIns="0" rIns="0">
            <a:spAutoFit/>
          </a:bodyPr>
          <a:lstStyle/>
          <a:p>
            <a:pPr algn="ctr">
              <a:lnSpc>
                <a:spcPts val="2096"/>
              </a:lnSpc>
            </a:pPr>
            <a:r>
              <a:rPr lang="en-US" sz="2096">
                <a:solidFill>
                  <a:srgbClr val="FF00BF"/>
                </a:solidFill>
                <a:latin typeface="Nourd Heavy"/>
              </a:rPr>
              <a:t>TAB BY SUB-PROCESS</a:t>
            </a:r>
          </a:p>
        </p:txBody>
      </p:sp>
      <p:sp>
        <p:nvSpPr>
          <p:cNvPr name="TextBox 8" id="8"/>
          <p:cNvSpPr txBox="true"/>
          <p:nvPr/>
        </p:nvSpPr>
        <p:spPr>
          <a:xfrm rot="0">
            <a:off x="3950904" y="4957510"/>
            <a:ext cx="1918545" cy="809048"/>
          </a:xfrm>
          <a:prstGeom prst="rect">
            <a:avLst/>
          </a:prstGeom>
        </p:spPr>
        <p:txBody>
          <a:bodyPr anchor="t" rtlCol="false" tIns="0" lIns="0" bIns="0" rIns="0">
            <a:spAutoFit/>
          </a:bodyPr>
          <a:lstStyle/>
          <a:p>
            <a:pPr algn="ctr">
              <a:lnSpc>
                <a:spcPts val="2096"/>
              </a:lnSpc>
            </a:pPr>
            <a:r>
              <a:rPr lang="en-US" sz="2096">
                <a:solidFill>
                  <a:srgbClr val="FF00BF"/>
                </a:solidFill>
                <a:latin typeface="Nourd Heavy"/>
              </a:rPr>
              <a:t>BOOK PHOTO &amp; INFO</a:t>
            </a:r>
          </a:p>
        </p:txBody>
      </p:sp>
      <p:sp>
        <p:nvSpPr>
          <p:cNvPr name="TextBox 9" id="9"/>
          <p:cNvSpPr txBox="true"/>
          <p:nvPr/>
        </p:nvSpPr>
        <p:spPr>
          <a:xfrm rot="0">
            <a:off x="9885502" y="4174578"/>
            <a:ext cx="1918545" cy="279789"/>
          </a:xfrm>
          <a:prstGeom prst="rect">
            <a:avLst/>
          </a:prstGeom>
        </p:spPr>
        <p:txBody>
          <a:bodyPr anchor="t" rtlCol="false" tIns="0" lIns="0" bIns="0" rIns="0">
            <a:spAutoFit/>
          </a:bodyPr>
          <a:lstStyle/>
          <a:p>
            <a:pPr algn="ctr">
              <a:lnSpc>
                <a:spcPts val="2096"/>
              </a:lnSpc>
            </a:pPr>
            <a:r>
              <a:rPr lang="en-US" sz="2096">
                <a:solidFill>
                  <a:srgbClr val="FF00BF"/>
                </a:solidFill>
                <a:latin typeface="Nourd Heavy"/>
              </a:rPr>
              <a:t>STATUS</a:t>
            </a:r>
          </a:p>
        </p:txBody>
      </p:sp>
      <p:sp>
        <p:nvSpPr>
          <p:cNvPr name="TextBox 10" id="10"/>
          <p:cNvSpPr txBox="true"/>
          <p:nvPr/>
        </p:nvSpPr>
        <p:spPr>
          <a:xfrm rot="0">
            <a:off x="9684260" y="4651411"/>
            <a:ext cx="1918545" cy="279789"/>
          </a:xfrm>
          <a:prstGeom prst="rect">
            <a:avLst/>
          </a:prstGeom>
        </p:spPr>
        <p:txBody>
          <a:bodyPr anchor="t" rtlCol="false" tIns="0" lIns="0" bIns="0" rIns="0">
            <a:spAutoFit/>
          </a:bodyPr>
          <a:lstStyle/>
          <a:p>
            <a:pPr algn="ctr">
              <a:lnSpc>
                <a:spcPts val="2096"/>
              </a:lnSpc>
            </a:pPr>
            <a:r>
              <a:rPr lang="en-US" sz="2096">
                <a:solidFill>
                  <a:srgbClr val="FF00BF"/>
                </a:solidFill>
                <a:latin typeface="Nourd Heavy"/>
              </a:rPr>
              <a:t>SLA</a:t>
            </a:r>
          </a:p>
        </p:txBody>
      </p:sp>
      <p:sp>
        <p:nvSpPr>
          <p:cNvPr name="TextBox 11" id="11"/>
          <p:cNvSpPr txBox="true"/>
          <p:nvPr/>
        </p:nvSpPr>
        <p:spPr>
          <a:xfrm rot="0">
            <a:off x="13413154" y="4492467"/>
            <a:ext cx="1918545" cy="279789"/>
          </a:xfrm>
          <a:prstGeom prst="rect">
            <a:avLst/>
          </a:prstGeom>
        </p:spPr>
        <p:txBody>
          <a:bodyPr anchor="t" rtlCol="false" tIns="0" lIns="0" bIns="0" rIns="0">
            <a:spAutoFit/>
          </a:bodyPr>
          <a:lstStyle/>
          <a:p>
            <a:pPr algn="ctr">
              <a:lnSpc>
                <a:spcPts val="2096"/>
              </a:lnSpc>
            </a:pPr>
            <a:r>
              <a:rPr lang="en-US" sz="2096">
                <a:solidFill>
                  <a:srgbClr val="FF00BF"/>
                </a:solidFill>
                <a:latin typeface="Nourd Heavy"/>
              </a:rPr>
              <a:t>ACTION</a:t>
            </a:r>
          </a:p>
        </p:txBody>
      </p:sp>
      <p:sp>
        <p:nvSpPr>
          <p:cNvPr name="Freeform 12" id="12"/>
          <p:cNvSpPr/>
          <p:nvPr/>
        </p:nvSpPr>
        <p:spPr>
          <a:xfrm flipH="false" flipV="false" rot="0">
            <a:off x="9144000" y="7633458"/>
            <a:ext cx="847148" cy="847148"/>
          </a:xfrm>
          <a:custGeom>
            <a:avLst/>
            <a:gdLst/>
            <a:ahLst/>
            <a:cxnLst/>
            <a:rect r="r" b="b" t="t" l="l"/>
            <a:pathLst>
              <a:path h="847148" w="847148">
                <a:moveTo>
                  <a:pt x="0" y="0"/>
                </a:moveTo>
                <a:lnTo>
                  <a:pt x="847148" y="0"/>
                </a:lnTo>
                <a:lnTo>
                  <a:pt x="847148" y="847148"/>
                </a:lnTo>
                <a:lnTo>
                  <a:pt x="0" y="847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TextBox 3" id="3"/>
          <p:cNvSpPr txBox="true"/>
          <p:nvPr/>
        </p:nvSpPr>
        <p:spPr>
          <a:xfrm rot="0">
            <a:off x="1028700" y="2504688"/>
            <a:ext cx="6949700" cy="2263775"/>
          </a:xfrm>
          <a:prstGeom prst="rect">
            <a:avLst/>
          </a:prstGeom>
        </p:spPr>
        <p:txBody>
          <a:bodyPr anchor="t" rtlCol="false" tIns="0" lIns="0" bIns="0" rIns="0">
            <a:spAutoFit/>
          </a:bodyPr>
          <a:lstStyle/>
          <a:p>
            <a:pPr>
              <a:lnSpc>
                <a:spcPts val="8800"/>
              </a:lnSpc>
            </a:pPr>
            <a:r>
              <a:rPr lang="en-US" sz="8000">
                <a:solidFill>
                  <a:srgbClr val="000000"/>
                </a:solidFill>
                <a:latin typeface="League Spartan"/>
              </a:rPr>
              <a:t>Problem </a:t>
            </a:r>
          </a:p>
          <a:p>
            <a:pPr>
              <a:lnSpc>
                <a:spcPts val="8800"/>
              </a:lnSpc>
            </a:pPr>
            <a:r>
              <a:rPr lang="en-US" sz="8000">
                <a:solidFill>
                  <a:srgbClr val="000000"/>
                </a:solidFill>
                <a:latin typeface="League Spartan"/>
              </a:rPr>
              <a:t>Statement</a:t>
            </a:r>
          </a:p>
        </p:txBody>
      </p:sp>
      <p:sp>
        <p:nvSpPr>
          <p:cNvPr name="TextBox 4" id="4"/>
          <p:cNvSpPr txBox="true"/>
          <p:nvPr/>
        </p:nvSpPr>
        <p:spPr>
          <a:xfrm rot="0">
            <a:off x="9472784" y="2542152"/>
            <a:ext cx="7786516" cy="118681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The current system lacks real-time tracking capabilities, making it difficult to monitor progress and address issues promptly.</a:t>
            </a:r>
          </a:p>
        </p:txBody>
      </p:sp>
      <p:sp>
        <p:nvSpPr>
          <p:cNvPr name="TextBox 5" id="5"/>
          <p:cNvSpPr txBox="true"/>
          <p:nvPr/>
        </p:nvSpPr>
        <p:spPr>
          <a:xfrm rot="0">
            <a:off x="8676330" y="2580252"/>
            <a:ext cx="467670" cy="382270"/>
          </a:xfrm>
          <a:prstGeom prst="rect">
            <a:avLst/>
          </a:prstGeom>
        </p:spPr>
        <p:txBody>
          <a:bodyPr anchor="t" rtlCol="false" tIns="0" lIns="0" bIns="0" rIns="0">
            <a:spAutoFit/>
          </a:bodyPr>
          <a:lstStyle/>
          <a:p>
            <a:pPr algn="r">
              <a:lnSpc>
                <a:spcPts val="3079"/>
              </a:lnSpc>
            </a:pPr>
            <a:r>
              <a:rPr lang="en-US" sz="2200">
                <a:solidFill>
                  <a:srgbClr val="000000"/>
                </a:solidFill>
                <a:latin typeface="League Spartan"/>
              </a:rPr>
              <a:t>01</a:t>
            </a:r>
          </a:p>
        </p:txBody>
      </p:sp>
      <p:sp>
        <p:nvSpPr>
          <p:cNvPr name="AutoShape 6" id="6"/>
          <p:cNvSpPr/>
          <p:nvPr/>
        </p:nvSpPr>
        <p:spPr>
          <a:xfrm rot="0">
            <a:off x="1028700" y="6732202"/>
            <a:ext cx="1175568" cy="137659"/>
          </a:xfrm>
          <a:prstGeom prst="rect">
            <a:avLst/>
          </a:prstGeom>
          <a:solidFill>
            <a:srgbClr val="000000"/>
          </a:solidFill>
        </p:spPr>
      </p:sp>
      <p:sp>
        <p:nvSpPr>
          <p:cNvPr name="TextBox 7" id="7"/>
          <p:cNvSpPr txBox="true"/>
          <p:nvPr/>
        </p:nvSpPr>
        <p:spPr>
          <a:xfrm rot="0">
            <a:off x="9472784" y="4505891"/>
            <a:ext cx="7786516" cy="118681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The process heavily relies on manual data entry, leading to errors, delays, and a lack of accuracy in tracking.</a:t>
            </a:r>
          </a:p>
          <a:p>
            <a:pPr>
              <a:lnSpc>
                <a:spcPts val="3150"/>
              </a:lnSpc>
            </a:pPr>
          </a:p>
        </p:txBody>
      </p:sp>
      <p:sp>
        <p:nvSpPr>
          <p:cNvPr name="TextBox 8" id="8"/>
          <p:cNvSpPr txBox="true"/>
          <p:nvPr/>
        </p:nvSpPr>
        <p:spPr>
          <a:xfrm rot="0">
            <a:off x="9472784" y="6105457"/>
            <a:ext cx="7786516" cy="1186815"/>
          </a:xfrm>
          <a:prstGeom prst="rect">
            <a:avLst/>
          </a:prstGeom>
        </p:spPr>
        <p:txBody>
          <a:bodyPr anchor="t" rtlCol="false" tIns="0" lIns="0" bIns="0" rIns="0">
            <a:spAutoFit/>
          </a:bodyPr>
          <a:lstStyle/>
          <a:p>
            <a:pPr>
              <a:lnSpc>
                <a:spcPts val="3150"/>
              </a:lnSpc>
            </a:pPr>
            <a:r>
              <a:rPr lang="en-US" sz="2100">
                <a:solidFill>
                  <a:srgbClr val="000000"/>
                </a:solidFill>
                <a:latin typeface="Open Sauce"/>
              </a:rPr>
              <a:t>Communication gaps between teams handling different stages of printing often lead to misunderstandings and delays.</a:t>
            </a:r>
          </a:p>
        </p:txBody>
      </p:sp>
      <p:sp>
        <p:nvSpPr>
          <p:cNvPr name="TextBox 9" id="9"/>
          <p:cNvSpPr txBox="true"/>
          <p:nvPr/>
        </p:nvSpPr>
        <p:spPr>
          <a:xfrm rot="0">
            <a:off x="8676330" y="4553516"/>
            <a:ext cx="467670" cy="382270"/>
          </a:xfrm>
          <a:prstGeom prst="rect">
            <a:avLst/>
          </a:prstGeom>
        </p:spPr>
        <p:txBody>
          <a:bodyPr anchor="t" rtlCol="false" tIns="0" lIns="0" bIns="0" rIns="0">
            <a:spAutoFit/>
          </a:bodyPr>
          <a:lstStyle/>
          <a:p>
            <a:pPr algn="r">
              <a:lnSpc>
                <a:spcPts val="3079"/>
              </a:lnSpc>
            </a:pPr>
            <a:r>
              <a:rPr lang="en-US" sz="2200">
                <a:solidFill>
                  <a:srgbClr val="000000"/>
                </a:solidFill>
                <a:latin typeface="League Spartan"/>
              </a:rPr>
              <a:t>02</a:t>
            </a:r>
          </a:p>
        </p:txBody>
      </p:sp>
      <p:sp>
        <p:nvSpPr>
          <p:cNvPr name="TextBox 10" id="10"/>
          <p:cNvSpPr txBox="true"/>
          <p:nvPr/>
        </p:nvSpPr>
        <p:spPr>
          <a:xfrm rot="0">
            <a:off x="8676330" y="6153082"/>
            <a:ext cx="467670" cy="382270"/>
          </a:xfrm>
          <a:prstGeom prst="rect">
            <a:avLst/>
          </a:prstGeom>
        </p:spPr>
        <p:txBody>
          <a:bodyPr anchor="t" rtlCol="false" tIns="0" lIns="0" bIns="0" rIns="0">
            <a:spAutoFit/>
          </a:bodyPr>
          <a:lstStyle/>
          <a:p>
            <a:pPr algn="r">
              <a:lnSpc>
                <a:spcPts val="3079"/>
              </a:lnSpc>
            </a:pPr>
            <a:r>
              <a:rPr lang="en-US" sz="2200">
                <a:solidFill>
                  <a:srgbClr val="000000"/>
                </a:solidFill>
                <a:latin typeface="League Spartan"/>
              </a:rPr>
              <a:t>03</a:t>
            </a:r>
          </a:p>
        </p:txBody>
      </p:sp>
      <p:grpSp>
        <p:nvGrpSpPr>
          <p:cNvPr name="Group 11" id="11"/>
          <p:cNvGrpSpPr/>
          <p:nvPr/>
        </p:nvGrpSpPr>
        <p:grpSpPr>
          <a:xfrm rot="0">
            <a:off x="16991245" y="8907589"/>
            <a:ext cx="268055" cy="350711"/>
            <a:chOff x="0" y="0"/>
            <a:chExt cx="357406" cy="467614"/>
          </a:xfrm>
        </p:grpSpPr>
        <p:sp>
          <p:nvSpPr>
            <p:cNvPr name="Freeform 12" id="12"/>
            <p:cNvSpPr/>
            <p:nvPr/>
          </p:nvSpPr>
          <p:spPr>
            <a:xfrm flipH="false" flipV="false" rot="-5400000">
              <a:off x="40597" y="150806"/>
              <a:ext cx="467614" cy="166003"/>
            </a:xfrm>
            <a:custGeom>
              <a:avLst/>
              <a:gdLst/>
              <a:ahLst/>
              <a:cxnLst/>
              <a:rect r="r" b="b" t="t" l="l"/>
              <a:pathLst>
                <a:path h="166003" w="467614">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5400000">
              <a:off x="-150806" y="150806"/>
              <a:ext cx="467614" cy="166003"/>
            </a:xfrm>
            <a:custGeom>
              <a:avLst/>
              <a:gdLst/>
              <a:ahLst/>
              <a:cxnLst/>
              <a:rect r="r" b="b" t="t" l="l"/>
              <a:pathLst>
                <a:path h="166003" w="467614">
                  <a:moveTo>
                    <a:pt x="0" y="0"/>
                  </a:moveTo>
                  <a:lnTo>
                    <a:pt x="467615" y="0"/>
                  </a:lnTo>
                  <a:lnTo>
                    <a:pt x="467615" y="166003"/>
                  </a:lnTo>
                  <a:lnTo>
                    <a:pt x="0" y="1660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4" id="14"/>
          <p:cNvSpPr txBox="true"/>
          <p:nvPr/>
        </p:nvSpPr>
        <p:spPr>
          <a:xfrm rot="0">
            <a:off x="1028700" y="1000125"/>
            <a:ext cx="5919227" cy="280670"/>
          </a:xfrm>
          <a:prstGeom prst="rect">
            <a:avLst/>
          </a:prstGeom>
        </p:spPr>
        <p:txBody>
          <a:bodyPr anchor="t" rtlCol="false" tIns="0" lIns="0" bIns="0" rIns="0">
            <a:spAutoFit/>
          </a:bodyPr>
          <a:lstStyle/>
          <a:p>
            <a:pPr>
              <a:lnSpc>
                <a:spcPts val="2380"/>
              </a:lnSpc>
            </a:pPr>
            <a:r>
              <a:rPr lang="en-US" sz="1700">
                <a:solidFill>
                  <a:srgbClr val="000000"/>
                </a:solidFill>
                <a:latin typeface="League Spartan"/>
              </a:rPr>
              <a:t>ANA MUSLIM</a:t>
            </a:r>
          </a:p>
        </p:txBody>
      </p:sp>
      <p:sp>
        <p:nvSpPr>
          <p:cNvPr name="TextBox 15" id="15"/>
          <p:cNvSpPr txBox="true"/>
          <p:nvPr/>
        </p:nvSpPr>
        <p:spPr>
          <a:xfrm rot="0">
            <a:off x="1028700" y="4978400"/>
            <a:ext cx="6632832" cy="158686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Currently, our printing process involves multiple stages from pre-press preparation to final delivery. However, this process faces several challenges that impact efficiency and accountability.</a:t>
            </a:r>
          </a:p>
        </p:txBody>
      </p:sp>
      <p:sp>
        <p:nvSpPr>
          <p:cNvPr name="TextBox 16" id="16"/>
          <p:cNvSpPr txBox="true"/>
          <p:nvPr/>
        </p:nvSpPr>
        <p:spPr>
          <a:xfrm rot="0">
            <a:off x="8676330" y="1107123"/>
            <a:ext cx="5919227" cy="422275"/>
          </a:xfrm>
          <a:prstGeom prst="rect">
            <a:avLst/>
          </a:prstGeom>
        </p:spPr>
        <p:txBody>
          <a:bodyPr anchor="t" rtlCol="false" tIns="0" lIns="0" bIns="0" rIns="0">
            <a:spAutoFit/>
          </a:bodyPr>
          <a:lstStyle/>
          <a:p>
            <a:pPr>
              <a:lnSpc>
                <a:spcPts val="3499"/>
              </a:lnSpc>
            </a:pPr>
            <a:r>
              <a:rPr lang="en-US" sz="2499">
                <a:solidFill>
                  <a:srgbClr val="000000"/>
                </a:solidFill>
                <a:latin typeface="League Spartan"/>
              </a:rPr>
              <a:t>Existing Problems/ Challenges</a:t>
            </a:r>
          </a:p>
        </p:txBody>
      </p:sp>
      <p:sp>
        <p:nvSpPr>
          <p:cNvPr name="TextBox 17" id="17"/>
          <p:cNvSpPr txBox="true"/>
          <p:nvPr/>
        </p:nvSpPr>
        <p:spPr>
          <a:xfrm rot="0">
            <a:off x="8676330" y="1834162"/>
            <a:ext cx="5919227" cy="349250"/>
          </a:xfrm>
          <a:prstGeom prst="rect">
            <a:avLst/>
          </a:prstGeom>
        </p:spPr>
        <p:txBody>
          <a:bodyPr anchor="t" rtlCol="false" tIns="0" lIns="0" bIns="0" rIns="0">
            <a:spAutoFit/>
          </a:bodyPr>
          <a:lstStyle/>
          <a:p>
            <a:pPr>
              <a:lnSpc>
                <a:spcPts val="2800"/>
              </a:lnSpc>
            </a:pPr>
            <a:r>
              <a:rPr lang="en-US" sz="2000">
                <a:solidFill>
                  <a:srgbClr val="000000"/>
                </a:solidFill>
                <a:latin typeface="League Spartan"/>
              </a:rPr>
              <a:t>Lack of Real-Time Visibility:</a:t>
            </a:r>
          </a:p>
        </p:txBody>
      </p:sp>
      <p:sp>
        <p:nvSpPr>
          <p:cNvPr name="TextBox 18" id="18"/>
          <p:cNvSpPr txBox="true"/>
          <p:nvPr/>
        </p:nvSpPr>
        <p:spPr>
          <a:xfrm rot="0">
            <a:off x="8676330" y="3952329"/>
            <a:ext cx="5919227" cy="701675"/>
          </a:xfrm>
          <a:prstGeom prst="rect">
            <a:avLst/>
          </a:prstGeom>
        </p:spPr>
        <p:txBody>
          <a:bodyPr anchor="t" rtlCol="false" tIns="0" lIns="0" bIns="0" rIns="0">
            <a:spAutoFit/>
          </a:bodyPr>
          <a:lstStyle/>
          <a:p>
            <a:pPr>
              <a:lnSpc>
                <a:spcPts val="2800"/>
              </a:lnSpc>
            </a:pPr>
            <a:r>
              <a:rPr lang="en-US" sz="2000">
                <a:solidFill>
                  <a:srgbClr val="000000"/>
                </a:solidFill>
                <a:latin typeface="League Spartan"/>
              </a:rPr>
              <a:t>Manual Data Entry and Tracking:</a:t>
            </a:r>
          </a:p>
          <a:p>
            <a:pPr>
              <a:lnSpc>
                <a:spcPts val="2800"/>
              </a:lnSpc>
            </a:pPr>
          </a:p>
        </p:txBody>
      </p:sp>
      <p:sp>
        <p:nvSpPr>
          <p:cNvPr name="TextBox 19" id="19"/>
          <p:cNvSpPr txBox="true"/>
          <p:nvPr/>
        </p:nvSpPr>
        <p:spPr>
          <a:xfrm rot="0">
            <a:off x="8676330" y="5757545"/>
            <a:ext cx="5919227" cy="349250"/>
          </a:xfrm>
          <a:prstGeom prst="rect">
            <a:avLst/>
          </a:prstGeom>
        </p:spPr>
        <p:txBody>
          <a:bodyPr anchor="t" rtlCol="false" tIns="0" lIns="0" bIns="0" rIns="0">
            <a:spAutoFit/>
          </a:bodyPr>
          <a:lstStyle/>
          <a:p>
            <a:pPr>
              <a:lnSpc>
                <a:spcPts val="2800"/>
              </a:lnSpc>
            </a:pPr>
            <a:r>
              <a:rPr lang="en-US" sz="2000">
                <a:solidFill>
                  <a:srgbClr val="000000"/>
                </a:solidFill>
                <a:latin typeface="League Spartan"/>
              </a:rPr>
              <a:t>Inefficiencies in Communication: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Freeform 3" id="3"/>
          <p:cNvSpPr/>
          <p:nvPr/>
        </p:nvSpPr>
        <p:spPr>
          <a:xfrm flipH="false" flipV="false" rot="0">
            <a:off x="5902502" y="4180672"/>
            <a:ext cx="6482996" cy="3003788"/>
          </a:xfrm>
          <a:custGeom>
            <a:avLst/>
            <a:gdLst/>
            <a:ahLst/>
            <a:cxnLst/>
            <a:rect r="r" b="b" t="t" l="l"/>
            <a:pathLst>
              <a:path h="3003788" w="6482996">
                <a:moveTo>
                  <a:pt x="0" y="0"/>
                </a:moveTo>
                <a:lnTo>
                  <a:pt x="6482996" y="0"/>
                </a:lnTo>
                <a:lnTo>
                  <a:pt x="6482996" y="3003788"/>
                </a:lnTo>
                <a:lnTo>
                  <a:pt x="0" y="3003788"/>
                </a:lnTo>
                <a:lnTo>
                  <a:pt x="0" y="0"/>
                </a:lnTo>
                <a:close/>
              </a:path>
            </a:pathLst>
          </a:custGeom>
          <a:blipFill>
            <a:blip r:embed="rId2"/>
            <a:stretch>
              <a:fillRect l="0" t="0" r="0" b="0"/>
            </a:stretch>
          </a:blipFill>
        </p:spPr>
      </p:sp>
      <p:grpSp>
        <p:nvGrpSpPr>
          <p:cNvPr name="Group 4" id="4"/>
          <p:cNvGrpSpPr/>
          <p:nvPr/>
        </p:nvGrpSpPr>
        <p:grpSpPr>
          <a:xfrm rot="0">
            <a:off x="1028700" y="8907589"/>
            <a:ext cx="268055" cy="350711"/>
            <a:chOff x="0" y="0"/>
            <a:chExt cx="357406" cy="467614"/>
          </a:xfrm>
        </p:grpSpPr>
        <p:sp>
          <p:nvSpPr>
            <p:cNvPr name="Freeform 5" id="5"/>
            <p:cNvSpPr/>
            <p:nvPr/>
          </p:nvSpPr>
          <p:spPr>
            <a:xfrm flipH="false" flipV="false" rot="-5400000">
              <a:off x="40597" y="150806"/>
              <a:ext cx="467614" cy="166003"/>
            </a:xfrm>
            <a:custGeom>
              <a:avLst/>
              <a:gdLst/>
              <a:ahLst/>
              <a:cxnLst/>
              <a:rect r="r" b="b" t="t" l="l"/>
              <a:pathLst>
                <a:path h="166003" w="467614">
                  <a:moveTo>
                    <a:pt x="0" y="0"/>
                  </a:moveTo>
                  <a:lnTo>
                    <a:pt x="467615" y="0"/>
                  </a:lnTo>
                  <a:lnTo>
                    <a:pt x="467615" y="166003"/>
                  </a:lnTo>
                  <a:lnTo>
                    <a:pt x="0" y="166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5400000">
              <a:off x="-150806" y="150806"/>
              <a:ext cx="467614" cy="166003"/>
            </a:xfrm>
            <a:custGeom>
              <a:avLst/>
              <a:gdLst/>
              <a:ahLst/>
              <a:cxnLst/>
              <a:rect r="r" b="b" t="t" l="l"/>
              <a:pathLst>
                <a:path h="166003" w="467614">
                  <a:moveTo>
                    <a:pt x="0" y="0"/>
                  </a:moveTo>
                  <a:lnTo>
                    <a:pt x="467615" y="0"/>
                  </a:lnTo>
                  <a:lnTo>
                    <a:pt x="467615" y="166003"/>
                  </a:lnTo>
                  <a:lnTo>
                    <a:pt x="0" y="166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7" id="7"/>
          <p:cNvSpPr txBox="true"/>
          <p:nvPr/>
        </p:nvSpPr>
        <p:spPr>
          <a:xfrm rot="0">
            <a:off x="4056224" y="992576"/>
            <a:ext cx="10175551" cy="679450"/>
          </a:xfrm>
          <a:prstGeom prst="rect">
            <a:avLst/>
          </a:prstGeom>
        </p:spPr>
        <p:txBody>
          <a:bodyPr anchor="t" rtlCol="false" tIns="0" lIns="0" bIns="0" rIns="0">
            <a:spAutoFit/>
          </a:bodyPr>
          <a:lstStyle/>
          <a:p>
            <a:pPr algn="ctr">
              <a:lnSpc>
                <a:spcPts val="5599"/>
              </a:lnSpc>
            </a:pPr>
            <a:r>
              <a:rPr lang="en-US" sz="3999">
                <a:solidFill>
                  <a:srgbClr val="000000"/>
                </a:solidFill>
                <a:latin typeface="League Spartan"/>
              </a:rPr>
              <a:t>Objectives</a:t>
            </a:r>
          </a:p>
        </p:txBody>
      </p:sp>
      <p:sp>
        <p:nvSpPr>
          <p:cNvPr name="TextBox 8" id="8"/>
          <p:cNvSpPr txBox="true"/>
          <p:nvPr/>
        </p:nvSpPr>
        <p:spPr>
          <a:xfrm rot="0">
            <a:off x="5184091" y="1724343"/>
            <a:ext cx="8199408" cy="1054100"/>
          </a:xfrm>
          <a:prstGeom prst="rect">
            <a:avLst/>
          </a:prstGeom>
        </p:spPr>
        <p:txBody>
          <a:bodyPr anchor="t" rtlCol="false" tIns="0" lIns="0" bIns="0" rIns="0">
            <a:spAutoFit/>
          </a:bodyPr>
          <a:lstStyle/>
          <a:p>
            <a:pPr algn="ctr">
              <a:lnSpc>
                <a:spcPts val="2800"/>
              </a:lnSpc>
            </a:pPr>
            <a:r>
              <a:rPr lang="en-US" sz="2000">
                <a:solidFill>
                  <a:srgbClr val="000000"/>
                </a:solidFill>
                <a:latin typeface="Open Sauce Light"/>
              </a:rPr>
              <a:t>By addressing existing challenges and establishing clear objectives, the Printing Process Tracking Application will play a pivotal role in revolutionizing our printing operations.</a:t>
            </a:r>
          </a:p>
        </p:txBody>
      </p:sp>
      <p:sp>
        <p:nvSpPr>
          <p:cNvPr name="TextBox 9" id="9"/>
          <p:cNvSpPr txBox="true"/>
          <p:nvPr/>
        </p:nvSpPr>
        <p:spPr>
          <a:xfrm rot="0">
            <a:off x="1783599" y="3540442"/>
            <a:ext cx="3833153" cy="2111375"/>
          </a:xfrm>
          <a:prstGeom prst="rect">
            <a:avLst/>
          </a:prstGeom>
        </p:spPr>
        <p:txBody>
          <a:bodyPr anchor="t" rtlCol="false" tIns="0" lIns="0" bIns="0" rIns="0">
            <a:spAutoFit/>
          </a:bodyPr>
          <a:lstStyle/>
          <a:p>
            <a:pPr>
              <a:lnSpc>
                <a:spcPts val="2800"/>
              </a:lnSpc>
            </a:pPr>
            <a:r>
              <a:rPr lang="en-US" sz="2000">
                <a:solidFill>
                  <a:srgbClr val="000000"/>
                </a:solidFill>
                <a:latin typeface="Open Sauce Light"/>
              </a:rPr>
              <a:t>The primary objective of developing the Printing Process Tracking Application is to streamline and enhance the tracking process from pre-press to final delivery.</a:t>
            </a:r>
          </a:p>
        </p:txBody>
      </p:sp>
      <p:sp>
        <p:nvSpPr>
          <p:cNvPr name="TextBox 10" id="10"/>
          <p:cNvSpPr txBox="true"/>
          <p:nvPr/>
        </p:nvSpPr>
        <p:spPr>
          <a:xfrm rot="0">
            <a:off x="1783599" y="7136835"/>
            <a:ext cx="4407324" cy="1758950"/>
          </a:xfrm>
          <a:prstGeom prst="rect">
            <a:avLst/>
          </a:prstGeom>
        </p:spPr>
        <p:txBody>
          <a:bodyPr anchor="t" rtlCol="false" tIns="0" lIns="0" bIns="0" rIns="0">
            <a:spAutoFit/>
          </a:bodyPr>
          <a:lstStyle/>
          <a:p>
            <a:pPr>
              <a:lnSpc>
                <a:spcPts val="2800"/>
              </a:lnSpc>
            </a:pPr>
            <a:r>
              <a:rPr lang="en-US" sz="2000">
                <a:solidFill>
                  <a:srgbClr val="000000"/>
                </a:solidFill>
                <a:latin typeface="Open Sauce Light"/>
              </a:rPr>
              <a:t>By implementing this application, we aim to significantly reduce manual intervention, thereby increasing operational efficiency and minimizing the likelihood of errors.</a:t>
            </a:r>
          </a:p>
        </p:txBody>
      </p:sp>
      <p:sp>
        <p:nvSpPr>
          <p:cNvPr name="TextBox 11" id="11"/>
          <p:cNvSpPr txBox="true"/>
          <p:nvPr/>
        </p:nvSpPr>
        <p:spPr>
          <a:xfrm rot="0">
            <a:off x="13424668" y="3982235"/>
            <a:ext cx="4010200" cy="1758950"/>
          </a:xfrm>
          <a:prstGeom prst="rect">
            <a:avLst/>
          </a:prstGeom>
        </p:spPr>
        <p:txBody>
          <a:bodyPr anchor="t" rtlCol="false" tIns="0" lIns="0" bIns="0" rIns="0">
            <a:spAutoFit/>
          </a:bodyPr>
          <a:lstStyle/>
          <a:p>
            <a:pPr>
              <a:lnSpc>
                <a:spcPts val="2800"/>
              </a:lnSpc>
            </a:pPr>
            <a:r>
              <a:rPr lang="en-US" sz="2000">
                <a:solidFill>
                  <a:srgbClr val="000000"/>
                </a:solidFill>
                <a:latin typeface="Open Sauce Light"/>
              </a:rPr>
              <a:t>The application will introduce clear role assignments and tracking mechanisms, ensuring accountability at every stage of the printing process.</a:t>
            </a:r>
          </a:p>
        </p:txBody>
      </p:sp>
      <p:sp>
        <p:nvSpPr>
          <p:cNvPr name="TextBox 12" id="12"/>
          <p:cNvSpPr txBox="true"/>
          <p:nvPr/>
        </p:nvSpPr>
        <p:spPr>
          <a:xfrm rot="0">
            <a:off x="1028700" y="7155885"/>
            <a:ext cx="467670" cy="349250"/>
          </a:xfrm>
          <a:prstGeom prst="rect">
            <a:avLst/>
          </a:prstGeom>
        </p:spPr>
        <p:txBody>
          <a:bodyPr anchor="t" rtlCol="false" tIns="0" lIns="0" bIns="0" rIns="0">
            <a:spAutoFit/>
          </a:bodyPr>
          <a:lstStyle/>
          <a:p>
            <a:pPr algn="r">
              <a:lnSpc>
                <a:spcPts val="2800"/>
              </a:lnSpc>
            </a:pPr>
            <a:r>
              <a:rPr lang="en-US" sz="2000">
                <a:solidFill>
                  <a:srgbClr val="000000"/>
                </a:solidFill>
                <a:latin typeface="League Spartan"/>
              </a:rPr>
              <a:t>02</a:t>
            </a:r>
          </a:p>
        </p:txBody>
      </p:sp>
      <p:sp>
        <p:nvSpPr>
          <p:cNvPr name="TextBox 13" id="13"/>
          <p:cNvSpPr txBox="true"/>
          <p:nvPr/>
        </p:nvSpPr>
        <p:spPr>
          <a:xfrm rot="0">
            <a:off x="12671248" y="3982235"/>
            <a:ext cx="467670" cy="349250"/>
          </a:xfrm>
          <a:prstGeom prst="rect">
            <a:avLst/>
          </a:prstGeom>
        </p:spPr>
        <p:txBody>
          <a:bodyPr anchor="t" rtlCol="false" tIns="0" lIns="0" bIns="0" rIns="0">
            <a:spAutoFit/>
          </a:bodyPr>
          <a:lstStyle/>
          <a:p>
            <a:pPr algn="r">
              <a:lnSpc>
                <a:spcPts val="2800"/>
              </a:lnSpc>
            </a:pPr>
            <a:r>
              <a:rPr lang="en-US" sz="2000">
                <a:solidFill>
                  <a:srgbClr val="000000"/>
                </a:solidFill>
                <a:latin typeface="League Spartan"/>
              </a:rPr>
              <a:t>03</a:t>
            </a:r>
          </a:p>
        </p:txBody>
      </p:sp>
      <p:sp>
        <p:nvSpPr>
          <p:cNvPr name="TextBox 14" id="14"/>
          <p:cNvSpPr txBox="true"/>
          <p:nvPr/>
        </p:nvSpPr>
        <p:spPr>
          <a:xfrm rot="0">
            <a:off x="1028700" y="3540442"/>
            <a:ext cx="467670" cy="349250"/>
          </a:xfrm>
          <a:prstGeom prst="rect">
            <a:avLst/>
          </a:prstGeom>
        </p:spPr>
        <p:txBody>
          <a:bodyPr anchor="t" rtlCol="false" tIns="0" lIns="0" bIns="0" rIns="0">
            <a:spAutoFit/>
          </a:bodyPr>
          <a:lstStyle/>
          <a:p>
            <a:pPr algn="r">
              <a:lnSpc>
                <a:spcPts val="2800"/>
              </a:lnSpc>
            </a:pPr>
            <a:r>
              <a:rPr lang="en-US" sz="2000">
                <a:solidFill>
                  <a:srgbClr val="000000"/>
                </a:solidFill>
                <a:latin typeface="League Spartan"/>
              </a:rPr>
              <a:t>01</a:t>
            </a:r>
          </a:p>
        </p:txBody>
      </p:sp>
      <p:sp>
        <p:nvSpPr>
          <p:cNvPr name="TextBox 15" id="15"/>
          <p:cNvSpPr txBox="true"/>
          <p:nvPr/>
        </p:nvSpPr>
        <p:spPr>
          <a:xfrm rot="0">
            <a:off x="13424668" y="6854260"/>
            <a:ext cx="3875801" cy="2463800"/>
          </a:xfrm>
          <a:prstGeom prst="rect">
            <a:avLst/>
          </a:prstGeom>
        </p:spPr>
        <p:txBody>
          <a:bodyPr anchor="t" rtlCol="false" tIns="0" lIns="0" bIns="0" rIns="0">
            <a:spAutoFit/>
          </a:bodyPr>
          <a:lstStyle/>
          <a:p>
            <a:pPr>
              <a:lnSpc>
                <a:spcPts val="2800"/>
              </a:lnSpc>
            </a:pPr>
            <a:r>
              <a:rPr lang="en-US" sz="2000">
                <a:solidFill>
                  <a:srgbClr val="000000"/>
                </a:solidFill>
                <a:latin typeface="Open Sauce Light"/>
              </a:rPr>
              <a:t>One of the key benefits of the application will be the provision of real-time data and insights. This will empower our team to make informed decisions promptly, leading to improved overall productivity.</a:t>
            </a:r>
          </a:p>
        </p:txBody>
      </p:sp>
      <p:sp>
        <p:nvSpPr>
          <p:cNvPr name="TextBox 16" id="16"/>
          <p:cNvSpPr txBox="true"/>
          <p:nvPr/>
        </p:nvSpPr>
        <p:spPr>
          <a:xfrm rot="0">
            <a:off x="12671248" y="6854260"/>
            <a:ext cx="467670" cy="349250"/>
          </a:xfrm>
          <a:prstGeom prst="rect">
            <a:avLst/>
          </a:prstGeom>
        </p:spPr>
        <p:txBody>
          <a:bodyPr anchor="t" rtlCol="false" tIns="0" lIns="0" bIns="0" rIns="0">
            <a:spAutoFit/>
          </a:bodyPr>
          <a:lstStyle/>
          <a:p>
            <a:pPr algn="r">
              <a:lnSpc>
                <a:spcPts val="2800"/>
              </a:lnSpc>
            </a:pPr>
            <a:r>
              <a:rPr lang="en-US" sz="2000">
                <a:solidFill>
                  <a:srgbClr val="000000"/>
                </a:solidFill>
                <a:latin typeface="League Spartan"/>
              </a:rPr>
              <a:t>04</a:t>
            </a:r>
          </a:p>
        </p:txBody>
      </p:sp>
      <p:sp>
        <p:nvSpPr>
          <p:cNvPr name="TextBox 17" id="17"/>
          <p:cNvSpPr txBox="true"/>
          <p:nvPr/>
        </p:nvSpPr>
        <p:spPr>
          <a:xfrm rot="0">
            <a:off x="1028700" y="1000125"/>
            <a:ext cx="5919227" cy="280670"/>
          </a:xfrm>
          <a:prstGeom prst="rect">
            <a:avLst/>
          </a:prstGeom>
        </p:spPr>
        <p:txBody>
          <a:bodyPr anchor="t" rtlCol="false" tIns="0" lIns="0" bIns="0" rIns="0">
            <a:spAutoFit/>
          </a:bodyPr>
          <a:lstStyle/>
          <a:p>
            <a:pPr>
              <a:lnSpc>
                <a:spcPts val="2380"/>
              </a:lnSpc>
            </a:pPr>
            <a:r>
              <a:rPr lang="en-US" sz="1700">
                <a:solidFill>
                  <a:srgbClr val="000000"/>
                </a:solidFill>
                <a:latin typeface="League Spartan"/>
              </a:rPr>
              <a:t>Ana Muslim</a:t>
            </a:r>
          </a:p>
        </p:txBody>
      </p:sp>
      <p:sp>
        <p:nvSpPr>
          <p:cNvPr name="TextBox 18" id="18"/>
          <p:cNvSpPr txBox="true"/>
          <p:nvPr/>
        </p:nvSpPr>
        <p:spPr>
          <a:xfrm rot="0">
            <a:off x="1162727" y="3188018"/>
            <a:ext cx="10175551" cy="701675"/>
          </a:xfrm>
          <a:prstGeom prst="rect">
            <a:avLst/>
          </a:prstGeom>
        </p:spPr>
        <p:txBody>
          <a:bodyPr anchor="t" rtlCol="false" tIns="0" lIns="0" bIns="0" rIns="0">
            <a:spAutoFit/>
          </a:bodyPr>
          <a:lstStyle/>
          <a:p>
            <a:pPr>
              <a:lnSpc>
                <a:spcPts val="2800"/>
              </a:lnSpc>
            </a:pPr>
            <a:r>
              <a:rPr lang="en-US" sz="2000">
                <a:solidFill>
                  <a:srgbClr val="000000"/>
                </a:solidFill>
                <a:latin typeface="League Spartan"/>
              </a:rPr>
              <a:t>Streamline and Enhance Tracking</a:t>
            </a:r>
          </a:p>
          <a:p>
            <a:pPr>
              <a:lnSpc>
                <a:spcPts val="2800"/>
              </a:lnSpc>
            </a:pPr>
          </a:p>
        </p:txBody>
      </p:sp>
      <p:sp>
        <p:nvSpPr>
          <p:cNvPr name="TextBox 19" id="19"/>
          <p:cNvSpPr txBox="true"/>
          <p:nvPr/>
        </p:nvSpPr>
        <p:spPr>
          <a:xfrm rot="0">
            <a:off x="1028700" y="6604317"/>
            <a:ext cx="10175551" cy="349250"/>
          </a:xfrm>
          <a:prstGeom prst="rect">
            <a:avLst/>
          </a:prstGeom>
        </p:spPr>
        <p:txBody>
          <a:bodyPr anchor="t" rtlCol="false" tIns="0" lIns="0" bIns="0" rIns="0">
            <a:spAutoFit/>
          </a:bodyPr>
          <a:lstStyle/>
          <a:p>
            <a:pPr>
              <a:lnSpc>
                <a:spcPts val="2800"/>
              </a:lnSpc>
            </a:pPr>
            <a:r>
              <a:rPr lang="en-US" sz="2000">
                <a:solidFill>
                  <a:srgbClr val="000000"/>
                </a:solidFill>
                <a:latin typeface="League Spartan"/>
              </a:rPr>
              <a:t>Improve Operational Efficiency:</a:t>
            </a:r>
          </a:p>
        </p:txBody>
      </p:sp>
      <p:sp>
        <p:nvSpPr>
          <p:cNvPr name="TextBox 20" id="20"/>
          <p:cNvSpPr txBox="true"/>
          <p:nvPr/>
        </p:nvSpPr>
        <p:spPr>
          <a:xfrm rot="0">
            <a:off x="12385498" y="3540442"/>
            <a:ext cx="10175551" cy="701675"/>
          </a:xfrm>
          <a:prstGeom prst="rect">
            <a:avLst/>
          </a:prstGeom>
        </p:spPr>
        <p:txBody>
          <a:bodyPr anchor="t" rtlCol="false" tIns="0" lIns="0" bIns="0" rIns="0">
            <a:spAutoFit/>
          </a:bodyPr>
          <a:lstStyle/>
          <a:p>
            <a:pPr>
              <a:lnSpc>
                <a:spcPts val="2800"/>
              </a:lnSpc>
            </a:pPr>
            <a:r>
              <a:rPr lang="en-US" sz="2000">
                <a:solidFill>
                  <a:srgbClr val="000000"/>
                </a:solidFill>
                <a:latin typeface="League Spartan"/>
              </a:rPr>
              <a:t>Enhance Accountability</a:t>
            </a:r>
          </a:p>
          <a:p>
            <a:pPr>
              <a:lnSpc>
                <a:spcPts val="2800"/>
              </a:lnSpc>
            </a:pPr>
          </a:p>
        </p:txBody>
      </p:sp>
      <p:sp>
        <p:nvSpPr>
          <p:cNvPr name="TextBox 21" id="21"/>
          <p:cNvSpPr txBox="true"/>
          <p:nvPr/>
        </p:nvSpPr>
        <p:spPr>
          <a:xfrm rot="0">
            <a:off x="12347093" y="6379360"/>
            <a:ext cx="10175551" cy="349250"/>
          </a:xfrm>
          <a:prstGeom prst="rect">
            <a:avLst/>
          </a:prstGeom>
        </p:spPr>
        <p:txBody>
          <a:bodyPr anchor="t" rtlCol="false" tIns="0" lIns="0" bIns="0" rIns="0">
            <a:spAutoFit/>
          </a:bodyPr>
          <a:lstStyle/>
          <a:p>
            <a:pPr>
              <a:lnSpc>
                <a:spcPts val="2800"/>
              </a:lnSpc>
            </a:pPr>
            <a:r>
              <a:rPr lang="en-US" sz="2000">
                <a:solidFill>
                  <a:srgbClr val="000000"/>
                </a:solidFill>
                <a:latin typeface="League Spartan"/>
              </a:rPr>
              <a:t>Provide Real-time Insights: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16419" y="4905079"/>
            <a:ext cx="2807768" cy="1641944"/>
            <a:chOff x="0" y="0"/>
            <a:chExt cx="5638478" cy="3230880"/>
          </a:xfrm>
        </p:grpSpPr>
        <p:sp>
          <p:nvSpPr>
            <p:cNvPr name="Freeform 3" id="3"/>
            <p:cNvSpPr/>
            <p:nvPr/>
          </p:nvSpPr>
          <p:spPr>
            <a:xfrm flipH="false" flipV="false" rot="0">
              <a:off x="5080" y="12700"/>
              <a:ext cx="5623239" cy="3205480"/>
            </a:xfrm>
            <a:custGeom>
              <a:avLst/>
              <a:gdLst/>
              <a:ahLst/>
              <a:cxnLst/>
              <a:rect r="r" b="b" t="t" l="l"/>
              <a:pathLst>
                <a:path h="3205480" w="5623239">
                  <a:moveTo>
                    <a:pt x="4833298" y="3205480"/>
                  </a:moveTo>
                  <a:lnTo>
                    <a:pt x="0" y="3205480"/>
                  </a:lnTo>
                  <a:lnTo>
                    <a:pt x="791210" y="1602740"/>
                  </a:lnTo>
                  <a:lnTo>
                    <a:pt x="0" y="0"/>
                  </a:lnTo>
                  <a:lnTo>
                    <a:pt x="4833298" y="0"/>
                  </a:lnTo>
                  <a:lnTo>
                    <a:pt x="5623238" y="1602740"/>
                  </a:lnTo>
                  <a:lnTo>
                    <a:pt x="4833298" y="3205480"/>
                  </a:lnTo>
                  <a:close/>
                </a:path>
              </a:pathLst>
            </a:custGeom>
            <a:solidFill>
              <a:srgbClr val="86EAE9"/>
            </a:solidFill>
          </p:spPr>
        </p:sp>
      </p:grpSp>
      <p:sp>
        <p:nvSpPr>
          <p:cNvPr name="Freeform 4" id="4"/>
          <p:cNvSpPr/>
          <p:nvPr/>
        </p:nvSpPr>
        <p:spPr>
          <a:xfrm flipH="false" flipV="false" rot="0">
            <a:off x="2577799" y="5383548"/>
            <a:ext cx="685008" cy="685008"/>
          </a:xfrm>
          <a:custGeom>
            <a:avLst/>
            <a:gdLst/>
            <a:ahLst/>
            <a:cxnLst/>
            <a:rect r="r" b="b" t="t" l="l"/>
            <a:pathLst>
              <a:path h="685008" w="685008">
                <a:moveTo>
                  <a:pt x="0" y="0"/>
                </a:moveTo>
                <a:lnTo>
                  <a:pt x="685008" y="0"/>
                </a:lnTo>
                <a:lnTo>
                  <a:pt x="685008" y="685007"/>
                </a:lnTo>
                <a:lnTo>
                  <a:pt x="0" y="6850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4628268" y="4905079"/>
            <a:ext cx="2807768" cy="1641944"/>
            <a:chOff x="0" y="0"/>
            <a:chExt cx="5638478" cy="3230880"/>
          </a:xfrm>
        </p:grpSpPr>
        <p:sp>
          <p:nvSpPr>
            <p:cNvPr name="Freeform 6" id="6"/>
            <p:cNvSpPr/>
            <p:nvPr/>
          </p:nvSpPr>
          <p:spPr>
            <a:xfrm flipH="false" flipV="false" rot="0">
              <a:off x="5080" y="12700"/>
              <a:ext cx="5623239" cy="3205480"/>
            </a:xfrm>
            <a:custGeom>
              <a:avLst/>
              <a:gdLst/>
              <a:ahLst/>
              <a:cxnLst/>
              <a:rect r="r" b="b" t="t" l="l"/>
              <a:pathLst>
                <a:path h="3205480" w="5623239">
                  <a:moveTo>
                    <a:pt x="4833298" y="3205480"/>
                  </a:moveTo>
                  <a:lnTo>
                    <a:pt x="0" y="3205480"/>
                  </a:lnTo>
                  <a:lnTo>
                    <a:pt x="791210" y="1602740"/>
                  </a:lnTo>
                  <a:lnTo>
                    <a:pt x="0" y="0"/>
                  </a:lnTo>
                  <a:lnTo>
                    <a:pt x="4833298" y="0"/>
                  </a:lnTo>
                  <a:lnTo>
                    <a:pt x="5623238" y="1602740"/>
                  </a:lnTo>
                  <a:lnTo>
                    <a:pt x="4833298" y="3205480"/>
                  </a:lnTo>
                  <a:close/>
                </a:path>
              </a:pathLst>
            </a:custGeom>
            <a:solidFill>
              <a:srgbClr val="3EDAD8"/>
            </a:solidFill>
          </p:spPr>
        </p:sp>
      </p:grpSp>
      <p:grpSp>
        <p:nvGrpSpPr>
          <p:cNvPr name="Group 7" id="7"/>
          <p:cNvGrpSpPr/>
          <p:nvPr/>
        </p:nvGrpSpPr>
        <p:grpSpPr>
          <a:xfrm rot="0">
            <a:off x="7740116" y="4905079"/>
            <a:ext cx="2807768" cy="1641944"/>
            <a:chOff x="0" y="0"/>
            <a:chExt cx="5638478" cy="3230880"/>
          </a:xfrm>
        </p:grpSpPr>
        <p:sp>
          <p:nvSpPr>
            <p:cNvPr name="Freeform 8" id="8"/>
            <p:cNvSpPr/>
            <p:nvPr/>
          </p:nvSpPr>
          <p:spPr>
            <a:xfrm flipH="false" flipV="false" rot="0">
              <a:off x="5080" y="12700"/>
              <a:ext cx="5623239" cy="3205480"/>
            </a:xfrm>
            <a:custGeom>
              <a:avLst/>
              <a:gdLst/>
              <a:ahLst/>
              <a:cxnLst/>
              <a:rect r="r" b="b" t="t" l="l"/>
              <a:pathLst>
                <a:path h="3205480" w="5623239">
                  <a:moveTo>
                    <a:pt x="4833298" y="3205480"/>
                  </a:moveTo>
                  <a:lnTo>
                    <a:pt x="0" y="3205480"/>
                  </a:lnTo>
                  <a:lnTo>
                    <a:pt x="791210" y="1602740"/>
                  </a:lnTo>
                  <a:lnTo>
                    <a:pt x="0" y="0"/>
                  </a:lnTo>
                  <a:lnTo>
                    <a:pt x="4833298" y="0"/>
                  </a:lnTo>
                  <a:lnTo>
                    <a:pt x="5623238" y="1602740"/>
                  </a:lnTo>
                  <a:lnTo>
                    <a:pt x="4833298" y="3205480"/>
                  </a:lnTo>
                  <a:close/>
                </a:path>
              </a:pathLst>
            </a:custGeom>
            <a:solidFill>
              <a:srgbClr val="37C9EF"/>
            </a:solidFill>
          </p:spPr>
        </p:sp>
      </p:grpSp>
      <p:grpSp>
        <p:nvGrpSpPr>
          <p:cNvPr name="Group 9" id="9"/>
          <p:cNvGrpSpPr/>
          <p:nvPr/>
        </p:nvGrpSpPr>
        <p:grpSpPr>
          <a:xfrm rot="0">
            <a:off x="10851965" y="4905079"/>
            <a:ext cx="2807768" cy="1641944"/>
            <a:chOff x="0" y="0"/>
            <a:chExt cx="5638478" cy="3230880"/>
          </a:xfrm>
        </p:grpSpPr>
        <p:sp>
          <p:nvSpPr>
            <p:cNvPr name="Freeform 10" id="10"/>
            <p:cNvSpPr/>
            <p:nvPr/>
          </p:nvSpPr>
          <p:spPr>
            <a:xfrm flipH="false" flipV="false" rot="0">
              <a:off x="5080" y="12700"/>
              <a:ext cx="5623239" cy="3205480"/>
            </a:xfrm>
            <a:custGeom>
              <a:avLst/>
              <a:gdLst/>
              <a:ahLst/>
              <a:cxnLst/>
              <a:rect r="r" b="b" t="t" l="l"/>
              <a:pathLst>
                <a:path h="3205480" w="5623239">
                  <a:moveTo>
                    <a:pt x="4833298" y="3205480"/>
                  </a:moveTo>
                  <a:lnTo>
                    <a:pt x="0" y="3205480"/>
                  </a:lnTo>
                  <a:lnTo>
                    <a:pt x="791210" y="1602740"/>
                  </a:lnTo>
                  <a:lnTo>
                    <a:pt x="0" y="0"/>
                  </a:lnTo>
                  <a:lnTo>
                    <a:pt x="4833298" y="0"/>
                  </a:lnTo>
                  <a:lnTo>
                    <a:pt x="5623238" y="1602740"/>
                  </a:lnTo>
                  <a:lnTo>
                    <a:pt x="4833298" y="3205480"/>
                  </a:lnTo>
                  <a:close/>
                </a:path>
              </a:pathLst>
            </a:custGeom>
            <a:solidFill>
              <a:srgbClr val="2C92D5"/>
            </a:solidFill>
          </p:spPr>
        </p:sp>
      </p:grpSp>
      <p:grpSp>
        <p:nvGrpSpPr>
          <p:cNvPr name="Group 11" id="11"/>
          <p:cNvGrpSpPr/>
          <p:nvPr/>
        </p:nvGrpSpPr>
        <p:grpSpPr>
          <a:xfrm rot="0">
            <a:off x="13963813" y="4905079"/>
            <a:ext cx="2807768" cy="1641944"/>
            <a:chOff x="0" y="0"/>
            <a:chExt cx="5638478" cy="3230880"/>
          </a:xfrm>
        </p:grpSpPr>
        <p:sp>
          <p:nvSpPr>
            <p:cNvPr name="Freeform 12" id="12"/>
            <p:cNvSpPr/>
            <p:nvPr/>
          </p:nvSpPr>
          <p:spPr>
            <a:xfrm flipH="false" flipV="false" rot="0">
              <a:off x="5080" y="12700"/>
              <a:ext cx="5623239" cy="3205480"/>
            </a:xfrm>
            <a:custGeom>
              <a:avLst/>
              <a:gdLst/>
              <a:ahLst/>
              <a:cxnLst/>
              <a:rect r="r" b="b" t="t" l="l"/>
              <a:pathLst>
                <a:path h="3205480" w="5623239">
                  <a:moveTo>
                    <a:pt x="4833298" y="3205480"/>
                  </a:moveTo>
                  <a:lnTo>
                    <a:pt x="0" y="3205480"/>
                  </a:lnTo>
                  <a:lnTo>
                    <a:pt x="791210" y="1602740"/>
                  </a:lnTo>
                  <a:lnTo>
                    <a:pt x="0" y="0"/>
                  </a:lnTo>
                  <a:lnTo>
                    <a:pt x="4833298" y="0"/>
                  </a:lnTo>
                  <a:lnTo>
                    <a:pt x="5623238" y="1602740"/>
                  </a:lnTo>
                  <a:lnTo>
                    <a:pt x="4833298" y="3205480"/>
                  </a:lnTo>
                  <a:close/>
                </a:path>
              </a:pathLst>
            </a:custGeom>
            <a:solidFill>
              <a:srgbClr val="13538A"/>
            </a:solidFill>
          </p:spPr>
        </p:sp>
      </p:grpSp>
      <p:sp>
        <p:nvSpPr>
          <p:cNvPr name="Freeform 13" id="13"/>
          <p:cNvSpPr/>
          <p:nvPr/>
        </p:nvSpPr>
        <p:spPr>
          <a:xfrm flipH="false" flipV="false" rot="0">
            <a:off x="8771774" y="5353825"/>
            <a:ext cx="744452" cy="744452"/>
          </a:xfrm>
          <a:custGeom>
            <a:avLst/>
            <a:gdLst/>
            <a:ahLst/>
            <a:cxnLst/>
            <a:rect r="r" b="b" t="t" l="l"/>
            <a:pathLst>
              <a:path h="744452" w="744452">
                <a:moveTo>
                  <a:pt x="0" y="0"/>
                </a:moveTo>
                <a:lnTo>
                  <a:pt x="744452" y="0"/>
                </a:lnTo>
                <a:lnTo>
                  <a:pt x="744452" y="744453"/>
                </a:lnTo>
                <a:lnTo>
                  <a:pt x="0" y="7444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5012788" y="5371142"/>
            <a:ext cx="709818" cy="709818"/>
          </a:xfrm>
          <a:custGeom>
            <a:avLst/>
            <a:gdLst/>
            <a:ahLst/>
            <a:cxnLst/>
            <a:rect r="r" b="b" t="t" l="l"/>
            <a:pathLst>
              <a:path h="709818" w="709818">
                <a:moveTo>
                  <a:pt x="0" y="0"/>
                </a:moveTo>
                <a:lnTo>
                  <a:pt x="709818" y="0"/>
                </a:lnTo>
                <a:lnTo>
                  <a:pt x="709818" y="709818"/>
                </a:lnTo>
                <a:lnTo>
                  <a:pt x="0" y="7098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5692461" y="5471283"/>
            <a:ext cx="679382" cy="509536"/>
          </a:xfrm>
          <a:custGeom>
            <a:avLst/>
            <a:gdLst/>
            <a:ahLst/>
            <a:cxnLst/>
            <a:rect r="r" b="b" t="t" l="l"/>
            <a:pathLst>
              <a:path h="509536" w="679382">
                <a:moveTo>
                  <a:pt x="0" y="0"/>
                </a:moveTo>
                <a:lnTo>
                  <a:pt x="679382" y="0"/>
                </a:lnTo>
                <a:lnTo>
                  <a:pt x="679382" y="509537"/>
                </a:lnTo>
                <a:lnTo>
                  <a:pt x="0" y="5095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1778854" y="5371142"/>
            <a:ext cx="953989" cy="703567"/>
          </a:xfrm>
          <a:custGeom>
            <a:avLst/>
            <a:gdLst/>
            <a:ahLst/>
            <a:cxnLst/>
            <a:rect r="r" b="b" t="t" l="l"/>
            <a:pathLst>
              <a:path h="703567" w="953989">
                <a:moveTo>
                  <a:pt x="0" y="0"/>
                </a:moveTo>
                <a:lnTo>
                  <a:pt x="953989" y="0"/>
                </a:lnTo>
                <a:lnTo>
                  <a:pt x="953989" y="703567"/>
                </a:lnTo>
                <a:lnTo>
                  <a:pt x="0" y="70356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516419" y="3722992"/>
            <a:ext cx="2807768" cy="386715"/>
          </a:xfrm>
          <a:prstGeom prst="rect">
            <a:avLst/>
          </a:prstGeom>
        </p:spPr>
        <p:txBody>
          <a:bodyPr anchor="t" rtlCol="false" tIns="0" lIns="0" bIns="0" rIns="0">
            <a:spAutoFit/>
          </a:bodyPr>
          <a:lstStyle/>
          <a:p>
            <a:pPr>
              <a:lnSpc>
                <a:spcPts val="3150"/>
              </a:lnSpc>
            </a:pPr>
            <a:r>
              <a:rPr lang="en-US" sz="2100" spc="42">
                <a:solidFill>
                  <a:srgbClr val="191919"/>
                </a:solidFill>
                <a:latin typeface="Aileron Bold"/>
              </a:rPr>
              <a:t>1 - Pre-press</a:t>
            </a:r>
          </a:p>
        </p:txBody>
      </p:sp>
      <p:sp>
        <p:nvSpPr>
          <p:cNvPr name="TextBox 18" id="18"/>
          <p:cNvSpPr txBox="true"/>
          <p:nvPr/>
        </p:nvSpPr>
        <p:spPr>
          <a:xfrm rot="0">
            <a:off x="1516419" y="7092937"/>
            <a:ext cx="2807768" cy="2045970"/>
          </a:xfrm>
          <a:prstGeom prst="rect">
            <a:avLst/>
          </a:prstGeom>
        </p:spPr>
        <p:txBody>
          <a:bodyPr anchor="t" rtlCol="false" tIns="0" lIns="0" bIns="0" rIns="0">
            <a:spAutoFit/>
          </a:bodyPr>
          <a:lstStyle/>
          <a:p>
            <a:pPr>
              <a:lnSpc>
                <a:spcPts val="2700"/>
              </a:lnSpc>
            </a:pPr>
            <a:r>
              <a:rPr lang="en-US" sz="1800" spc="36">
                <a:solidFill>
                  <a:srgbClr val="191919"/>
                </a:solidFill>
                <a:latin typeface="Aileron"/>
              </a:rPr>
              <a:t>Pre Press involves all activities before actual printing, including design creation, proofing, plate-making, and material procurement.</a:t>
            </a:r>
          </a:p>
        </p:txBody>
      </p:sp>
      <p:sp>
        <p:nvSpPr>
          <p:cNvPr name="TextBox 19" id="19"/>
          <p:cNvSpPr txBox="true"/>
          <p:nvPr/>
        </p:nvSpPr>
        <p:spPr>
          <a:xfrm rot="0">
            <a:off x="4628268" y="3722992"/>
            <a:ext cx="2807768" cy="386715"/>
          </a:xfrm>
          <a:prstGeom prst="rect">
            <a:avLst/>
          </a:prstGeom>
        </p:spPr>
        <p:txBody>
          <a:bodyPr anchor="t" rtlCol="false" tIns="0" lIns="0" bIns="0" rIns="0">
            <a:spAutoFit/>
          </a:bodyPr>
          <a:lstStyle/>
          <a:p>
            <a:pPr>
              <a:lnSpc>
                <a:spcPts val="3150"/>
              </a:lnSpc>
            </a:pPr>
            <a:r>
              <a:rPr lang="en-US" sz="2100" spc="42">
                <a:solidFill>
                  <a:srgbClr val="191919"/>
                </a:solidFill>
                <a:latin typeface="Aileron Bold"/>
              </a:rPr>
              <a:t>2 - Printing</a:t>
            </a:r>
          </a:p>
        </p:txBody>
      </p:sp>
      <p:sp>
        <p:nvSpPr>
          <p:cNvPr name="TextBox 20" id="20"/>
          <p:cNvSpPr txBox="true"/>
          <p:nvPr/>
        </p:nvSpPr>
        <p:spPr>
          <a:xfrm rot="0">
            <a:off x="4628268" y="7092937"/>
            <a:ext cx="2807768" cy="2045970"/>
          </a:xfrm>
          <a:prstGeom prst="rect">
            <a:avLst/>
          </a:prstGeom>
        </p:spPr>
        <p:txBody>
          <a:bodyPr anchor="t" rtlCol="false" tIns="0" lIns="0" bIns="0" rIns="0">
            <a:spAutoFit/>
          </a:bodyPr>
          <a:lstStyle/>
          <a:p>
            <a:pPr>
              <a:lnSpc>
                <a:spcPts val="2700"/>
              </a:lnSpc>
            </a:pPr>
            <a:r>
              <a:rPr lang="en-US" sz="1800" spc="36">
                <a:solidFill>
                  <a:srgbClr val="191919"/>
                </a:solidFill>
                <a:latin typeface="Aileron"/>
              </a:rPr>
              <a:t>Printing is the stage where the designed content is transferred onto paper using ink and printing plates through a press.</a:t>
            </a:r>
          </a:p>
        </p:txBody>
      </p:sp>
      <p:sp>
        <p:nvSpPr>
          <p:cNvPr name="TextBox 21" id="21"/>
          <p:cNvSpPr txBox="true"/>
          <p:nvPr/>
        </p:nvSpPr>
        <p:spPr>
          <a:xfrm rot="0">
            <a:off x="7740116" y="3722992"/>
            <a:ext cx="2807768" cy="386715"/>
          </a:xfrm>
          <a:prstGeom prst="rect">
            <a:avLst/>
          </a:prstGeom>
        </p:spPr>
        <p:txBody>
          <a:bodyPr anchor="t" rtlCol="false" tIns="0" lIns="0" bIns="0" rIns="0">
            <a:spAutoFit/>
          </a:bodyPr>
          <a:lstStyle/>
          <a:p>
            <a:pPr>
              <a:lnSpc>
                <a:spcPts val="3150"/>
              </a:lnSpc>
            </a:pPr>
            <a:r>
              <a:rPr lang="en-US" sz="2100" spc="42">
                <a:solidFill>
                  <a:srgbClr val="191919"/>
                </a:solidFill>
                <a:latin typeface="Aileron Bold"/>
              </a:rPr>
              <a:t>3 - Post-press</a:t>
            </a:r>
          </a:p>
        </p:txBody>
      </p:sp>
      <p:sp>
        <p:nvSpPr>
          <p:cNvPr name="TextBox 22" id="22"/>
          <p:cNvSpPr txBox="true"/>
          <p:nvPr/>
        </p:nvSpPr>
        <p:spPr>
          <a:xfrm rot="0">
            <a:off x="7740116" y="7092937"/>
            <a:ext cx="2807768" cy="2045970"/>
          </a:xfrm>
          <a:prstGeom prst="rect">
            <a:avLst/>
          </a:prstGeom>
        </p:spPr>
        <p:txBody>
          <a:bodyPr anchor="t" rtlCol="false" tIns="0" lIns="0" bIns="0" rIns="0">
            <a:spAutoFit/>
          </a:bodyPr>
          <a:lstStyle/>
          <a:p>
            <a:pPr>
              <a:lnSpc>
                <a:spcPts val="2700"/>
              </a:lnSpc>
            </a:pPr>
            <a:r>
              <a:rPr lang="en-US" sz="1800" spc="36">
                <a:solidFill>
                  <a:srgbClr val="191919"/>
                </a:solidFill>
                <a:latin typeface="Aileron"/>
              </a:rPr>
              <a:t>Post Press encompasses tasks after printing, such as folding, collating, binding, and other processes to prepare the printed material.</a:t>
            </a:r>
          </a:p>
        </p:txBody>
      </p:sp>
      <p:sp>
        <p:nvSpPr>
          <p:cNvPr name="TextBox 23" id="23"/>
          <p:cNvSpPr txBox="true"/>
          <p:nvPr/>
        </p:nvSpPr>
        <p:spPr>
          <a:xfrm rot="0">
            <a:off x="10851965" y="3722992"/>
            <a:ext cx="2807768" cy="386715"/>
          </a:xfrm>
          <a:prstGeom prst="rect">
            <a:avLst/>
          </a:prstGeom>
        </p:spPr>
        <p:txBody>
          <a:bodyPr anchor="t" rtlCol="false" tIns="0" lIns="0" bIns="0" rIns="0">
            <a:spAutoFit/>
          </a:bodyPr>
          <a:lstStyle/>
          <a:p>
            <a:pPr>
              <a:lnSpc>
                <a:spcPts val="3150"/>
              </a:lnSpc>
            </a:pPr>
            <a:r>
              <a:rPr lang="en-US" sz="2100" spc="42">
                <a:solidFill>
                  <a:srgbClr val="191919"/>
                </a:solidFill>
                <a:latin typeface="Aileron Bold"/>
              </a:rPr>
              <a:t>4 - Finishing</a:t>
            </a:r>
          </a:p>
        </p:txBody>
      </p:sp>
      <p:sp>
        <p:nvSpPr>
          <p:cNvPr name="TextBox 24" id="24"/>
          <p:cNvSpPr txBox="true"/>
          <p:nvPr/>
        </p:nvSpPr>
        <p:spPr>
          <a:xfrm rot="0">
            <a:off x="10851965" y="7092937"/>
            <a:ext cx="2807768" cy="2045970"/>
          </a:xfrm>
          <a:prstGeom prst="rect">
            <a:avLst/>
          </a:prstGeom>
        </p:spPr>
        <p:txBody>
          <a:bodyPr anchor="t" rtlCol="false" tIns="0" lIns="0" bIns="0" rIns="0">
            <a:spAutoFit/>
          </a:bodyPr>
          <a:lstStyle/>
          <a:p>
            <a:pPr>
              <a:lnSpc>
                <a:spcPts val="2700"/>
              </a:lnSpc>
            </a:pPr>
            <a:r>
              <a:rPr lang="en-US" sz="1800" spc="36">
                <a:solidFill>
                  <a:srgbClr val="191919"/>
                </a:solidFill>
                <a:latin typeface="Aileron"/>
              </a:rPr>
              <a:t>Finishing involves final touches like lamination, coating, quality checks, and packaging to ensure the printed material meets quality standards.</a:t>
            </a:r>
          </a:p>
        </p:txBody>
      </p:sp>
      <p:sp>
        <p:nvSpPr>
          <p:cNvPr name="TextBox 25" id="25"/>
          <p:cNvSpPr txBox="true"/>
          <p:nvPr/>
        </p:nvSpPr>
        <p:spPr>
          <a:xfrm rot="0">
            <a:off x="13963813" y="3722992"/>
            <a:ext cx="2807768" cy="386715"/>
          </a:xfrm>
          <a:prstGeom prst="rect">
            <a:avLst/>
          </a:prstGeom>
        </p:spPr>
        <p:txBody>
          <a:bodyPr anchor="t" rtlCol="false" tIns="0" lIns="0" bIns="0" rIns="0">
            <a:spAutoFit/>
          </a:bodyPr>
          <a:lstStyle/>
          <a:p>
            <a:pPr>
              <a:lnSpc>
                <a:spcPts val="3150"/>
              </a:lnSpc>
            </a:pPr>
            <a:r>
              <a:rPr lang="en-US" sz="2100" spc="42">
                <a:solidFill>
                  <a:srgbClr val="191919"/>
                </a:solidFill>
                <a:latin typeface="Aileron Bold"/>
              </a:rPr>
              <a:t>5 - Delivery</a:t>
            </a:r>
          </a:p>
        </p:txBody>
      </p:sp>
      <p:sp>
        <p:nvSpPr>
          <p:cNvPr name="TextBox 26" id="26"/>
          <p:cNvSpPr txBox="true"/>
          <p:nvPr/>
        </p:nvSpPr>
        <p:spPr>
          <a:xfrm rot="0">
            <a:off x="13963813" y="7092937"/>
            <a:ext cx="2807768" cy="2045970"/>
          </a:xfrm>
          <a:prstGeom prst="rect">
            <a:avLst/>
          </a:prstGeom>
        </p:spPr>
        <p:txBody>
          <a:bodyPr anchor="t" rtlCol="false" tIns="0" lIns="0" bIns="0" rIns="0">
            <a:spAutoFit/>
          </a:bodyPr>
          <a:lstStyle/>
          <a:p>
            <a:pPr>
              <a:lnSpc>
                <a:spcPts val="2700"/>
              </a:lnSpc>
            </a:pPr>
            <a:r>
              <a:rPr lang="en-US" sz="1800" spc="36">
                <a:solidFill>
                  <a:srgbClr val="191919"/>
                </a:solidFill>
                <a:latin typeface="Aileron"/>
              </a:rPr>
              <a:t>Delivery is the final stage where the finished printed material is transported and handed over to  logistics/warehouse arrangements.</a:t>
            </a:r>
          </a:p>
        </p:txBody>
      </p:sp>
      <p:grpSp>
        <p:nvGrpSpPr>
          <p:cNvPr name="Group 27" id="27"/>
          <p:cNvGrpSpPr/>
          <p:nvPr/>
        </p:nvGrpSpPr>
        <p:grpSpPr>
          <a:xfrm rot="0">
            <a:off x="3388853" y="1028700"/>
            <a:ext cx="11510293" cy="1064153"/>
            <a:chOff x="0" y="0"/>
            <a:chExt cx="15347058" cy="1418871"/>
          </a:xfrm>
        </p:grpSpPr>
        <p:sp>
          <p:nvSpPr>
            <p:cNvPr name="TextBox 28" id="28"/>
            <p:cNvSpPr txBox="true"/>
            <p:nvPr/>
          </p:nvSpPr>
          <p:spPr>
            <a:xfrm rot="0">
              <a:off x="0" y="-47625"/>
              <a:ext cx="15347058" cy="767969"/>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Ultra-Bold"/>
                </a:rPr>
                <a:t>OFFSET PRINTING</a:t>
              </a:r>
            </a:p>
          </p:txBody>
        </p:sp>
        <p:sp>
          <p:nvSpPr>
            <p:cNvPr name="TextBox 29" id="29"/>
            <p:cNvSpPr txBox="true"/>
            <p:nvPr/>
          </p:nvSpPr>
          <p:spPr>
            <a:xfrm rot="0">
              <a:off x="266944" y="840175"/>
              <a:ext cx="14813170" cy="578697"/>
            </a:xfrm>
            <a:prstGeom prst="rect">
              <a:avLst/>
            </a:prstGeom>
          </p:spPr>
          <p:txBody>
            <a:bodyPr anchor="t" rtlCol="false" tIns="0" lIns="0" bIns="0" rIns="0">
              <a:spAutoFit/>
            </a:bodyPr>
            <a:lstStyle/>
            <a:p>
              <a:pPr algn="ctr" marL="0" indent="0" lvl="0">
                <a:lnSpc>
                  <a:spcPts val="3640"/>
                </a:lnSpc>
              </a:pPr>
              <a:r>
                <a:rPr lang="en-US" sz="2600" spc="130">
                  <a:solidFill>
                    <a:srgbClr val="191919"/>
                  </a:solidFill>
                  <a:latin typeface="Aileron"/>
                </a:rPr>
                <a:t>PROCESS FLOW</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22303"/>
            <a:ext cx="16442107" cy="7590155"/>
          </a:xfrm>
          <a:prstGeom prst="rect">
            <a:avLst/>
          </a:prstGeom>
        </p:spPr>
        <p:txBody>
          <a:bodyPr anchor="t" rtlCol="false" tIns="0" lIns="0" bIns="0" rIns="0">
            <a:spAutoFit/>
          </a:bodyPr>
          <a:lstStyle/>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Design and Layout</a:t>
            </a:r>
          </a:p>
          <a:p>
            <a:pPr>
              <a:lnSpc>
                <a:spcPts val="3220"/>
              </a:lnSpc>
              <a:spcBef>
                <a:spcPct val="0"/>
              </a:spcBef>
            </a:pPr>
            <a:r>
              <a:rPr lang="en-US" sz="2300">
                <a:solidFill>
                  <a:srgbClr val="000000"/>
                </a:solidFill>
                <a:latin typeface="League Spartan"/>
              </a:rPr>
              <a:t>Graphic designers create the layout and design of the book, ensuring it meets the project’s specifications.</a:t>
            </a:r>
          </a:p>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ISBN Application</a:t>
            </a:r>
          </a:p>
          <a:p>
            <a:pPr>
              <a:lnSpc>
                <a:spcPts val="3220"/>
              </a:lnSpc>
              <a:spcBef>
                <a:spcPct val="0"/>
              </a:spcBef>
            </a:pPr>
            <a:r>
              <a:rPr lang="en-US" sz="2300">
                <a:solidFill>
                  <a:srgbClr val="000000"/>
                </a:solidFill>
                <a:latin typeface="League Spartan"/>
              </a:rPr>
              <a:t>An application for an International Standard Book Number (ISBN) is submitted to the relevant authorities. This unique identifier helps in cataloging and distribution.</a:t>
            </a:r>
          </a:p>
          <a:p>
            <a:pPr>
              <a:lnSpc>
                <a:spcPts val="3220"/>
              </a:lnSpc>
              <a:spcBef>
                <a:spcPct val="0"/>
              </a:spcBef>
            </a:pPr>
          </a:p>
          <a:p>
            <a:pPr marL="496571" indent="-248285" lvl="1">
              <a:lnSpc>
                <a:spcPts val="3220"/>
              </a:lnSpc>
              <a:buFont typeface="Arial"/>
              <a:buChar char="•"/>
            </a:pPr>
            <a:r>
              <a:rPr lang="en-US" sz="2300">
                <a:solidFill>
                  <a:srgbClr val="000000"/>
                </a:solidFill>
                <a:latin typeface="League Spartan"/>
              </a:rPr>
              <a:t>Digital Proofing</a:t>
            </a:r>
          </a:p>
          <a:p>
            <a:pPr>
              <a:lnSpc>
                <a:spcPts val="3220"/>
              </a:lnSpc>
              <a:spcBef>
                <a:spcPct val="0"/>
              </a:spcBef>
            </a:pPr>
            <a:r>
              <a:rPr lang="en-US" sz="2300">
                <a:solidFill>
                  <a:srgbClr val="000000"/>
                </a:solidFill>
                <a:latin typeface="League Spartan"/>
              </a:rPr>
              <a:t>A digital proof is created for printing approval. This allows final checker to review the design, colors, and layout before printing.</a:t>
            </a:r>
          </a:p>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Plate Making &amp; Registration</a:t>
            </a:r>
          </a:p>
          <a:p>
            <a:pPr>
              <a:lnSpc>
                <a:spcPts val="3220"/>
              </a:lnSpc>
              <a:spcBef>
                <a:spcPct val="0"/>
              </a:spcBef>
            </a:pPr>
            <a:r>
              <a:rPr lang="en-US" sz="2300">
                <a:solidFill>
                  <a:srgbClr val="000000"/>
                </a:solidFill>
                <a:latin typeface="League Spartan"/>
              </a:rPr>
              <a:t>Separate printing plates are created for each color channel. These plates are usually made of aluminum and contain the image areas. The printing plates are aligned accurately to ensure precise color registration during printing.</a:t>
            </a:r>
          </a:p>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Material Procurement</a:t>
            </a:r>
          </a:p>
          <a:p>
            <a:pPr>
              <a:lnSpc>
                <a:spcPts val="3220"/>
              </a:lnSpc>
              <a:spcBef>
                <a:spcPct val="0"/>
              </a:spcBef>
            </a:pPr>
            <a:r>
              <a:rPr lang="en-US" sz="2300">
                <a:solidFill>
                  <a:srgbClr val="000000"/>
                </a:solidFill>
                <a:latin typeface="League Spartan"/>
              </a:rPr>
              <a:t>The necessary paper and other printing materials are sourced and purchased for the production process.</a:t>
            </a:r>
          </a:p>
        </p:txBody>
      </p:sp>
      <p:sp>
        <p:nvSpPr>
          <p:cNvPr name="TextBox 3" id="3"/>
          <p:cNvSpPr txBox="true"/>
          <p:nvPr/>
        </p:nvSpPr>
        <p:spPr>
          <a:xfrm rot="0">
            <a:off x="4056224" y="992576"/>
            <a:ext cx="10175551" cy="679450"/>
          </a:xfrm>
          <a:prstGeom prst="rect">
            <a:avLst/>
          </a:prstGeom>
        </p:spPr>
        <p:txBody>
          <a:bodyPr anchor="t" rtlCol="false" tIns="0" lIns="0" bIns="0" rIns="0">
            <a:spAutoFit/>
          </a:bodyPr>
          <a:lstStyle/>
          <a:p>
            <a:pPr algn="ctr">
              <a:lnSpc>
                <a:spcPts val="5599"/>
              </a:lnSpc>
            </a:pPr>
            <a:r>
              <a:rPr lang="en-US" sz="3999">
                <a:solidFill>
                  <a:srgbClr val="000000"/>
                </a:solidFill>
                <a:latin typeface="League Spartan"/>
              </a:rPr>
              <a:t>1: PRE-PRESS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22303"/>
            <a:ext cx="16442107" cy="6790055"/>
          </a:xfrm>
          <a:prstGeom prst="rect">
            <a:avLst/>
          </a:prstGeom>
        </p:spPr>
        <p:txBody>
          <a:bodyPr anchor="t" rtlCol="false" tIns="0" lIns="0" bIns="0" rIns="0">
            <a:spAutoFit/>
          </a:bodyPr>
          <a:lstStyle/>
          <a:p>
            <a:pPr>
              <a:lnSpc>
                <a:spcPts val="3220"/>
              </a:lnSpc>
              <a:spcBef>
                <a:spcPct val="0"/>
              </a:spcBef>
            </a:pPr>
          </a:p>
          <a:p>
            <a:pPr marL="496571" indent="-248285" lvl="1">
              <a:lnSpc>
                <a:spcPts val="3220"/>
              </a:lnSpc>
              <a:buFont typeface="Arial"/>
              <a:buChar char="•"/>
            </a:pPr>
            <a:r>
              <a:rPr lang="en-US" sz="2300">
                <a:solidFill>
                  <a:srgbClr val="000000"/>
                </a:solidFill>
                <a:latin typeface="League Spartan"/>
              </a:rPr>
              <a:t>Printing Setup</a:t>
            </a:r>
          </a:p>
          <a:p>
            <a:pPr>
              <a:lnSpc>
                <a:spcPts val="3220"/>
              </a:lnSpc>
              <a:spcBef>
                <a:spcPct val="0"/>
              </a:spcBef>
            </a:pPr>
            <a:r>
              <a:rPr lang="en-US" sz="2300">
                <a:solidFill>
                  <a:srgbClr val="000000"/>
                </a:solidFill>
                <a:latin typeface="League Spartan"/>
              </a:rPr>
              <a:t>The printing press is set up with the correct paper type and size. Ink levels and pressure are adjusted.</a:t>
            </a:r>
          </a:p>
          <a:p>
            <a:pPr>
              <a:lnSpc>
                <a:spcPts val="3220"/>
              </a:lnSpc>
              <a:spcBef>
                <a:spcPct val="0"/>
              </a:spcBef>
            </a:pPr>
          </a:p>
          <a:p>
            <a:pPr marL="496571" indent="-248285" lvl="1">
              <a:lnSpc>
                <a:spcPts val="3220"/>
              </a:lnSpc>
              <a:buFont typeface="Arial"/>
              <a:buChar char="•"/>
            </a:pPr>
            <a:r>
              <a:rPr lang="en-US" sz="2300">
                <a:solidFill>
                  <a:srgbClr val="000000"/>
                </a:solidFill>
                <a:latin typeface="League Spartan"/>
              </a:rPr>
              <a:t>Inking</a:t>
            </a:r>
          </a:p>
          <a:p>
            <a:pPr>
              <a:lnSpc>
                <a:spcPts val="3220"/>
              </a:lnSpc>
              <a:spcBef>
                <a:spcPct val="0"/>
              </a:spcBef>
            </a:pPr>
            <a:r>
              <a:rPr lang="en-US" sz="2300">
                <a:solidFill>
                  <a:srgbClr val="000000"/>
                </a:solidFill>
                <a:latin typeface="League Spartan"/>
              </a:rPr>
              <a:t>The rollers of the press apply ink to the printing plates. Each roller is responsible for one of the four ink colors.</a:t>
            </a:r>
          </a:p>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Printing of Cover Page</a:t>
            </a:r>
          </a:p>
          <a:p>
            <a:pPr>
              <a:lnSpc>
                <a:spcPts val="3220"/>
              </a:lnSpc>
            </a:pPr>
            <a:r>
              <a:rPr lang="en-US" sz="2300">
                <a:solidFill>
                  <a:srgbClr val="000000"/>
                </a:solidFill>
                <a:latin typeface="League Spartan"/>
              </a:rPr>
              <a:t>The cover paper is fed through the press, passing under the rotating cylinders. Each color is applied in succession, creating the final full-color image. Additional finishing steps like lamination, embossing, or other enhancements may be applied to the cover for added visual appeal and durability.</a:t>
            </a:r>
          </a:p>
          <a:p>
            <a:pPr>
              <a:lnSpc>
                <a:spcPts val="3220"/>
              </a:lnSpc>
            </a:pPr>
          </a:p>
          <a:p>
            <a:pPr marL="496571" indent="-248285" lvl="1">
              <a:lnSpc>
                <a:spcPts val="3220"/>
              </a:lnSpc>
              <a:buFont typeface="Arial"/>
              <a:buChar char="•"/>
            </a:pPr>
            <a:r>
              <a:rPr lang="en-US" sz="2300">
                <a:solidFill>
                  <a:srgbClr val="FF2768"/>
                </a:solidFill>
                <a:latin typeface="League Spartan Semi-Bold"/>
              </a:rPr>
              <a:t>Printing of Content Pages</a:t>
            </a:r>
          </a:p>
          <a:p>
            <a:pPr>
              <a:lnSpc>
                <a:spcPts val="3220"/>
              </a:lnSpc>
            </a:pPr>
            <a:r>
              <a:rPr lang="en-US" sz="2300">
                <a:solidFill>
                  <a:srgbClr val="000000"/>
                </a:solidFill>
                <a:latin typeface="League Spartan Semi-Bold"/>
              </a:rPr>
              <a:t>The paper is fed through the press, passing under the rotating cylinders. Each color is applied in succession, creating the final full-color image.</a:t>
            </a:r>
          </a:p>
          <a:p>
            <a:pPr>
              <a:lnSpc>
                <a:spcPts val="3220"/>
              </a:lnSpc>
              <a:spcBef>
                <a:spcPct val="0"/>
              </a:spcBef>
            </a:pPr>
          </a:p>
        </p:txBody>
      </p:sp>
      <p:sp>
        <p:nvSpPr>
          <p:cNvPr name="TextBox 3" id="3"/>
          <p:cNvSpPr txBox="true"/>
          <p:nvPr/>
        </p:nvSpPr>
        <p:spPr>
          <a:xfrm rot="0">
            <a:off x="4056224" y="992576"/>
            <a:ext cx="10175551" cy="679450"/>
          </a:xfrm>
          <a:prstGeom prst="rect">
            <a:avLst/>
          </a:prstGeom>
        </p:spPr>
        <p:txBody>
          <a:bodyPr anchor="t" rtlCol="false" tIns="0" lIns="0" bIns="0" rIns="0">
            <a:spAutoFit/>
          </a:bodyPr>
          <a:lstStyle/>
          <a:p>
            <a:pPr algn="ctr">
              <a:lnSpc>
                <a:spcPts val="5599"/>
              </a:lnSpc>
            </a:pPr>
            <a:r>
              <a:rPr lang="en-US" sz="3999">
                <a:solidFill>
                  <a:srgbClr val="000000"/>
                </a:solidFill>
                <a:latin typeface="League Spartan"/>
              </a:rPr>
              <a:t>2: PRINTING</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22303"/>
            <a:ext cx="16442107" cy="5589905"/>
          </a:xfrm>
          <a:prstGeom prst="rect">
            <a:avLst/>
          </a:prstGeom>
        </p:spPr>
        <p:txBody>
          <a:bodyPr anchor="t" rtlCol="false" tIns="0" lIns="0" bIns="0" rIns="0">
            <a:spAutoFit/>
          </a:bodyPr>
          <a:lstStyle/>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Folding</a:t>
            </a:r>
          </a:p>
          <a:p>
            <a:pPr>
              <a:lnSpc>
                <a:spcPts val="3220"/>
              </a:lnSpc>
              <a:spcBef>
                <a:spcPct val="0"/>
              </a:spcBef>
            </a:pPr>
            <a:r>
              <a:rPr lang="en-US" sz="2300">
                <a:solidFill>
                  <a:srgbClr val="000000"/>
                </a:solidFill>
                <a:latin typeface="League Spartan"/>
              </a:rPr>
              <a:t>The printed sheets are folded in the correct sequence to create the pages of the book.</a:t>
            </a:r>
          </a:p>
          <a:p>
            <a:pPr>
              <a:lnSpc>
                <a:spcPts val="3220"/>
              </a:lnSpc>
              <a:spcBef>
                <a:spcPct val="0"/>
              </a:spcBef>
            </a:pPr>
          </a:p>
          <a:p>
            <a:pPr marL="496571" indent="-248285" lvl="1">
              <a:lnSpc>
                <a:spcPts val="3220"/>
              </a:lnSpc>
              <a:buFont typeface="Arial"/>
              <a:buChar char="•"/>
            </a:pPr>
            <a:r>
              <a:rPr lang="en-US" sz="2300">
                <a:solidFill>
                  <a:srgbClr val="000000"/>
                </a:solidFill>
                <a:latin typeface="League Spartan"/>
              </a:rPr>
              <a:t>Collating</a:t>
            </a:r>
          </a:p>
          <a:p>
            <a:pPr>
              <a:lnSpc>
                <a:spcPts val="3220"/>
              </a:lnSpc>
              <a:spcBef>
                <a:spcPct val="0"/>
              </a:spcBef>
            </a:pPr>
            <a:r>
              <a:rPr lang="en-US" sz="2300">
                <a:solidFill>
                  <a:srgbClr val="000000"/>
                </a:solidFill>
                <a:latin typeface="League Spartan"/>
              </a:rPr>
              <a:t>The folded pages are arranged in the correct order to form the book's content.</a:t>
            </a:r>
          </a:p>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Binding</a:t>
            </a:r>
          </a:p>
          <a:p>
            <a:pPr>
              <a:lnSpc>
                <a:spcPts val="3220"/>
              </a:lnSpc>
              <a:spcBef>
                <a:spcPct val="0"/>
              </a:spcBef>
            </a:pPr>
            <a:r>
              <a:rPr lang="en-US" sz="2300">
                <a:solidFill>
                  <a:srgbClr val="000000"/>
                </a:solidFill>
                <a:latin typeface="League Spartan"/>
              </a:rPr>
              <a:t>In the case of a perfect-bound book, the pages are gathered, and adhesive is applied to the spine. The cover is then wrapped around.</a:t>
            </a:r>
          </a:p>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Cutting/Trimming</a:t>
            </a:r>
          </a:p>
          <a:p>
            <a:pPr>
              <a:lnSpc>
                <a:spcPts val="3220"/>
              </a:lnSpc>
              <a:spcBef>
                <a:spcPct val="0"/>
              </a:spcBef>
            </a:pPr>
            <a:r>
              <a:rPr lang="en-US" sz="2300">
                <a:solidFill>
                  <a:srgbClr val="000000"/>
                </a:solidFill>
                <a:latin typeface="League Spartan"/>
              </a:rPr>
              <a:t>Excess edges of the book are trimmed to create clean, uniform edges.</a:t>
            </a:r>
          </a:p>
          <a:p>
            <a:pPr>
              <a:lnSpc>
                <a:spcPts val="3220"/>
              </a:lnSpc>
              <a:spcBef>
                <a:spcPct val="0"/>
              </a:spcBef>
            </a:pPr>
          </a:p>
        </p:txBody>
      </p:sp>
      <p:sp>
        <p:nvSpPr>
          <p:cNvPr name="TextBox 3" id="3"/>
          <p:cNvSpPr txBox="true"/>
          <p:nvPr/>
        </p:nvSpPr>
        <p:spPr>
          <a:xfrm rot="0">
            <a:off x="4056224" y="992576"/>
            <a:ext cx="10175551" cy="679450"/>
          </a:xfrm>
          <a:prstGeom prst="rect">
            <a:avLst/>
          </a:prstGeom>
        </p:spPr>
        <p:txBody>
          <a:bodyPr anchor="t" rtlCol="false" tIns="0" lIns="0" bIns="0" rIns="0">
            <a:spAutoFit/>
          </a:bodyPr>
          <a:lstStyle/>
          <a:p>
            <a:pPr algn="ctr">
              <a:lnSpc>
                <a:spcPts val="5599"/>
              </a:lnSpc>
            </a:pPr>
            <a:r>
              <a:rPr lang="en-US" sz="3999">
                <a:solidFill>
                  <a:srgbClr val="000000"/>
                </a:solidFill>
                <a:latin typeface="League Spartan"/>
              </a:rPr>
              <a:t>3: POST-PRESS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22303"/>
            <a:ext cx="16442107" cy="4789805"/>
          </a:xfrm>
          <a:prstGeom prst="rect">
            <a:avLst/>
          </a:prstGeom>
        </p:spPr>
        <p:txBody>
          <a:bodyPr anchor="t" rtlCol="false" tIns="0" lIns="0" bIns="0" rIns="0">
            <a:spAutoFit/>
          </a:bodyPr>
          <a:lstStyle/>
          <a:p>
            <a:pPr>
              <a:lnSpc>
                <a:spcPts val="3220"/>
              </a:lnSpc>
              <a:spcBef>
                <a:spcPct val="0"/>
              </a:spcBef>
            </a:pPr>
          </a:p>
          <a:p>
            <a:pPr marL="496571" indent="-248285" lvl="1">
              <a:lnSpc>
                <a:spcPts val="3220"/>
              </a:lnSpc>
              <a:spcBef>
                <a:spcPct val="0"/>
              </a:spcBef>
              <a:buFont typeface="Arial"/>
              <a:buChar char="•"/>
            </a:pPr>
            <a:r>
              <a:rPr lang="en-US" sz="2300">
                <a:solidFill>
                  <a:srgbClr val="000000"/>
                </a:solidFill>
                <a:latin typeface="League Spartan"/>
              </a:rPr>
              <a:t>Optional Packaging</a:t>
            </a:r>
          </a:p>
          <a:p>
            <a:pPr>
              <a:lnSpc>
                <a:spcPts val="3220"/>
              </a:lnSpc>
              <a:spcBef>
                <a:spcPct val="0"/>
              </a:spcBef>
            </a:pPr>
            <a:r>
              <a:rPr lang="en-US" sz="2300">
                <a:solidFill>
                  <a:srgbClr val="000000"/>
                </a:solidFill>
                <a:latin typeface="League Spartan"/>
              </a:rPr>
              <a:t>A protective packaging or other finishing material of some sort may be applied to the finish books for added durability or to enhance aesthetics.</a:t>
            </a:r>
          </a:p>
          <a:p>
            <a:pPr>
              <a:lnSpc>
                <a:spcPts val="3220"/>
              </a:lnSpc>
              <a:spcBef>
                <a:spcPct val="0"/>
              </a:spcBef>
            </a:pPr>
          </a:p>
          <a:p>
            <a:pPr marL="496571" indent="-248285" lvl="1">
              <a:lnSpc>
                <a:spcPts val="3220"/>
              </a:lnSpc>
              <a:buFont typeface="Arial"/>
              <a:buChar char="•"/>
            </a:pPr>
            <a:r>
              <a:rPr lang="en-US" sz="2300">
                <a:solidFill>
                  <a:srgbClr val="000000"/>
                </a:solidFill>
                <a:latin typeface="League Spartan"/>
              </a:rPr>
              <a:t>Quality Check (Printing)</a:t>
            </a:r>
          </a:p>
          <a:p>
            <a:pPr>
              <a:lnSpc>
                <a:spcPts val="3220"/>
              </a:lnSpc>
              <a:spcBef>
                <a:spcPct val="0"/>
              </a:spcBef>
            </a:pPr>
            <a:r>
              <a:rPr lang="en-US" sz="2300">
                <a:solidFill>
                  <a:srgbClr val="000000"/>
                </a:solidFill>
                <a:latin typeface="League Spartan"/>
              </a:rPr>
              <a:t>A final inspection by the printing personnel is conducted to ensure all pages are in the correct order, colors are accurate, and there are no defects.</a:t>
            </a:r>
          </a:p>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Packing and Shipping</a:t>
            </a:r>
          </a:p>
          <a:p>
            <a:pPr>
              <a:lnSpc>
                <a:spcPts val="3220"/>
              </a:lnSpc>
              <a:spcBef>
                <a:spcPct val="0"/>
              </a:spcBef>
            </a:pPr>
            <a:r>
              <a:rPr lang="en-US" sz="2300">
                <a:solidFill>
                  <a:srgbClr val="000000"/>
                </a:solidFill>
                <a:latin typeface="League Spartan"/>
              </a:rPr>
              <a:t>The finished books are packed and prepared for shipping or delivery to the warehouse/logistics side.</a:t>
            </a:r>
          </a:p>
          <a:p>
            <a:pPr>
              <a:lnSpc>
                <a:spcPts val="3220"/>
              </a:lnSpc>
              <a:spcBef>
                <a:spcPct val="0"/>
              </a:spcBef>
            </a:pPr>
          </a:p>
        </p:txBody>
      </p:sp>
      <p:sp>
        <p:nvSpPr>
          <p:cNvPr name="TextBox 3" id="3"/>
          <p:cNvSpPr txBox="true"/>
          <p:nvPr/>
        </p:nvSpPr>
        <p:spPr>
          <a:xfrm rot="0">
            <a:off x="4056224" y="992576"/>
            <a:ext cx="10175551" cy="679450"/>
          </a:xfrm>
          <a:prstGeom prst="rect">
            <a:avLst/>
          </a:prstGeom>
        </p:spPr>
        <p:txBody>
          <a:bodyPr anchor="t" rtlCol="false" tIns="0" lIns="0" bIns="0" rIns="0">
            <a:spAutoFit/>
          </a:bodyPr>
          <a:lstStyle/>
          <a:p>
            <a:pPr algn="ctr">
              <a:lnSpc>
                <a:spcPts val="5599"/>
              </a:lnSpc>
            </a:pPr>
            <a:r>
              <a:rPr lang="en-US" sz="3999">
                <a:solidFill>
                  <a:srgbClr val="000000"/>
                </a:solidFill>
                <a:latin typeface="League Spartan"/>
              </a:rPr>
              <a:t>4: FINISHING</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22303"/>
            <a:ext cx="16442107" cy="6790055"/>
          </a:xfrm>
          <a:prstGeom prst="rect">
            <a:avLst/>
          </a:prstGeom>
        </p:spPr>
        <p:txBody>
          <a:bodyPr anchor="t" rtlCol="false" tIns="0" lIns="0" bIns="0" rIns="0">
            <a:spAutoFit/>
          </a:bodyPr>
          <a:lstStyle/>
          <a:p>
            <a:pPr>
              <a:lnSpc>
                <a:spcPts val="3220"/>
              </a:lnSpc>
              <a:spcBef>
                <a:spcPct val="0"/>
              </a:spcBef>
            </a:pPr>
          </a:p>
          <a:p>
            <a:pPr marL="496571" indent="-248285" lvl="1">
              <a:lnSpc>
                <a:spcPts val="3220"/>
              </a:lnSpc>
              <a:spcBef>
                <a:spcPct val="0"/>
              </a:spcBef>
              <a:buFont typeface="Arial"/>
              <a:buChar char="•"/>
            </a:pPr>
            <a:r>
              <a:rPr lang="en-US" sz="2300">
                <a:solidFill>
                  <a:srgbClr val="000000"/>
                </a:solidFill>
                <a:latin typeface="League Spartan"/>
              </a:rPr>
              <a:t>Delivery Logistics</a:t>
            </a:r>
          </a:p>
          <a:p>
            <a:pPr>
              <a:lnSpc>
                <a:spcPts val="3220"/>
              </a:lnSpc>
              <a:spcBef>
                <a:spcPct val="0"/>
              </a:spcBef>
            </a:pPr>
            <a:r>
              <a:rPr lang="en-US" sz="2300">
                <a:solidFill>
                  <a:srgbClr val="000000"/>
                </a:solidFill>
                <a:latin typeface="League Spartan"/>
              </a:rPr>
              <a:t>Arrangements are made for the transportation of the finished books to the warehouse.</a:t>
            </a:r>
          </a:p>
          <a:p>
            <a:pPr>
              <a:lnSpc>
                <a:spcPts val="3220"/>
              </a:lnSpc>
              <a:spcBef>
                <a:spcPct val="0"/>
              </a:spcBef>
            </a:pPr>
          </a:p>
          <a:p>
            <a:pPr marL="496571" indent="-248285" lvl="1">
              <a:lnSpc>
                <a:spcPts val="3220"/>
              </a:lnSpc>
              <a:buFont typeface="Arial"/>
              <a:buChar char="•"/>
            </a:pPr>
            <a:r>
              <a:rPr lang="en-US" sz="2300">
                <a:solidFill>
                  <a:srgbClr val="FF2768"/>
                </a:solidFill>
                <a:latin typeface="League Spartan"/>
              </a:rPr>
              <a:t>Acceptance</a:t>
            </a:r>
          </a:p>
          <a:p>
            <a:pPr>
              <a:lnSpc>
                <a:spcPts val="3220"/>
              </a:lnSpc>
              <a:spcBef>
                <a:spcPct val="0"/>
              </a:spcBef>
            </a:pPr>
            <a:r>
              <a:rPr lang="en-US" sz="2300">
                <a:solidFill>
                  <a:srgbClr val="000000"/>
                </a:solidFill>
                <a:latin typeface="League Spartan"/>
              </a:rPr>
              <a:t>Warehouse receives and reviews the printed books to ensure they meet their expectations.</a:t>
            </a:r>
          </a:p>
          <a:p>
            <a:pPr>
              <a:lnSpc>
                <a:spcPts val="3220"/>
              </a:lnSpc>
              <a:spcBef>
                <a:spcPct val="0"/>
              </a:spcBef>
            </a:pPr>
          </a:p>
          <a:p>
            <a:pPr marL="496571" indent="-248285" lvl="1">
              <a:lnSpc>
                <a:spcPts val="3220"/>
              </a:lnSpc>
              <a:buFont typeface="Arial"/>
              <a:buChar char="•"/>
            </a:pPr>
            <a:r>
              <a:rPr lang="en-US" sz="2300">
                <a:solidFill>
                  <a:srgbClr val="000000"/>
                </a:solidFill>
                <a:latin typeface="League Spartan"/>
              </a:rPr>
              <a:t>Documentation</a:t>
            </a:r>
          </a:p>
          <a:p>
            <a:pPr>
              <a:lnSpc>
                <a:spcPts val="3220"/>
              </a:lnSpc>
            </a:pPr>
            <a:r>
              <a:rPr lang="en-US" sz="2300">
                <a:solidFill>
                  <a:srgbClr val="000000"/>
                </a:solidFill>
                <a:latin typeface="League Spartan"/>
              </a:rPr>
              <a:t>Invoices are prepared and necessary documentation, including GR, is completed.</a:t>
            </a:r>
          </a:p>
          <a:p>
            <a:pPr>
              <a:lnSpc>
                <a:spcPts val="3220"/>
              </a:lnSpc>
            </a:pPr>
          </a:p>
          <a:p>
            <a:pPr marL="496571" indent="-248285" lvl="1">
              <a:lnSpc>
                <a:spcPts val="3220"/>
              </a:lnSpc>
              <a:buFont typeface="Arial"/>
              <a:buChar char="•"/>
            </a:pPr>
            <a:r>
              <a:rPr lang="en-US" sz="2300">
                <a:solidFill>
                  <a:srgbClr val="FF2768"/>
                </a:solidFill>
                <a:latin typeface="League Spartan"/>
              </a:rPr>
              <a:t>Quality Check (Editorial)</a:t>
            </a:r>
          </a:p>
          <a:p>
            <a:pPr>
              <a:lnSpc>
                <a:spcPts val="3220"/>
              </a:lnSpc>
            </a:pPr>
            <a:r>
              <a:rPr lang="en-US" sz="2300">
                <a:solidFill>
                  <a:srgbClr val="000000"/>
                </a:solidFill>
                <a:latin typeface="League Spartan"/>
              </a:rPr>
              <a:t> final inspection by the editorial personnel is conducted to ensure all pages are in the correct order, colors are accurate, and there are no defects.</a:t>
            </a:r>
          </a:p>
          <a:p>
            <a:pPr>
              <a:lnSpc>
                <a:spcPts val="3220"/>
              </a:lnSpc>
            </a:pPr>
          </a:p>
          <a:p>
            <a:pPr marL="496571" indent="-248285" lvl="1">
              <a:lnSpc>
                <a:spcPts val="3220"/>
              </a:lnSpc>
              <a:buFont typeface="Arial"/>
              <a:buChar char="•"/>
            </a:pPr>
            <a:r>
              <a:rPr lang="en-US" sz="2300">
                <a:solidFill>
                  <a:srgbClr val="FF2768"/>
                </a:solidFill>
                <a:latin typeface="League Spartan"/>
              </a:rPr>
              <a:t>Released to Market (RTM)</a:t>
            </a:r>
          </a:p>
          <a:p>
            <a:pPr>
              <a:lnSpc>
                <a:spcPts val="3220"/>
              </a:lnSpc>
            </a:pPr>
          </a:p>
          <a:p>
            <a:pPr>
              <a:lnSpc>
                <a:spcPts val="3220"/>
              </a:lnSpc>
              <a:spcBef>
                <a:spcPct val="0"/>
              </a:spcBef>
            </a:pPr>
          </a:p>
        </p:txBody>
      </p:sp>
      <p:sp>
        <p:nvSpPr>
          <p:cNvPr name="TextBox 3" id="3"/>
          <p:cNvSpPr txBox="true"/>
          <p:nvPr/>
        </p:nvSpPr>
        <p:spPr>
          <a:xfrm rot="0">
            <a:off x="4056224" y="992576"/>
            <a:ext cx="10175551" cy="679450"/>
          </a:xfrm>
          <a:prstGeom prst="rect">
            <a:avLst/>
          </a:prstGeom>
        </p:spPr>
        <p:txBody>
          <a:bodyPr anchor="t" rtlCol="false" tIns="0" lIns="0" bIns="0" rIns="0">
            <a:spAutoFit/>
          </a:bodyPr>
          <a:lstStyle/>
          <a:p>
            <a:pPr algn="ctr">
              <a:lnSpc>
                <a:spcPts val="5599"/>
              </a:lnSpc>
            </a:pPr>
            <a:r>
              <a:rPr lang="en-US" sz="3999">
                <a:solidFill>
                  <a:srgbClr val="000000"/>
                </a:solidFill>
                <a:latin typeface="League Spartan"/>
              </a:rPr>
              <a:t>5: DELIVERY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DAFu8Y8Q3aU</dc:identifier>
  <dcterms:modified xsi:type="dcterms:W3CDTF">2011-08-01T06:04:30Z</dcterms:modified>
  <cp:revision>1</cp:revision>
  <dc:title>Project: Production Tracking</dc:title>
</cp:coreProperties>
</file>