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8"/>
  </p:normalViewPr>
  <p:slideViewPr>
    <p:cSldViewPr snapToGrid="0" snapToObjects="1">
      <p:cViewPr varScale="1">
        <p:scale>
          <a:sx n="82" d="100"/>
          <a:sy n="82" d="100"/>
        </p:scale>
        <p:origin x="-13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1071A8-3D38-1344-A3EF-60D8ADB33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26ADB3-4187-4D4F-8123-59A9CDB0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067C4A-8400-C24C-895B-08F7B739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58F726-573B-C44D-9006-7D02ACA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867FBB-9CA0-F044-8210-748BA228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28194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2E472-0CC9-7F4E-ABE7-51879810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70B4D8-1371-D94E-9D53-572026D0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4CF014-1B7D-4044-A69E-6D9CEB7E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FFCDD5-71E9-F347-AC90-61D175F7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51D9E3-292B-D247-8111-4EC413DE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8048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7FF1D6-AE01-5F4A-817A-5A991E620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8A1E0A-4340-AC43-B578-B335D4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77D38-1470-A246-8270-90E19227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5CA8C-16B7-4A4C-B805-FF6C8F8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6262BC-F503-5645-ABCF-C1486E43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5953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9A493-F350-AE4A-8B2B-BE423A6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B23C70-2F97-0E45-B849-D251C4D2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867E4-9898-3E4A-AC1A-314A978C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2DE661-495A-1D4E-95F2-B4F81EA7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4A6E5E-F236-0B45-AD0C-9303167B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96778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9C81B-3181-3845-8CC8-F50CB858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6E5D91-AFB7-CB41-B145-77D0992D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351510-6B39-2E4B-AB79-17D2C835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AC3BF5-B7E1-0144-81F6-720D9571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B18C1C-61FB-6B40-9BC1-60464D4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85033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BE7961-0FED-9247-9D87-D7680E26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28C1CC-2C0B-CF4F-BFA9-A2197A358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0E83ED-5CB0-3B4A-A703-1271C8C3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F8AEF0-8B49-DA4A-B174-D740E570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05F1-C91E-834A-BAB7-830E231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F8BA2B-04EB-334E-8285-3F5D24DA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9047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63B55-2CEA-6948-9929-848B8B4E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54BDBF-F691-AF4F-9AD6-DE00D5A4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E921A1-4B01-7E47-94EE-DEC8647A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6BC203-616C-8242-B6A2-084D6E771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52FF7D6-307F-F14C-A093-DF19D971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A1051B-2554-184F-823D-793A5DA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D5F45E7-6AAB-B44D-A0F6-71DCF410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39E8D46-56BD-804E-8E1D-8DF0735D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9253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6584D-78E0-C244-A80E-AA77394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CCECE0B-A48E-8A4C-A992-9AB75377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8ED792-2877-444E-96B0-DA62FFFB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1C37897-1952-9447-B89B-F50B5602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58081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D8B9E2D-0EBC-F747-A55C-B24D1CEB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5C3E06-4C6B-8D46-8FB1-8B9749D0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AC219-01A2-2A40-B01B-99B63BC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89722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A4C71-486E-C44D-A098-0955D371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537017-FDB5-D747-8AFA-0A878FA9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88683E-6946-D04A-B25D-1EC5E0EB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BF7F63-F1F5-0341-A24B-774A51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8F585B-CF28-BB41-AD1F-BA68EB6F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21C24F-5D65-B44F-970C-3F5E8C2F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6721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E2333-FC04-E747-BE3F-111E2CFF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4F837AB-E115-0C45-B41F-F7597C92A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6F9CFA-FADC-9945-AB13-312247A16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83A34E-ED25-2644-9FA8-FA629D4E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D65CAC-F3C1-2644-B6EB-FEE13E95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C7B70-A6D0-1746-BC31-7521284B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39946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87FB53-902E-2745-BA26-AB566764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343334-26F7-0C4C-8CEC-FD51D33E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ECCD43-F17F-AB48-AF54-9B6C8521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0CD5-B40B-D542-8B2B-642B82847442}" type="datetimeFigureOut">
              <a:rPr lang="en-US" smtClean="0"/>
              <a:pPr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0A6299-C9BE-7748-9A0B-BBD92106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8DB17E-9CAB-FA46-819B-239E42A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B8740-E564-164A-BD89-177379422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A1872-004E-374B-A262-3AFA2206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Project:</a:t>
            </a:r>
            <a:br>
              <a:rPr lang="en-US" dirty="0"/>
            </a:br>
            <a:r>
              <a:rPr lang="en-US" dirty="0"/>
              <a:t>Hierarchy Deep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A223FEA-8CE1-BD4A-8D7F-6A4843862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Yiheng</a:t>
            </a:r>
            <a:r>
              <a:rPr lang="en-US" dirty="0" smtClean="0"/>
              <a:t> Lin, </a:t>
            </a:r>
            <a:r>
              <a:rPr lang="en-US" altLang="zh-CN" dirty="0" err="1" smtClean="0"/>
              <a:t>Zhihao</a:t>
            </a:r>
            <a:r>
              <a:rPr lang="en-US" altLang="zh-CN" dirty="0" smtClean="0"/>
              <a:t> Jiang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92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</a:t>
            </a:r>
            <a:r>
              <a:rPr lang="en-US" dirty="0" err="1" smtClean="0"/>
              <a:t>subgoal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Transmit the reward information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433" y="1431742"/>
            <a:ext cx="8249816" cy="434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 txBox="1">
            <a:spLocks/>
          </p:cNvSpPr>
          <p:nvPr/>
        </p:nvSpPr>
        <p:spPr>
          <a:xfrm>
            <a:off x="838200" y="5976306"/>
            <a:ext cx="10515600" cy="401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Discovery: the line raises abruptly some time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parameters in DQN using this method</a:t>
            </a:r>
          </a:p>
          <a:p>
            <a:endParaRPr lang="en-US" dirty="0" smtClean="0"/>
          </a:p>
          <a:p>
            <a:r>
              <a:rPr lang="en-US" dirty="0" smtClean="0"/>
              <a:t>Combine this method with deep learning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performance line raises abruptly</a:t>
            </a:r>
          </a:p>
          <a:p>
            <a:endParaRPr lang="en-US" dirty="0" smtClean="0"/>
          </a:p>
          <a:p>
            <a:r>
              <a:rPr lang="en-US" dirty="0" smtClean="0"/>
              <a:t>How to implement our idea in more general model</a:t>
            </a:r>
          </a:p>
          <a:p>
            <a:endParaRPr lang="en-US" dirty="0" smtClean="0"/>
          </a:p>
          <a:p>
            <a:r>
              <a:rPr lang="en-US" dirty="0" smtClean="0"/>
              <a:t>Is the ideas useful for DQN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3A1872-004E-374B-A262-3AFA2206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A223FEA-8CE1-BD4A-8D7F-6A4843862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92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5F664-C8A4-A94A-8414-B4813E4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B3092F-120F-0746-A225-0BD5C175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6826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ACFA22-B03D-0A44-83FE-B021E21E8CEC}"/>
              </a:ext>
            </a:extLst>
          </p:cNvPr>
          <p:cNvSpPr txBox="1"/>
          <p:nvPr/>
        </p:nvSpPr>
        <p:spPr>
          <a:xfrm>
            <a:off x="838200" y="1447800"/>
            <a:ext cx="44413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Meta Controller</a:t>
            </a:r>
            <a:r>
              <a:rPr lang="en-US" dirty="0"/>
              <a:t>: </a:t>
            </a:r>
          </a:p>
          <a:p>
            <a:r>
              <a:rPr lang="en-US" dirty="0"/>
              <a:t>(Higher Hierarchy)</a:t>
            </a:r>
          </a:p>
          <a:p>
            <a:r>
              <a:rPr lang="en-US" dirty="0"/>
              <a:t>Interact with External Environment (extrinsic reward), set goals for Controller;</a:t>
            </a:r>
          </a:p>
          <a:p>
            <a:endParaRPr lang="en-US" dirty="0"/>
          </a:p>
          <a:p>
            <a:r>
              <a:rPr lang="en-US" sz="2000" b="1" dirty="0"/>
              <a:t>Controller</a:t>
            </a:r>
            <a:r>
              <a:rPr lang="en-US" dirty="0"/>
              <a:t>:</a:t>
            </a:r>
          </a:p>
          <a:p>
            <a:r>
              <a:rPr lang="en-US" dirty="0"/>
              <a:t>(Lower Hierarchy)</a:t>
            </a:r>
          </a:p>
          <a:p>
            <a:r>
              <a:rPr lang="en-US" dirty="0"/>
              <a:t>Try to achieve goals, receive intrinsic reward from Meta Controller.</a:t>
            </a:r>
          </a:p>
        </p:txBody>
      </p:sp>
    </p:spTree>
    <p:extLst>
      <p:ext uri="{BB962C8B-B14F-4D97-AF65-F5344CB8AC3E}">
        <p14:creationId xmlns="" xmlns:p14="http://schemas.microsoft.com/office/powerpoint/2010/main" val="100461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15D40-29EC-CF40-814E-3E96310E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AA2C69-4633-5B49-B0E4-16E4D15F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29"/>
            <a:ext cx="12192000" cy="3061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80E6D49-1069-3040-A49F-53DCB4F01D50}"/>
              </a:ext>
            </a:extLst>
          </p:cNvPr>
          <p:cNvSpPr txBox="1"/>
          <p:nvPr/>
        </p:nvSpPr>
        <p:spPr>
          <a:xfrm>
            <a:off x="359229" y="4582886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Reward:</a:t>
            </a:r>
            <a:r>
              <a:rPr lang="en-US" sz="2400" dirty="0"/>
              <a:t> if s6 is visited, reward = 1; else, reward = 0.01</a:t>
            </a:r>
          </a:p>
          <a:p>
            <a:r>
              <a:rPr lang="en-US" sz="2400" b="1" dirty="0"/>
              <a:t>Actions: </a:t>
            </a:r>
            <a:r>
              <a:rPr lang="en-US" sz="2400" dirty="0"/>
              <a:t>	1: move to left with probability 1;</a:t>
            </a:r>
          </a:p>
          <a:p>
            <a:r>
              <a:rPr lang="en-US" sz="2400" dirty="0"/>
              <a:t>		2: move to right with probability 0.5; otherwise, move to left;</a:t>
            </a:r>
          </a:p>
        </p:txBody>
      </p:sp>
    </p:spTree>
    <p:extLst>
      <p:ext uri="{BB962C8B-B14F-4D97-AF65-F5344CB8AC3E}">
        <p14:creationId xmlns="" xmlns:p14="http://schemas.microsoft.com/office/powerpoint/2010/main" val="154736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987B8-A2DD-1645-AA13-28593AB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FE3379-42EC-764F-ACDD-FF3E8BCE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729"/>
            <a:ext cx="12192000" cy="3061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B93732-EA01-BB42-8411-E27E18F69CB5}"/>
              </a:ext>
            </a:extLst>
          </p:cNvPr>
          <p:cNvSpPr txBox="1"/>
          <p:nvPr/>
        </p:nvSpPr>
        <p:spPr>
          <a:xfrm>
            <a:off x="751114" y="4415698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Hidden State</a:t>
            </a:r>
            <a:r>
              <a:rPr lang="en-US" sz="2400" dirty="0"/>
              <a:t>: What if we have an additional state to indicate whether s6 is visited?</a:t>
            </a:r>
          </a:p>
          <a:p>
            <a:endParaRPr lang="en-US" sz="2400" dirty="0"/>
          </a:p>
          <a:p>
            <a:r>
              <a:rPr lang="en-US" sz="2400" b="1" dirty="0"/>
              <a:t>Search Efficiency</a:t>
            </a:r>
            <a:r>
              <a:rPr lang="en-US" sz="2400" dirty="0"/>
              <a:t>: Can epsilon greedy agent keep taking action 2 for enough times?</a:t>
            </a:r>
          </a:p>
        </p:txBody>
      </p:sp>
    </p:spTree>
    <p:extLst>
      <p:ext uri="{BB962C8B-B14F-4D97-AF65-F5344CB8AC3E}">
        <p14:creationId xmlns="" xmlns:p14="http://schemas.microsoft.com/office/powerpoint/2010/main" val="1760716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DD1AF-D3BE-0243-85B9-85DC0AA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B2CFC8-5221-3E42-B1AF-8D87D289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491892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="" xmlns:a16="http://schemas.microsoft.com/office/drawing/2014/main" id="{E6722E90-2ACE-1A40-AC24-BBCC98B61904}"/>
              </a:ext>
            </a:extLst>
          </p:cNvPr>
          <p:cNvSpPr/>
          <p:nvPr/>
        </p:nvSpPr>
        <p:spPr>
          <a:xfrm>
            <a:off x="5024063" y="1582220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="" xmlns:a16="http://schemas.microsoft.com/office/drawing/2014/main" id="{87198DD8-E2DD-984C-B44F-D07352DB003C}"/>
              </a:ext>
            </a:extLst>
          </p:cNvPr>
          <p:cNvSpPr/>
          <p:nvPr/>
        </p:nvSpPr>
        <p:spPr>
          <a:xfrm>
            <a:off x="6215865" y="2905874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="" xmlns:a16="http://schemas.microsoft.com/office/drawing/2014/main" id="{94D840BC-E384-DA4E-A440-B5528A0462D6}"/>
              </a:ext>
            </a:extLst>
          </p:cNvPr>
          <p:cNvSpPr/>
          <p:nvPr/>
        </p:nvSpPr>
        <p:spPr>
          <a:xfrm>
            <a:off x="8197065" y="3399034"/>
            <a:ext cx="1191802" cy="164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464AE6C-BD47-9540-890A-A722088AEEDC}"/>
              </a:ext>
            </a:extLst>
          </p:cNvPr>
          <p:cNvSpPr txBox="1"/>
          <p:nvPr/>
        </p:nvSpPr>
        <p:spPr>
          <a:xfrm>
            <a:off x="6390526" y="1499807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 Controller chooses a 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6206D6F-5EA4-1447-BA88-2884766BF12D}"/>
              </a:ext>
            </a:extLst>
          </p:cNvPr>
          <p:cNvSpPr txBox="1"/>
          <p:nvPr/>
        </p:nvSpPr>
        <p:spPr>
          <a:xfrm>
            <a:off x="7561779" y="2712378"/>
            <a:ext cx="33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chooses an 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087572-5E85-694E-B426-38A851A28A65}"/>
              </a:ext>
            </a:extLst>
          </p:cNvPr>
          <p:cNvSpPr txBox="1"/>
          <p:nvPr/>
        </p:nvSpPr>
        <p:spPr>
          <a:xfrm>
            <a:off x="9544692" y="3399034"/>
            <a:ext cx="23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Controller’s reward</a:t>
            </a:r>
          </a:p>
        </p:txBody>
      </p:sp>
    </p:spTree>
    <p:extLst>
      <p:ext uri="{BB962C8B-B14F-4D97-AF65-F5344CB8AC3E}">
        <p14:creationId xmlns="" xmlns:p14="http://schemas.microsoft.com/office/powerpoint/2010/main" val="62153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32F8E-9CB2-984F-97E5-AF19B700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DCB219-4D95-9A4A-AD6E-A608D8A8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764"/>
            <a:ext cx="89281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6024F6-E399-D14A-9A50-91C61165214A}"/>
              </a:ext>
            </a:extLst>
          </p:cNvPr>
          <p:cNvSpPr txBox="1"/>
          <p:nvPr/>
        </p:nvSpPr>
        <p:spPr>
          <a:xfrm>
            <a:off x="1191802" y="5095982"/>
            <a:ext cx="10335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Authors’ Result:</a:t>
            </a:r>
          </a:p>
          <a:p>
            <a:r>
              <a:rPr lang="en-US" sz="2400" dirty="0"/>
              <a:t>Ref: </a:t>
            </a:r>
            <a:r>
              <a:rPr lang="en-US" dirty="0"/>
              <a:t>Hierarchical Deep Reinforcement Learning: Integrating Temporal Abstraction and Intrinsic Motivation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9DAA3C4-D584-1A4A-93D3-2B1C279D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649" y="2905930"/>
            <a:ext cx="3104151" cy="2357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478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720E5-A9C4-1B48-A686-68412F2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A6283F-CD51-4C4A-8CEF-3F5E289096AB}"/>
              </a:ext>
            </a:extLst>
          </p:cNvPr>
          <p:cNvSpPr txBox="1"/>
          <p:nvPr/>
        </p:nvSpPr>
        <p:spPr>
          <a:xfrm>
            <a:off x="945222" y="1520575"/>
            <a:ext cx="43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result: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A74A975-9E0C-AC41-B2E1-5F29F12A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2219827"/>
              </p:ext>
            </p:extLst>
          </p:nvPr>
        </p:nvGraphicFramePr>
        <p:xfrm>
          <a:off x="945222" y="1973114"/>
          <a:ext cx="8128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155407606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3333751274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744425898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15316679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991097757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504377078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37735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5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96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044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44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13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423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235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71616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9100AB-808F-084F-9D63-70D445DDFC3F}"/>
              </a:ext>
            </a:extLst>
          </p:cNvPr>
          <p:cNvSpPr txBox="1"/>
          <p:nvPr/>
        </p:nvSpPr>
        <p:spPr>
          <a:xfrm>
            <a:off x="945222" y="5424755"/>
            <a:ext cx="67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EthanMacdonald</a:t>
            </a:r>
            <a:r>
              <a:rPr lang="en-US" dirty="0"/>
              <a:t>/h-DQN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5ECEE99-E4CC-3A49-90C0-999E617D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340" y="455191"/>
            <a:ext cx="1366460" cy="12354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20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Interesting Phenomena:</a:t>
            </a:r>
          </a:p>
          <a:p>
            <a:pPr marL="0" indent="0">
              <a:buNone/>
            </a:pPr>
            <a:r>
              <a:rPr lang="en-US" dirty="0"/>
              <a:t>When goal is sited to s2, the controller often takes action 2…</a:t>
            </a:r>
          </a:p>
          <a:p>
            <a:pPr marL="0" indent="0">
              <a:buNone/>
            </a:pPr>
            <a:r>
              <a:rPr lang="en-US" dirty="0"/>
              <a:t>Then it can visit s6…</a:t>
            </a:r>
          </a:p>
          <a:p>
            <a:pPr marL="0" indent="0">
              <a:buNone/>
            </a:pPr>
            <a:r>
              <a:rPr lang="en-US" dirty="0"/>
              <a:t>Meta-Controller receives a big reward…</a:t>
            </a:r>
          </a:p>
          <a:p>
            <a:pPr marL="0" indent="0">
              <a:buNone/>
            </a:pPr>
            <a:r>
              <a:rPr lang="en-US" dirty="0"/>
              <a:t>Meta-Controller tends to set s2 as the goal…</a:t>
            </a:r>
          </a:p>
          <a:p>
            <a:pPr marL="0" indent="0">
              <a:buNone/>
            </a:pPr>
            <a:r>
              <a:rPr lang="en-US" dirty="0"/>
              <a:t>But, is this stable?</a:t>
            </a:r>
          </a:p>
          <a:p>
            <a:pPr marL="0" indent="0">
              <a:buNone/>
            </a:pPr>
            <a:r>
              <a:rPr lang="en-US" dirty="0"/>
              <a:t>Maybe the experience of Controller is too volatile to train Meta Controller? </a:t>
            </a:r>
          </a:p>
          <a:p>
            <a:pPr marL="0" indent="0">
              <a:buNone/>
            </a:pPr>
            <a:r>
              <a:rPr lang="en-US" dirty="0"/>
              <a:t>Quality input guarantees quality output…</a:t>
            </a:r>
          </a:p>
        </p:txBody>
      </p:sp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C354D-BD40-AF45-9424-4889460F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Attempt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EF9568-B20E-2144-B5A8-CE268B55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idea: Explore efficiently</a:t>
            </a:r>
          </a:p>
          <a:p>
            <a:endParaRPr lang="en-US" dirty="0" smtClean="0"/>
          </a:p>
          <a:p>
            <a:r>
              <a:rPr lang="en-US" dirty="0" smtClean="0"/>
              <a:t>The effect of </a:t>
            </a:r>
            <a:r>
              <a:rPr lang="en-US" dirty="0" err="1" smtClean="0"/>
              <a:t>subgoal</a:t>
            </a:r>
            <a:r>
              <a:rPr lang="en-US" dirty="0" smtClean="0"/>
              <a:t> in the previous example</a:t>
            </a:r>
          </a:p>
          <a:p>
            <a:endParaRPr lang="en-US" dirty="0" smtClean="0"/>
          </a:p>
          <a:p>
            <a:r>
              <a:rPr lang="en-US" dirty="0" smtClean="0"/>
              <a:t>Other thinking</a:t>
            </a:r>
          </a:p>
          <a:p>
            <a:pPr>
              <a:buNone/>
            </a:pPr>
            <a:r>
              <a:rPr lang="en-US" dirty="0" smtClean="0"/>
              <a:t>		Random </a:t>
            </a:r>
            <a:r>
              <a:rPr lang="en-US" dirty="0" err="1" smtClean="0"/>
              <a:t>subgoal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“most unknown” </a:t>
            </a:r>
            <a:r>
              <a:rPr lang="en-US" dirty="0" err="1" smtClean="0"/>
              <a:t>subgoal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FE3379-42EC-764F-ACDD-FF3E8BCE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552" y="1043339"/>
            <a:ext cx="6229738" cy="15645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668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336</Words>
  <Application>Microsoft Office PowerPoint</Application>
  <PresentationFormat>自定义</PresentationFormat>
  <Paragraphs>123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Artificial Intelligence Project: Hierarchy Deep Q-Learning</vt:lpstr>
      <vt:lpstr>Introduction</vt:lpstr>
      <vt:lpstr>Problem Setting</vt:lpstr>
      <vt:lpstr>Difficulties</vt:lpstr>
      <vt:lpstr>Reimplementation</vt:lpstr>
      <vt:lpstr>Reimplementation</vt:lpstr>
      <vt:lpstr>Reimplementation</vt:lpstr>
      <vt:lpstr>Reimplementation</vt:lpstr>
      <vt:lpstr>Our Attempt</vt:lpstr>
      <vt:lpstr>Implementation Details</vt:lpstr>
      <vt:lpstr>Performance</vt:lpstr>
      <vt:lpstr>Some Ideas</vt:lpstr>
      <vt:lpstr>Plan of Further Work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Project: Hierarchy Deep Q-Learning</dc:title>
  <dc:creator>Microsoft Office User</dc:creator>
  <cp:lastModifiedBy>dell</cp:lastModifiedBy>
  <cp:revision>21</cp:revision>
  <dcterms:created xsi:type="dcterms:W3CDTF">2018-12-31T13:32:09Z</dcterms:created>
  <dcterms:modified xsi:type="dcterms:W3CDTF">2019-01-01T09:18:19Z</dcterms:modified>
</cp:coreProperties>
</file>