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9" r:id="rId5"/>
    <p:sldId id="306" r:id="rId6"/>
    <p:sldId id="327" r:id="rId7"/>
    <p:sldId id="334" r:id="rId8"/>
    <p:sldId id="344" r:id="rId9"/>
    <p:sldId id="346" r:id="rId10"/>
    <p:sldId id="342" r:id="rId11"/>
    <p:sldId id="335" r:id="rId12"/>
    <p:sldId id="336" r:id="rId13"/>
    <p:sldId id="337" r:id="rId14"/>
    <p:sldId id="338" r:id="rId15"/>
    <p:sldId id="32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6423" autoAdjust="0"/>
    <p:restoredTop sz="95501" autoAdjust="0"/>
  </p:normalViewPr>
  <p:slideViewPr>
    <p:cSldViewPr snapToGrid="0">
      <p:cViewPr varScale="1">
        <p:scale>
          <a:sx n="97" d="100"/>
          <a:sy n="97" d="100"/>
        </p:scale>
        <p:origin x="616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E872F35-F66F-2841-9C28-B7B8F516E8D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9A94051-8D20-4844-BD6A-EE8E54CD8FC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CDB5C69-BE47-EF42-B95C-FF4196748ED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FC97A4F-AFB7-7345-A9D6-691B34FB1D2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BE7D233-FA7E-0240-9FFC-41D9DFF491A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F3D8309-8B1A-C24C-828E-271A0A5067F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DFD9269-108F-9242-B524-D044987FC29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0295ABF-21A7-E449-8387-2E099E02CF7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8C056D7-FAC6-634C-AAD1-09DB6A8E013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D837FB6-77EB-4F48-96D6-F878047C81F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1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48D1EB8-58E2-5C42-BF72-26DE59D1B9F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6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0.png"/><Relationship Id="rId15" Type="http://schemas.openxmlformats.org/officeDocument/2006/relationships/image" Target="../media/image59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.png"/><Relationship Id="rId3" Type="http://schemas.openxmlformats.org/officeDocument/2006/relationships/image" Target="../media/image60.png"/><Relationship Id="rId17" Type="http://schemas.openxmlformats.org/officeDocument/2006/relationships/image" Target="../media/image72.png"/><Relationship Id="rId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5" Type="http://schemas.openxmlformats.org/officeDocument/2006/relationships/image" Target="../media/image530.png"/><Relationship Id="rId28" Type="http://schemas.openxmlformats.org/officeDocument/2006/relationships/image" Target="../media/image67.png"/><Relationship Id="rId22" Type="http://schemas.openxmlformats.org/officeDocument/2006/relationships/image" Target="../media/image20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5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Context free grammars (CFGs) </a:t>
            </a:r>
          </a:p>
          <a:p>
            <a:r>
              <a:rPr lang="en-US" sz="2000" dirty="0"/>
              <a:t>- Context free languages (CFLs)</a:t>
            </a:r>
          </a:p>
          <a:p>
            <a:r>
              <a:rPr lang="en-US" sz="2000" dirty="0"/>
              <a:t>- Pushdown automata (PDA)</a:t>
            </a:r>
          </a:p>
          <a:p>
            <a:r>
              <a:rPr lang="en-US" sz="2000" dirty="0"/>
              <a:t>- Converting CFGs to PDAs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§2.3, §3.1) 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Proving languages not Context Free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Turing machines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T-recognizable and T-decidable languages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1AB54-6676-B844-8D61-05EC2A795F06}"/>
              </a:ext>
            </a:extLst>
          </p:cNvPr>
          <p:cNvSpPr txBox="1"/>
          <p:nvPr/>
        </p:nvSpPr>
        <p:spPr>
          <a:xfrm>
            <a:off x="6638306" y="6448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Turing Machine</a:t>
                </a:r>
                <a:r>
                  <a:rPr lang="en-US" sz="2400" dirty="0"/>
                  <a:t> (TM) is a 7-tuple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rej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tape alphabet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{L, R}     (L = Left,  R = Right)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/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R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blipFill>
                <a:blip r:embed="rId3"/>
                <a:stretch>
                  <a:fillRect l="-1076" t="-2439" b="-4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989" y="3484899"/>
                <a:ext cx="5403863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halt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or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)</a:t>
                </a:r>
                <a:br>
                  <a:rPr lang="en-US" sz="2000" b="0" dirty="0"/>
                </a:br>
                <a:r>
                  <a:rPr lang="en-US" sz="2000" b="0" dirty="0"/>
                  <a:t>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run forever (“loop”).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has 3 possible outcomes for each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Accept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halting 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 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looping  (running forever)</a:t>
                </a:r>
                <a:endParaRPr lang="en-US" sz="2000" b="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3484899"/>
                <a:ext cx="5403863" cy="2400657"/>
              </a:xfrm>
              <a:prstGeom prst="rect">
                <a:avLst/>
              </a:prstGeom>
              <a:blipFill>
                <a:blip r:embed="rId4"/>
                <a:stretch>
                  <a:fillRect l="-1240" t="-1527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894886" y="6448554"/>
            <a:ext cx="123374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5.3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89351" y="3577232"/>
                <a:ext cx="5468820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5.3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This Turing machine model is deterministic. </a:t>
                </a:r>
                <a:br>
                  <a:rPr lang="en-US" sz="2000" dirty="0"/>
                </a:br>
                <a:r>
                  <a:rPr lang="en-US" sz="2000" dirty="0"/>
                  <a:t>How would we change it to be nondeterministic?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a)   Add a second transition function.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b)   Change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to be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{L, R}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c)   Change the tape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to be infinite.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51" y="3577232"/>
                <a:ext cx="5468820" cy="2308324"/>
              </a:xfrm>
              <a:prstGeom prst="rect">
                <a:avLst/>
              </a:prstGeom>
              <a:blipFill>
                <a:blip r:embed="rId5"/>
                <a:stretch>
                  <a:fillRect l="-1329" t="-1302" b="-312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10D41EA-4A9A-9940-BFD6-A45C98837654}"/>
              </a:ext>
            </a:extLst>
          </p:cNvPr>
          <p:cNvSpPr txBox="1"/>
          <p:nvPr/>
        </p:nvSpPr>
        <p:spPr>
          <a:xfrm>
            <a:off x="5949538" y="64245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06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Recognizers and Deciders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0650" y="1119386"/>
                <a:ext cx="9309942" cy="330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be a TM.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accepts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i="1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Say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recognizes</a:t>
                </a:r>
                <a:r>
                  <a:rPr lang="en-US" sz="2400" b="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if</a:t>
                </a:r>
                <a:r>
                  <a:rPr lang="en-US" sz="2400" b="0" i="1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 </a:t>
                </a:r>
                <a:r>
                  <a:rPr lang="en-US" sz="24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Turing-recognizable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</a:t>
                </a:r>
                <a:r>
                  <a:rPr lang="en-US" sz="24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decider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halts on all inputs.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dirty="0"/>
                  <a:t>Say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decides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/>
                  <a:t>  </a:t>
                </a:r>
                <a:r>
                  <a:rPr lang="en-US" sz="2400" dirty="0"/>
                  <a:t>if</a:t>
                </a:r>
                <a:r>
                  <a:rPr lang="en-US" sz="2400" i="1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is a decider.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Turing-decidable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TM decider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0" y="1119386"/>
                <a:ext cx="9309942" cy="3308598"/>
              </a:xfrm>
              <a:prstGeom prst="rect">
                <a:avLst/>
              </a:prstGeom>
              <a:blipFill>
                <a:blip r:embed="rId3"/>
                <a:stretch>
                  <a:fillRect l="-982" t="-1476" b="-3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867775" y="2609850"/>
            <a:ext cx="3148146" cy="3941980"/>
            <a:chOff x="8867775" y="2609850"/>
            <a:chExt cx="3148146" cy="3941980"/>
          </a:xfrm>
        </p:grpSpPr>
        <p:sp>
          <p:nvSpPr>
            <p:cNvPr id="4" name="Oval 3"/>
            <p:cNvSpPr/>
            <p:nvPr/>
          </p:nvSpPr>
          <p:spPr>
            <a:xfrm>
              <a:off x="8867775" y="2609850"/>
              <a:ext cx="3148146" cy="3941980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0592" y="2842934"/>
              <a:ext cx="154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T-recognizable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84547" y="3790949"/>
            <a:ext cx="2514601" cy="2635329"/>
            <a:chOff x="9184547" y="3790949"/>
            <a:chExt cx="2514601" cy="2635329"/>
          </a:xfrm>
        </p:grpSpPr>
        <p:sp>
          <p:nvSpPr>
            <p:cNvPr id="8" name="Oval 7"/>
            <p:cNvSpPr/>
            <p:nvPr/>
          </p:nvSpPr>
          <p:spPr>
            <a:xfrm>
              <a:off x="9184547" y="3790949"/>
              <a:ext cx="2514601" cy="263532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15331" y="4024033"/>
              <a:ext cx="1277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T-decidable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382725" y="4626449"/>
            <a:ext cx="2143125" cy="1683485"/>
            <a:chOff x="9382725" y="4626449"/>
            <a:chExt cx="2143125" cy="1683485"/>
          </a:xfrm>
        </p:grpSpPr>
        <p:sp>
          <p:nvSpPr>
            <p:cNvPr id="10" name="Oval 9"/>
            <p:cNvSpPr/>
            <p:nvPr/>
          </p:nvSpPr>
          <p:spPr>
            <a:xfrm>
              <a:off x="9382725" y="4626449"/>
              <a:ext cx="2143125" cy="168348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41123" y="4751149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CFLs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29775" y="5327709"/>
            <a:ext cx="1620472" cy="900469"/>
            <a:chOff x="9629775" y="5327709"/>
            <a:chExt cx="1620472" cy="900469"/>
          </a:xfrm>
        </p:grpSpPr>
        <p:sp>
          <p:nvSpPr>
            <p:cNvPr id="12" name="Oval 11"/>
            <p:cNvSpPr/>
            <p:nvPr/>
          </p:nvSpPr>
          <p:spPr>
            <a:xfrm>
              <a:off x="9629775" y="5327709"/>
              <a:ext cx="1620472" cy="90046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4157" y="5567278"/>
              <a:ext cx="851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regular</a:t>
              </a:r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C9A898-49D6-E143-90D7-A0E2229094A7}"/>
              </a:ext>
            </a:extLst>
          </p:cNvPr>
          <p:cNvSpPr txBox="1"/>
          <p:nvPr/>
        </p:nvSpPr>
        <p:spPr>
          <a:xfrm>
            <a:off x="5712031" y="6305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461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1231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Proved the CFL Pumping Lemma as a tool for showing that languages are not context free.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Turing machines (TMs).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TM deciders (halt on all inputs).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T-recognizable and T-decidable languages.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08E39-1F57-7144-A2C4-ABE28086A0EF}"/>
              </a:ext>
            </a:extLst>
          </p:cNvPr>
          <p:cNvSpPr txBox="1"/>
          <p:nvPr/>
        </p:nvSpPr>
        <p:spPr>
          <a:xfrm>
            <a:off x="6210795" y="6412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435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of CFGs and PDAs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0" y="1069854"/>
                <a:ext cx="9049879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Recall Theorem: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CFL  iff  some PDA recognizes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			                  Done.</a:t>
                </a:r>
              </a:p>
              <a:p>
                <a:r>
                  <a:rPr lang="en-US" sz="2000" dirty="0"/>
                  <a:t>	                                                  Need to know the fact, not the proof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Corollaries: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Every regular language is a CFL.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CFL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regular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a CFL.</a:t>
                </a:r>
              </a:p>
              <a:p>
                <a:r>
                  <a:rPr lang="en-US" sz="2000" b="1" dirty="0"/>
                  <a:t>Proof sketch of (2):  </a:t>
                </a:r>
              </a:p>
              <a:p>
                <a:r>
                  <a:rPr lang="en-US" sz="2000" dirty="0"/>
                  <a:t>While reading the input, the finite control of the PDA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simulates the DFA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Note 1: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are CFLs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may not be a CFL (will show today).</a:t>
                </a:r>
              </a:p>
              <a:p>
                <a:r>
                  <a:rPr lang="en-US" sz="2000" dirty="0"/>
                  <a:t>Therefore the class of CFLs is not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dirty="0"/>
                  <a:t>.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Note 2:  </a:t>
                </a:r>
                <a:r>
                  <a:rPr lang="en-US" sz="2000" dirty="0"/>
                  <a:t>The class of CFLs is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∪,∘,∗</m:t>
                    </m:r>
                  </m:oMath>
                </a14:m>
                <a:r>
                  <a:rPr lang="en-US" sz="2000" dirty="0"/>
                  <a:t>  (see Pset 2).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0" y="1069854"/>
                <a:ext cx="9049879" cy="4678204"/>
              </a:xfrm>
              <a:prstGeom prst="rect">
                <a:avLst/>
              </a:prstGeom>
              <a:blipFill>
                <a:blip r:embed="rId3"/>
                <a:stretch>
                  <a:fillRect l="-1078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39069" y="1941816"/>
            <a:ext cx="341821" cy="6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13762" y="1660655"/>
            <a:ext cx="358445" cy="14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241D40-25D8-324F-A05B-1B7E450B6A62}"/>
              </a:ext>
            </a:extLst>
          </p:cNvPr>
          <p:cNvSpPr txBox="1"/>
          <p:nvPr/>
        </p:nvSpPr>
        <p:spPr>
          <a:xfrm>
            <a:off x="5937662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Proving languages not Context 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1" y="1069854"/>
                <a:ext cx="7632852" cy="336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Let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000" dirty="0"/>
                  <a:t>.    </a:t>
                </a:r>
                <a:r>
                  <a:rPr lang="en-US" sz="2400" dirty="0"/>
                  <a:t>We will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isn’t a CFL.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Pumping Lemma for CFLs:   </a:t>
                </a:r>
                <a:r>
                  <a:rPr lang="en-US" sz="2400" dirty="0"/>
                  <a:t>For every CFL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such that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 then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4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1)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2)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400" dirty="0"/>
                      <m:t>ε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Informally:  All long strings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dirty="0" err="1"/>
                  <a:t>pumpable</a:t>
                </a:r>
                <a:r>
                  <a:rPr lang="en-US" sz="2000" dirty="0"/>
                  <a:t> and stay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7632852" cy="3368038"/>
              </a:xfrm>
              <a:prstGeom prst="rect">
                <a:avLst/>
              </a:prstGeom>
              <a:blipFill>
                <a:blip r:embed="rId3"/>
                <a:stretch>
                  <a:fillRect l="-1278" t="-543" r="-479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929137" y="4901398"/>
            <a:ext cx="1349615" cy="10869"/>
          </a:xfrm>
          <a:prstGeom prst="line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242895" y="3469484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895" y="3469484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338623" y="3466596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623" y="3466596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803584" y="3439917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584" y="3439917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8435824" y="3809250"/>
            <a:ext cx="2161379" cy="6801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911080" y="3749519"/>
            <a:ext cx="1456" cy="1298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9300215" y="3744758"/>
            <a:ext cx="662" cy="129885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84123" y="3609195"/>
                <a:ext cx="6298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123" y="3609195"/>
                <a:ext cx="62985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 flipV="1">
            <a:off x="9695272" y="3744306"/>
            <a:ext cx="1456" cy="1298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0236807" y="3744307"/>
            <a:ext cx="662" cy="129885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469844" y="3465834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844" y="3465834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937599" y="3472680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599" y="3472680"/>
                <a:ext cx="369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8307316" y="3943251"/>
            <a:ext cx="320352" cy="39337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794373" y="3934619"/>
            <a:ext cx="302144" cy="402009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479737" y="3909674"/>
            <a:ext cx="494607" cy="42695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516464" y="3927313"/>
            <a:ext cx="49" cy="36313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043536" y="3928222"/>
            <a:ext cx="470433" cy="38399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129115" y="3935792"/>
            <a:ext cx="1" cy="37642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85313" y="3927313"/>
            <a:ext cx="25624" cy="40931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240341" y="4679581"/>
                <a:ext cx="605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341" y="4679581"/>
                <a:ext cx="60587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 flipV="1">
            <a:off x="8435824" y="3342079"/>
            <a:ext cx="2161379" cy="6801"/>
          </a:xfrm>
          <a:prstGeom prst="line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66765" y="3121770"/>
                <a:ext cx="605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765" y="3121770"/>
                <a:ext cx="605870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 flipV="1">
            <a:off x="8914549" y="3814282"/>
            <a:ext cx="375395" cy="1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9701326" y="3809251"/>
            <a:ext cx="525600" cy="319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0730730" y="3595880"/>
                <a:ext cx="633507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730" y="3595880"/>
                <a:ext cx="633507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053344" y="4234031"/>
            <a:ext cx="3882479" cy="565829"/>
            <a:chOff x="777875" y="5467693"/>
            <a:chExt cx="3882479" cy="565829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77875" y="5697490"/>
              <a:ext cx="3111500" cy="25917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1653668" y="5641580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042803" y="564158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2437860" y="564112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979395" y="5641130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22175" y="5634328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265261" y="5648272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1654396" y="5645892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3610757" y="5610851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757" y="5610851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091395" y="5632960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395" y="5632960"/>
                  <a:ext cx="36798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2556356" y="560628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356" y="5606281"/>
                  <a:ext cx="36798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815573" y="5664190"/>
                  <a:ext cx="3764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73" y="5664190"/>
                  <a:ext cx="37645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690371" y="5639044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371" y="5639044"/>
                  <a:ext cx="36933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1300644" y="565482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644" y="5654820"/>
                  <a:ext cx="3693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3081802" y="560628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802" y="5606281"/>
                  <a:ext cx="36798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/>
            <p:nvPr/>
          </p:nvCxnSpPr>
          <p:spPr>
            <a:xfrm flipV="1">
              <a:off x="1261621" y="5714791"/>
              <a:ext cx="780454" cy="4082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439580" y="5703058"/>
              <a:ext cx="1082595" cy="7148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4026847" y="5467693"/>
                  <a:ext cx="633507" cy="392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847" y="5467693"/>
                  <a:ext cx="633507" cy="39299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FB983D-B7F1-A64D-84D9-F0702D312D1E}"/>
              </a:ext>
            </a:extLst>
          </p:cNvPr>
          <p:cNvSpPr txBox="1"/>
          <p:nvPr/>
        </p:nvSpPr>
        <p:spPr>
          <a:xfrm>
            <a:off x="574765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92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BCD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BCD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9" grpId="0"/>
      <p:bldP spid="20" grpId="0"/>
      <p:bldP spid="21" grpId="0"/>
      <p:bldP spid="21" grpId="1"/>
      <p:bldP spid="23" grpId="0"/>
      <p:bldP spid="27" grpId="0"/>
      <p:bldP spid="28" grpId="0"/>
      <p:bldP spid="28" grpId="1"/>
      <p:bldP spid="60" grpId="0" animBg="1"/>
      <p:bldP spid="13" grpId="0" animBg="1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714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Pumping Lemma – Proof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blipFill>
                <a:blip r:embed="rId3"/>
                <a:stretch>
                  <a:fillRect l="-934" t="-1767" b="-53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819530" y="5554415"/>
                <a:ext cx="313197" cy="326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30" y="5554415"/>
                <a:ext cx="313197" cy="326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002339" y="5575180"/>
                <a:ext cx="325800" cy="326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339" y="5575180"/>
                <a:ext cx="325800" cy="326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10934" y="555118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34" y="5551187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8910" y="5408330"/>
                <a:ext cx="557645" cy="354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0" y="5408330"/>
                <a:ext cx="557645" cy="354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64933" y="5563022"/>
                <a:ext cx="333294" cy="326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33" y="5563022"/>
                <a:ext cx="333294" cy="326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073620" y="5559690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20" y="5559690"/>
                <a:ext cx="369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831478" y="5555733"/>
            <a:ext cx="4611896" cy="42539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31482" y="3256526"/>
            <a:ext cx="2109229" cy="2312113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93380" y="3260866"/>
            <a:ext cx="2249994" cy="2259843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10426" y="2968879"/>
            <a:ext cx="262842" cy="326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867758" y="4374360"/>
            <a:ext cx="1086983" cy="1211631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756473" y="5106087"/>
            <a:ext cx="368476" cy="444524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22260" y="5116164"/>
            <a:ext cx="385007" cy="434447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156257" y="4363175"/>
            <a:ext cx="1300449" cy="1210418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2902115" y="3315127"/>
            <a:ext cx="330771" cy="2270324"/>
          </a:xfrm>
          <a:custGeom>
            <a:avLst/>
            <a:gdLst>
              <a:gd name="connsiteX0" fmla="*/ 183595 w 404096"/>
              <a:gd name="connsiteY0" fmla="*/ 0 h 2564295"/>
              <a:gd name="connsiteX1" fmla="*/ 4691 w 404096"/>
              <a:gd name="connsiteY1" fmla="*/ 536713 h 2564295"/>
              <a:gd name="connsiteX2" fmla="*/ 352561 w 404096"/>
              <a:gd name="connsiteY2" fmla="*/ 1520686 h 2564295"/>
              <a:gd name="connsiteX3" fmla="*/ 402256 w 404096"/>
              <a:gd name="connsiteY3" fmla="*/ 2146852 h 2564295"/>
              <a:gd name="connsiteX4" fmla="*/ 352561 w 404096"/>
              <a:gd name="connsiteY4" fmla="*/ 2564295 h 2564295"/>
              <a:gd name="connsiteX5" fmla="*/ 352561 w 404096"/>
              <a:gd name="connsiteY5" fmla="*/ 2564295 h 2564295"/>
              <a:gd name="connsiteX0" fmla="*/ 155132 w 374666"/>
              <a:gd name="connsiteY0" fmla="*/ 0 h 2564295"/>
              <a:gd name="connsiteX1" fmla="*/ 6045 w 374666"/>
              <a:gd name="connsiteY1" fmla="*/ 536713 h 2564295"/>
              <a:gd name="connsiteX2" fmla="*/ 324098 w 374666"/>
              <a:gd name="connsiteY2" fmla="*/ 1520686 h 2564295"/>
              <a:gd name="connsiteX3" fmla="*/ 373793 w 374666"/>
              <a:gd name="connsiteY3" fmla="*/ 2146852 h 2564295"/>
              <a:gd name="connsiteX4" fmla="*/ 324098 w 374666"/>
              <a:gd name="connsiteY4" fmla="*/ 2564295 h 2564295"/>
              <a:gd name="connsiteX5" fmla="*/ 324098 w 374666"/>
              <a:gd name="connsiteY5" fmla="*/ 2564295 h 2564295"/>
              <a:gd name="connsiteX0" fmla="*/ 149452 w 368986"/>
              <a:gd name="connsiteY0" fmla="*/ 0 h 2564295"/>
              <a:gd name="connsiteX1" fmla="*/ 365 w 368986"/>
              <a:gd name="connsiteY1" fmla="*/ 536713 h 2564295"/>
              <a:gd name="connsiteX2" fmla="*/ 318418 w 368986"/>
              <a:gd name="connsiteY2" fmla="*/ 1520686 h 2564295"/>
              <a:gd name="connsiteX3" fmla="*/ 368113 w 368986"/>
              <a:gd name="connsiteY3" fmla="*/ 2146852 h 2564295"/>
              <a:gd name="connsiteX4" fmla="*/ 318418 w 368986"/>
              <a:gd name="connsiteY4" fmla="*/ 2564295 h 2564295"/>
              <a:gd name="connsiteX5" fmla="*/ 318418 w 368986"/>
              <a:gd name="connsiteY5" fmla="*/ 2564295 h 2564295"/>
              <a:gd name="connsiteX0" fmla="*/ 137845 w 377257"/>
              <a:gd name="connsiteY0" fmla="*/ 0 h 2564295"/>
              <a:gd name="connsiteX1" fmla="*/ 8636 w 377257"/>
              <a:gd name="connsiteY1" fmla="*/ 536713 h 2564295"/>
              <a:gd name="connsiteX2" fmla="*/ 326689 w 377257"/>
              <a:gd name="connsiteY2" fmla="*/ 1520686 h 2564295"/>
              <a:gd name="connsiteX3" fmla="*/ 376384 w 377257"/>
              <a:gd name="connsiteY3" fmla="*/ 2146852 h 2564295"/>
              <a:gd name="connsiteX4" fmla="*/ 326689 w 377257"/>
              <a:gd name="connsiteY4" fmla="*/ 2564295 h 2564295"/>
              <a:gd name="connsiteX5" fmla="*/ 326689 w 377257"/>
              <a:gd name="connsiteY5" fmla="*/ 2564295 h 2564295"/>
              <a:gd name="connsiteX0" fmla="*/ 135335 w 374747"/>
              <a:gd name="connsiteY0" fmla="*/ 0 h 2564295"/>
              <a:gd name="connsiteX1" fmla="*/ 6126 w 374747"/>
              <a:gd name="connsiteY1" fmla="*/ 536713 h 2564295"/>
              <a:gd name="connsiteX2" fmla="*/ 324179 w 374747"/>
              <a:gd name="connsiteY2" fmla="*/ 1520686 h 2564295"/>
              <a:gd name="connsiteX3" fmla="*/ 373874 w 374747"/>
              <a:gd name="connsiteY3" fmla="*/ 2146852 h 2564295"/>
              <a:gd name="connsiteX4" fmla="*/ 324179 w 374747"/>
              <a:gd name="connsiteY4" fmla="*/ 2564295 h 2564295"/>
              <a:gd name="connsiteX5" fmla="*/ 324179 w 374747"/>
              <a:gd name="connsiteY5" fmla="*/ 2564295 h 2564295"/>
              <a:gd name="connsiteX0" fmla="*/ 134188 w 373600"/>
              <a:gd name="connsiteY0" fmla="*/ 0 h 2564295"/>
              <a:gd name="connsiteX1" fmla="*/ 4979 w 373600"/>
              <a:gd name="connsiteY1" fmla="*/ 536713 h 2564295"/>
              <a:gd name="connsiteX2" fmla="*/ 323032 w 373600"/>
              <a:gd name="connsiteY2" fmla="*/ 1520686 h 2564295"/>
              <a:gd name="connsiteX3" fmla="*/ 372727 w 373600"/>
              <a:gd name="connsiteY3" fmla="*/ 2146852 h 2564295"/>
              <a:gd name="connsiteX4" fmla="*/ 323032 w 373600"/>
              <a:gd name="connsiteY4" fmla="*/ 2564295 h 2564295"/>
              <a:gd name="connsiteX5" fmla="*/ 323032 w 373600"/>
              <a:gd name="connsiteY5" fmla="*/ 2564295 h 256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600" h="2564295">
                <a:moveTo>
                  <a:pt x="134188" y="0"/>
                </a:moveTo>
                <a:cubicBezTo>
                  <a:pt x="100229" y="141632"/>
                  <a:pt x="-26495" y="283265"/>
                  <a:pt x="4979" y="536713"/>
                </a:cubicBezTo>
                <a:cubicBezTo>
                  <a:pt x="36453" y="790161"/>
                  <a:pt x="261741" y="1252330"/>
                  <a:pt x="323032" y="1520686"/>
                </a:cubicBezTo>
                <a:cubicBezTo>
                  <a:pt x="384323" y="1789042"/>
                  <a:pt x="372727" y="1972917"/>
                  <a:pt x="372727" y="2146852"/>
                </a:cubicBezTo>
                <a:cubicBezTo>
                  <a:pt x="372727" y="2320787"/>
                  <a:pt x="323032" y="2564295"/>
                  <a:pt x="323032" y="2564295"/>
                </a:cubicBezTo>
                <a:lnTo>
                  <a:pt x="323032" y="2564295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927" y="2922797"/>
            <a:ext cx="178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Proof by picture: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78211" y="2312215"/>
            <a:ext cx="2950966" cy="3071163"/>
            <a:chOff x="6061399" y="2861781"/>
            <a:chExt cx="2950966" cy="3071163"/>
          </a:xfrm>
        </p:grpSpPr>
        <p:grpSp>
          <p:nvGrpSpPr>
            <p:cNvPr id="88" name="Group 87"/>
            <p:cNvGrpSpPr/>
            <p:nvPr/>
          </p:nvGrpSpPr>
          <p:grpSpPr>
            <a:xfrm>
              <a:off x="6061399" y="2861781"/>
              <a:ext cx="2950966" cy="2487322"/>
              <a:chOff x="3587530" y="311445"/>
              <a:chExt cx="2950966" cy="24873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095264" y="1783443"/>
                    <a:ext cx="200402" cy="18711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5264" y="1783443"/>
                    <a:ext cx="200402" cy="1871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0303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5582160" y="17747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160" y="1774761"/>
                    <a:ext cx="37138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/>
                  <p:cNvSpPr/>
                  <p:nvPr/>
                </p:nvSpPr>
                <p:spPr>
                  <a:xfrm>
                    <a:off x="3781243" y="1802188"/>
                    <a:ext cx="213261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1243" y="1802188"/>
                    <a:ext cx="213261" cy="18711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4286" b="-6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/>
                  <p:cNvSpPr/>
                  <p:nvPr/>
                </p:nvSpPr>
                <p:spPr>
                  <a:xfrm>
                    <a:off x="4345046" y="1796559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Rectangle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5046" y="1796559"/>
                    <a:ext cx="3693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Connector 94"/>
              <p:cNvCxnSpPr/>
              <p:nvPr/>
            </p:nvCxnSpPr>
            <p:spPr>
              <a:xfrm flipV="1">
                <a:off x="3587530" y="1862952"/>
                <a:ext cx="2950966" cy="24343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>
                <a:off x="3587533" y="554927"/>
                <a:ext cx="1366198" cy="13154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5121598" y="535877"/>
                <a:ext cx="1416898" cy="13070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4907999" y="311445"/>
                <a:ext cx="168182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866007" y="958247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988457" y="1391665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4250605" y="1212632"/>
                <a:ext cx="671032" cy="66763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5121598" y="1212632"/>
                <a:ext cx="785569" cy="6605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440829" y="1652006"/>
                <a:ext cx="1602908" cy="1146761"/>
                <a:chOff x="8334402" y="1702115"/>
                <a:chExt cx="1602908" cy="1146761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>
                  <a:off x="8651081" y="1752647"/>
                  <a:ext cx="769144" cy="316659"/>
                </a:xfrm>
                <a:prstGeom prst="trapezoid">
                  <a:avLst>
                    <a:gd name="adj" fmla="val 7942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8334402" y="1702115"/>
                  <a:ext cx="1602908" cy="1146761"/>
                  <a:chOff x="8145915" y="2159957"/>
                  <a:chExt cx="1801661" cy="97650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8914326" y="2821296"/>
                        <a:ext cx="208466" cy="1871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14326" y="2821296"/>
                        <a:ext cx="208466" cy="18711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50000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9530142" y="2800165"/>
                        <a:ext cx="417434" cy="314498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30142" y="2800165"/>
                        <a:ext cx="417434" cy="314498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8263532" y="2821963"/>
                        <a:ext cx="415127" cy="3144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3532" y="2821963"/>
                        <a:ext cx="415127" cy="31449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9" name="Straight Connector 108"/>
                  <p:cNvCxnSpPr/>
                  <p:nvPr/>
                </p:nvCxnSpPr>
                <p:spPr>
                  <a:xfrm flipV="1">
                    <a:off x="8145915" y="2807347"/>
                    <a:ext cx="1656562" cy="1315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8881508" y="2390298"/>
                    <a:ext cx="175447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/>
                      <a:t>R</a:t>
                    </a:r>
                  </a:p>
                </p:txBody>
              </p: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H="1">
                    <a:off x="8145915" y="2159957"/>
                    <a:ext cx="671032" cy="66763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/>
                  <p:nvPr/>
                </p:nvCxnSpPr>
                <p:spPr>
                  <a:xfrm flipH="1">
                    <a:off x="8714567" y="2609533"/>
                    <a:ext cx="222197" cy="19781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/>
                  <p:nvPr/>
                </p:nvCxnSpPr>
                <p:spPr>
                  <a:xfrm>
                    <a:off x="9126543" y="2609533"/>
                    <a:ext cx="196398" cy="19781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/>
                  <p:nvPr/>
                </p:nvCxnSpPr>
                <p:spPr>
                  <a:xfrm>
                    <a:off x="9016908" y="2159957"/>
                    <a:ext cx="785569" cy="660541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166713" y="5286613"/>
                  <a:ext cx="220124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/>
                    <a:t>Generates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𝑢𝑣𝑣𝑥𝑦𝑦𝑧</m:t>
                      </m:r>
                    </m:oMath>
                  </a14:m>
                  <a:endParaRPr lang="en-US" dirty="0"/>
                </a:p>
                <a:p>
                  <a:pPr algn="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713" y="5286613"/>
                  <a:ext cx="2201244" cy="646331"/>
                </a:xfrm>
                <a:prstGeom prst="rect">
                  <a:avLst/>
                </a:prstGeom>
                <a:blipFill>
                  <a:blip r:embed="rId17"/>
                  <a:stretch>
                    <a:fillRect t="-4717"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9104480" y="3113056"/>
            <a:ext cx="2950963" cy="2389755"/>
            <a:chOff x="9167446" y="3520421"/>
            <a:chExt cx="2950963" cy="2389755"/>
          </a:xfrm>
        </p:grpSpPr>
        <p:grpSp>
          <p:nvGrpSpPr>
            <p:cNvPr id="147" name="Group 146"/>
            <p:cNvGrpSpPr/>
            <p:nvPr/>
          </p:nvGrpSpPr>
          <p:grpSpPr>
            <a:xfrm>
              <a:off x="9167446" y="3520421"/>
              <a:ext cx="2950963" cy="1737196"/>
              <a:chOff x="6171362" y="3881006"/>
              <a:chExt cx="2950963" cy="17371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/>
                  <p:cNvSpPr/>
                  <p:nvPr/>
                </p:nvSpPr>
                <p:spPr>
                  <a:xfrm>
                    <a:off x="8702272" y="5431083"/>
                    <a:ext cx="200402" cy="18711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Rectangle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2272" y="5431083"/>
                    <a:ext cx="200402" cy="18711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30303" b="-6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Rectangle 148"/>
                  <p:cNvSpPr/>
                  <p:nvPr/>
                </p:nvSpPr>
                <p:spPr>
                  <a:xfrm>
                    <a:off x="6375543" y="5411178"/>
                    <a:ext cx="213261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Rectangle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543" y="5411178"/>
                    <a:ext cx="213261" cy="18711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4286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Arrow Connector 149"/>
              <p:cNvCxnSpPr/>
              <p:nvPr/>
            </p:nvCxnSpPr>
            <p:spPr>
              <a:xfrm flipH="1">
                <a:off x="6171362" y="4124488"/>
                <a:ext cx="1366198" cy="13154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7705427" y="4105438"/>
                <a:ext cx="1416898" cy="13070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/>
              <p:cNvSpPr/>
              <p:nvPr/>
            </p:nvSpPr>
            <p:spPr>
              <a:xfrm>
                <a:off x="7491828" y="3881006"/>
                <a:ext cx="168182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449836" y="4527808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6834434" y="4782193"/>
                <a:ext cx="671032" cy="66763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7705427" y="4782193"/>
                <a:ext cx="785569" cy="6605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Rectangle 155"/>
                  <p:cNvSpPr/>
                  <p:nvPr/>
                </p:nvSpPr>
                <p:spPr>
                  <a:xfrm>
                    <a:off x="7477189" y="4975030"/>
                    <a:ext cx="20846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Rectangle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189" y="4975030"/>
                    <a:ext cx="20846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323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Connector 156"/>
              <p:cNvCxnSpPr/>
              <p:nvPr/>
            </p:nvCxnSpPr>
            <p:spPr>
              <a:xfrm flipV="1">
                <a:off x="7242809" y="5037924"/>
                <a:ext cx="763981" cy="16229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486655" y="5439899"/>
                <a:ext cx="635670" cy="9931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192544" y="5427037"/>
                <a:ext cx="641890" cy="4046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9681575" y="5240184"/>
                  <a:ext cx="1625188" cy="669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/>
                    <a:t>Generates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𝑢𝑥𝑧</m:t>
                      </m:r>
                    </m:oMath>
                  </a14:m>
                  <a:endParaRPr lang="en-US" dirty="0"/>
                </a:p>
                <a:p>
                  <a:pPr algn="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75" y="5240184"/>
                  <a:ext cx="1625188" cy="669992"/>
                </a:xfrm>
                <a:prstGeom prst="rect">
                  <a:avLst/>
                </a:prstGeom>
                <a:blipFill>
                  <a:blip r:embed="rId21"/>
                  <a:stretch>
                    <a:fillRect l="-3008"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850309" y="5914959"/>
            <a:ext cx="4611896" cy="536494"/>
            <a:chOff x="850309" y="5914959"/>
            <a:chExt cx="4611896" cy="536494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850309" y="6095749"/>
              <a:ext cx="4611896" cy="42539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24780" y="5914959"/>
              <a:ext cx="2025291" cy="53649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" name="Group 4"/>
          <p:cNvGrpSpPr/>
          <p:nvPr/>
        </p:nvGrpSpPr>
        <p:grpSpPr>
          <a:xfrm>
            <a:off x="5433811" y="3075116"/>
            <a:ext cx="634039" cy="2475495"/>
            <a:chOff x="5433811" y="3075116"/>
            <a:chExt cx="634039" cy="247549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620" y="3075116"/>
              <a:ext cx="28216" cy="2475495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3"/>
            <a:srcRect t="19489" b="29004"/>
            <a:stretch/>
          </p:blipFill>
          <p:spPr>
            <a:xfrm>
              <a:off x="5433811" y="4015618"/>
              <a:ext cx="634039" cy="694034"/>
            </a:xfrm>
            <a:prstGeom prst="rect">
              <a:avLst/>
            </a:prstGeom>
            <a:solidFill>
              <a:schemeClr val="bg1"/>
            </a:solidFill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586837" y="5570907"/>
                <a:ext cx="14797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tall parse tree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37" y="5570907"/>
                <a:ext cx="1479700" cy="646331"/>
              </a:xfrm>
              <a:prstGeom prst="rect">
                <a:avLst/>
              </a:prstGeom>
              <a:blipFill>
                <a:blip r:embed="rId24"/>
                <a:stretch>
                  <a:fillRect l="-3292" t="-5660" r="-329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822391" y="5643864"/>
            <a:ext cx="346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“cutting and pasting” argument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906902" y="4114913"/>
            <a:ext cx="274196" cy="32699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91888" y="4847471"/>
            <a:ext cx="274196" cy="32699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B0077-F5A7-0A48-846C-AF3589FB4470}"/>
              </a:ext>
            </a:extLst>
          </p:cNvPr>
          <p:cNvSpPr txBox="1"/>
          <p:nvPr/>
        </p:nvSpPr>
        <p:spPr>
          <a:xfrm>
            <a:off x="6317673" y="6495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20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7" grpId="0"/>
      <p:bldP spid="28" grpId="0"/>
      <p:bldP spid="14" grpId="0"/>
      <p:bldP spid="73" grpId="0" animBg="1"/>
      <p:bldP spid="3" grpId="0"/>
      <p:bldP spid="33" grpId="0"/>
      <p:bldP spid="37" grpId="0"/>
      <p:bldP spid="62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Pumping Lemma – Proof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71" y="1069854"/>
                <a:ext cx="6148858" cy="1333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have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where: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1)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…cutting and pasting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2)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tx1"/>
                        </a:solidFill>
                      </a:rPr>
                      <m:t>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…start with the smallest parse tree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…pick the lowest repetition of a variable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148858" cy="1333442"/>
              </a:xfrm>
              <a:prstGeom prst="rect">
                <a:avLst/>
              </a:prstGeom>
              <a:blipFill>
                <a:blip r:embed="rId3"/>
                <a:stretch>
                  <a:fillRect l="-990" t="-2273" b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3379346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668149" y="2877948"/>
            <a:ext cx="979755" cy="861774"/>
            <a:chOff x="10388701" y="4086137"/>
            <a:chExt cx="979755" cy="861774"/>
          </a:xfrm>
        </p:grpSpPr>
        <p:sp>
          <p:nvSpPr>
            <p:cNvPr id="89" name="Rectangle 88"/>
            <p:cNvSpPr/>
            <p:nvPr/>
          </p:nvSpPr>
          <p:spPr>
            <a:xfrm>
              <a:off x="10388701" y="4086137"/>
              <a:ext cx="979755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E+T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10706931" y="4419971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0884095" y="4419971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936926" y="4419971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2686" y="2587848"/>
                <a:ext cx="7421728" cy="366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length of the longest right hand side of a rule    (E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spc="100" dirty="0"/>
                  <a:t>E+T)</a:t>
                </a:r>
                <a:r>
                  <a:rPr lang="en-US" sz="2000" dirty="0"/>
                  <a:t> </a:t>
                </a:r>
              </a:p>
              <a:p>
                <a:r>
                  <a:rPr lang="en-US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max branching of the parse tree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the height of the parse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 tree of height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and max branching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000" dirty="0"/>
                  <a:t> leaves.</a:t>
                </a:r>
              </a:p>
              <a:p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# variables in the grammar.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000" dirty="0"/>
                  <a:t>  and so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Thus at least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variables occur in the longest path.</a:t>
                </a:r>
              </a:p>
              <a:p>
                <a:r>
                  <a:rPr lang="en-US" sz="2000" dirty="0"/>
                  <a:t>So some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must repeat on a path.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6" y="2587848"/>
                <a:ext cx="7421728" cy="3665875"/>
              </a:xfrm>
              <a:prstGeom prst="rect">
                <a:avLst/>
              </a:prstGeom>
              <a:blipFill>
                <a:blip r:embed="rId4"/>
                <a:stretch>
                  <a:fillRect l="-821" r="-493" b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300129" y="3056096"/>
            <a:ext cx="5146732" cy="2933293"/>
            <a:chOff x="6300129" y="2424352"/>
            <a:chExt cx="5146732" cy="2933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0823017" y="5009888"/>
                  <a:ext cx="313197" cy="326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3017" y="5009888"/>
                  <a:ext cx="313197" cy="3269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9005826" y="5030653"/>
                  <a:ext cx="325800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826" y="5030653"/>
                  <a:ext cx="325800" cy="3269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9914421" y="5006660"/>
                  <a:ext cx="325800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4421" y="5006660"/>
                  <a:ext cx="325800" cy="326992"/>
                </a:xfrm>
                <a:prstGeom prst="rect">
                  <a:avLst/>
                </a:prstGeom>
                <a:blipFill>
                  <a:blip r:embed="rId7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6300129" y="4893596"/>
                  <a:ext cx="557645" cy="3542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29" y="4893596"/>
                  <a:ext cx="557645" cy="3542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7168420" y="5018495"/>
                  <a:ext cx="333294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420" y="5018495"/>
                  <a:ext cx="333294" cy="3269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8077107" y="5015163"/>
                  <a:ext cx="326992" cy="326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07" y="5015163"/>
                  <a:ext cx="326992" cy="3269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>
            <a:xfrm flipV="1">
              <a:off x="6834965" y="5011206"/>
              <a:ext cx="4611896" cy="42539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34969" y="2711999"/>
              <a:ext cx="2109229" cy="23121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196867" y="2716339"/>
              <a:ext cx="2249994" cy="22598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8913913" y="2424352"/>
              <a:ext cx="262842" cy="326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7871245" y="3829833"/>
              <a:ext cx="1086983" cy="12116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8759960" y="4561560"/>
              <a:ext cx="368476" cy="4445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325747" y="4571637"/>
              <a:ext cx="385007" cy="4344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9159744" y="3818648"/>
              <a:ext cx="1300449" cy="1210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77"/>
            <p:cNvSpPr/>
            <p:nvPr/>
          </p:nvSpPr>
          <p:spPr>
            <a:xfrm>
              <a:off x="8905602" y="2770600"/>
              <a:ext cx="330771" cy="2270324"/>
            </a:xfrm>
            <a:custGeom>
              <a:avLst/>
              <a:gdLst>
                <a:gd name="connsiteX0" fmla="*/ 183595 w 404096"/>
                <a:gd name="connsiteY0" fmla="*/ 0 h 2564295"/>
                <a:gd name="connsiteX1" fmla="*/ 4691 w 404096"/>
                <a:gd name="connsiteY1" fmla="*/ 536713 h 2564295"/>
                <a:gd name="connsiteX2" fmla="*/ 352561 w 404096"/>
                <a:gd name="connsiteY2" fmla="*/ 1520686 h 2564295"/>
                <a:gd name="connsiteX3" fmla="*/ 402256 w 404096"/>
                <a:gd name="connsiteY3" fmla="*/ 2146852 h 2564295"/>
                <a:gd name="connsiteX4" fmla="*/ 352561 w 404096"/>
                <a:gd name="connsiteY4" fmla="*/ 2564295 h 2564295"/>
                <a:gd name="connsiteX5" fmla="*/ 352561 w 404096"/>
                <a:gd name="connsiteY5" fmla="*/ 2564295 h 2564295"/>
                <a:gd name="connsiteX0" fmla="*/ 155132 w 374666"/>
                <a:gd name="connsiteY0" fmla="*/ 0 h 2564295"/>
                <a:gd name="connsiteX1" fmla="*/ 6045 w 374666"/>
                <a:gd name="connsiteY1" fmla="*/ 536713 h 2564295"/>
                <a:gd name="connsiteX2" fmla="*/ 324098 w 374666"/>
                <a:gd name="connsiteY2" fmla="*/ 1520686 h 2564295"/>
                <a:gd name="connsiteX3" fmla="*/ 373793 w 374666"/>
                <a:gd name="connsiteY3" fmla="*/ 2146852 h 2564295"/>
                <a:gd name="connsiteX4" fmla="*/ 324098 w 374666"/>
                <a:gd name="connsiteY4" fmla="*/ 2564295 h 2564295"/>
                <a:gd name="connsiteX5" fmla="*/ 324098 w 374666"/>
                <a:gd name="connsiteY5" fmla="*/ 2564295 h 2564295"/>
                <a:gd name="connsiteX0" fmla="*/ 149452 w 368986"/>
                <a:gd name="connsiteY0" fmla="*/ 0 h 2564295"/>
                <a:gd name="connsiteX1" fmla="*/ 365 w 368986"/>
                <a:gd name="connsiteY1" fmla="*/ 536713 h 2564295"/>
                <a:gd name="connsiteX2" fmla="*/ 318418 w 368986"/>
                <a:gd name="connsiteY2" fmla="*/ 1520686 h 2564295"/>
                <a:gd name="connsiteX3" fmla="*/ 368113 w 368986"/>
                <a:gd name="connsiteY3" fmla="*/ 2146852 h 2564295"/>
                <a:gd name="connsiteX4" fmla="*/ 318418 w 368986"/>
                <a:gd name="connsiteY4" fmla="*/ 2564295 h 2564295"/>
                <a:gd name="connsiteX5" fmla="*/ 318418 w 368986"/>
                <a:gd name="connsiteY5" fmla="*/ 2564295 h 2564295"/>
                <a:gd name="connsiteX0" fmla="*/ 137845 w 377257"/>
                <a:gd name="connsiteY0" fmla="*/ 0 h 2564295"/>
                <a:gd name="connsiteX1" fmla="*/ 8636 w 377257"/>
                <a:gd name="connsiteY1" fmla="*/ 536713 h 2564295"/>
                <a:gd name="connsiteX2" fmla="*/ 326689 w 377257"/>
                <a:gd name="connsiteY2" fmla="*/ 1520686 h 2564295"/>
                <a:gd name="connsiteX3" fmla="*/ 376384 w 377257"/>
                <a:gd name="connsiteY3" fmla="*/ 2146852 h 2564295"/>
                <a:gd name="connsiteX4" fmla="*/ 326689 w 377257"/>
                <a:gd name="connsiteY4" fmla="*/ 2564295 h 2564295"/>
                <a:gd name="connsiteX5" fmla="*/ 326689 w 377257"/>
                <a:gd name="connsiteY5" fmla="*/ 2564295 h 2564295"/>
                <a:gd name="connsiteX0" fmla="*/ 135335 w 374747"/>
                <a:gd name="connsiteY0" fmla="*/ 0 h 2564295"/>
                <a:gd name="connsiteX1" fmla="*/ 6126 w 374747"/>
                <a:gd name="connsiteY1" fmla="*/ 536713 h 2564295"/>
                <a:gd name="connsiteX2" fmla="*/ 324179 w 374747"/>
                <a:gd name="connsiteY2" fmla="*/ 1520686 h 2564295"/>
                <a:gd name="connsiteX3" fmla="*/ 373874 w 374747"/>
                <a:gd name="connsiteY3" fmla="*/ 2146852 h 2564295"/>
                <a:gd name="connsiteX4" fmla="*/ 324179 w 374747"/>
                <a:gd name="connsiteY4" fmla="*/ 2564295 h 2564295"/>
                <a:gd name="connsiteX5" fmla="*/ 324179 w 374747"/>
                <a:gd name="connsiteY5" fmla="*/ 2564295 h 2564295"/>
                <a:gd name="connsiteX0" fmla="*/ 134188 w 373600"/>
                <a:gd name="connsiteY0" fmla="*/ 0 h 2564295"/>
                <a:gd name="connsiteX1" fmla="*/ 4979 w 373600"/>
                <a:gd name="connsiteY1" fmla="*/ 536713 h 2564295"/>
                <a:gd name="connsiteX2" fmla="*/ 323032 w 373600"/>
                <a:gd name="connsiteY2" fmla="*/ 1520686 h 2564295"/>
                <a:gd name="connsiteX3" fmla="*/ 372727 w 373600"/>
                <a:gd name="connsiteY3" fmla="*/ 2146852 h 2564295"/>
                <a:gd name="connsiteX4" fmla="*/ 323032 w 373600"/>
                <a:gd name="connsiteY4" fmla="*/ 2564295 h 2564295"/>
                <a:gd name="connsiteX5" fmla="*/ 323032 w 373600"/>
                <a:gd name="connsiteY5" fmla="*/ 2564295 h 256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600" h="2564295">
                  <a:moveTo>
                    <a:pt x="134188" y="0"/>
                  </a:moveTo>
                  <a:cubicBezTo>
                    <a:pt x="100229" y="141632"/>
                    <a:pt x="-26495" y="283265"/>
                    <a:pt x="4979" y="536713"/>
                  </a:cubicBezTo>
                  <a:cubicBezTo>
                    <a:pt x="36453" y="790161"/>
                    <a:pt x="261741" y="1252330"/>
                    <a:pt x="323032" y="1520686"/>
                  </a:cubicBezTo>
                  <a:cubicBezTo>
                    <a:pt x="384323" y="1789042"/>
                    <a:pt x="372727" y="1972917"/>
                    <a:pt x="372727" y="2146852"/>
                  </a:cubicBezTo>
                  <a:cubicBezTo>
                    <a:pt x="372727" y="2320787"/>
                    <a:pt x="323032" y="2564295"/>
                    <a:pt x="323032" y="2564295"/>
                  </a:cubicBezTo>
                  <a:lnTo>
                    <a:pt x="323032" y="2564295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910389" y="3570386"/>
              <a:ext cx="274196" cy="326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95375" y="4302944"/>
              <a:ext cx="274196" cy="326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657507" y="1421082"/>
            <a:ext cx="23907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38233" y="1735407"/>
            <a:ext cx="4210049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38233" y="2021208"/>
            <a:ext cx="421005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3796" y="6037126"/>
            <a:ext cx="4611896" cy="800103"/>
            <a:chOff x="6853796" y="5405382"/>
            <a:chExt cx="4611896" cy="800103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6853796" y="5551222"/>
              <a:ext cx="4611896" cy="42539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199456" y="5405382"/>
                  <a:ext cx="1687641" cy="41934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use 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56" y="5405382"/>
                  <a:ext cx="1687641" cy="419346"/>
                </a:xfrm>
                <a:prstGeom prst="rect">
                  <a:avLst/>
                </a:prstGeom>
                <a:blipFill>
                  <a:blip r:embed="rId11"/>
                  <a:stretch>
                    <a:fillRect l="-3610" t="-2899" b="-24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097579" y="5786139"/>
                  <a:ext cx="1946815" cy="41934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set 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7579" y="5786139"/>
                  <a:ext cx="1946815" cy="419346"/>
                </a:xfrm>
                <a:prstGeom prst="rect">
                  <a:avLst/>
                </a:prstGeom>
                <a:blipFill>
                  <a:blip r:embed="rId12"/>
                  <a:stretch>
                    <a:fillRect l="-3125" t="-4348" b="-24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223210" y="3162333"/>
            <a:ext cx="968790" cy="2475495"/>
            <a:chOff x="11223210" y="2530589"/>
            <a:chExt cx="968790" cy="247549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1668907" y="2530589"/>
              <a:ext cx="28216" cy="2475495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1223210" y="3231832"/>
                  <a:ext cx="968790" cy="6771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/>
                    <a:t>want 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3210" y="3231832"/>
                  <a:ext cx="968790" cy="677108"/>
                </a:xfrm>
                <a:prstGeom prst="rect">
                  <a:avLst/>
                </a:prstGeom>
                <a:blipFill>
                  <a:blip r:embed="rId13"/>
                  <a:stretch>
                    <a:fillRect l="-1887"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A5054A-0EB5-B14A-8F02-CE86B3F64864}"/>
              </a:ext>
            </a:extLst>
          </p:cNvPr>
          <p:cNvSpPr txBox="1"/>
          <p:nvPr/>
        </p:nvSpPr>
        <p:spPr>
          <a:xfrm>
            <a:off x="5795158" y="6507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13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21773" y="2948308"/>
                <a:ext cx="9803304" cy="3433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</m:t>
                    </m:r>
                    <m: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a CFL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a CFL .</a:t>
                </a:r>
              </a:p>
              <a:p>
                <a:r>
                  <a:rPr lang="en-US" sz="2000" dirty="0"/>
                  <a:t>The CFL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r>
                  <a:rPr lang="en-US" sz="2000" dirty="0"/>
                  <a:t>Condition 3 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) 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cannot contain both 0s and 2s.</a:t>
                </a:r>
              </a:p>
              <a:p>
                <a:r>
                  <a:rPr lang="en-US" sz="2000" dirty="0"/>
                  <a:t>So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 has unequal numbers of 0s, 1s, and 2s.  </a:t>
                </a:r>
              </a:p>
              <a:p>
                <a:r>
                  <a:rPr lang="en-US" sz="2000" dirty="0"/>
                  <a:t>Thus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, violating Condition 1.  Contradiction! </a:t>
                </a:r>
                <a:br>
                  <a:rPr lang="en-US" sz="2000" dirty="0"/>
                </a:br>
                <a:r>
                  <a:rPr lang="en-US" sz="2000" dirty="0"/>
                  <a:t>Therefore our assumption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a CFL) is false.   We conclude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a CFL 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3" y="2948308"/>
                <a:ext cx="9803304" cy="3433056"/>
              </a:xfrm>
              <a:prstGeom prst="rect">
                <a:avLst/>
              </a:prstGeom>
              <a:blipFill>
                <a:blip r:embed="rId3"/>
                <a:stretch>
                  <a:fillRect l="-995" t="-533" b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610151" y="4727344"/>
            <a:ext cx="2301898" cy="611182"/>
            <a:chOff x="9528152" y="5012527"/>
            <a:chExt cx="2301898" cy="611182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996620" y="5483210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149569" y="5285155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569" y="5285155"/>
                  <a:ext cx="558358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525" y="5012527"/>
              <a:ext cx="1898724" cy="377473"/>
              <a:chOff x="9316103" y="3506889"/>
              <a:chExt cx="1898724" cy="3774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10004553" y="3515030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4553" y="3515030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9709188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9188" y="3506889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4117"/>
              <a:ext cx="2301898" cy="918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95259" y="507330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23822" y="5079263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591773" y="5075449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0836669" y="508214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902118" y="4310892"/>
            <a:ext cx="3166362" cy="400110"/>
            <a:chOff x="8878931" y="4686068"/>
            <a:chExt cx="316636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598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⋯0011⋯1122⋯22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59878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blipFill>
                <a:blip r:embed="rId14"/>
                <a:stretch>
                  <a:fillRect l="-934" t="-1767" b="-53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5.1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0154" y="3916843"/>
                <a:ext cx="8713646" cy="24645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5.1</a:t>
                </a:r>
              </a:p>
              <a:p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 (equal #s of 0s and 1s)</a:t>
                </a:r>
              </a:p>
              <a:p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 (equal #s of 1s and 2s)</a:t>
                </a:r>
              </a:p>
              <a:p>
                <a:r>
                  <a:rPr lang="en-US" sz="2000" dirty="0"/>
                  <a:t>  Observe that PDAs can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 What can we now conclude?</a:t>
                </a:r>
                <a:r>
                  <a:rPr lang="en-US" dirty="0"/>
                  <a:t>  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a)    The class of CFLs is not closed under intersection.</a:t>
                </a:r>
              </a:p>
              <a:p>
                <a:r>
                  <a:rPr lang="en-US" sz="2000" dirty="0"/>
                  <a:t>  b)    The Pumping Lemma shows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not a CFL .</a:t>
                </a:r>
              </a:p>
              <a:p>
                <a:r>
                  <a:rPr lang="en-US" sz="2000" dirty="0"/>
                  <a:t>  c)    The class of CFLs is closed under complement.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4" y="3916843"/>
                <a:ext cx="8713646" cy="2464521"/>
              </a:xfrm>
              <a:prstGeom prst="rect">
                <a:avLst/>
              </a:prstGeom>
              <a:blipFill>
                <a:blip r:embed="rId15"/>
                <a:stretch>
                  <a:fillRect l="-906" t="-1220" b="-268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238BC7-5F4B-7549-9B7C-D48343EA1022}"/>
              </a:ext>
            </a:extLst>
          </p:cNvPr>
          <p:cNvSpPr txBox="1"/>
          <p:nvPr/>
        </p:nvSpPr>
        <p:spPr>
          <a:xfrm>
            <a:off x="6103917" y="6495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163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22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57220" y="2843121"/>
                <a:ext cx="899304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a CFL.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a CFL.</a:t>
                </a:r>
              </a:p>
              <a:p>
                <a:r>
                  <a:rPr lang="en-US" sz="2000" dirty="0"/>
                  <a:t>The CFL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</a:t>
                </a: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can</a:t>
                </a: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.   Bad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</a:t>
                </a:r>
                <a:br>
                  <a:rPr lang="en-US" sz="2000" dirty="0"/>
                </a:br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cannot be pumped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r>
                  <a:rPr lang="en-US" sz="2000" dirty="0"/>
                  <a:t>Condition 3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𝑣𝑥𝑦</m:t>
                    </m:r>
                  </m:oMath>
                </a14:m>
                <a:r>
                  <a:rPr lang="en-US" sz="2000" dirty="0"/>
                  <a:t> does not overlap two runs of 0s or two runs of 1s.</a:t>
                </a:r>
              </a:p>
              <a:p>
                <a:r>
                  <a:rPr lang="en-US" sz="2000" dirty="0"/>
                  <a:t>Therefore,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, two runs of 0s or two runs of 1s have unequal length.</a:t>
                </a:r>
              </a:p>
              <a:p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violating Condition 1.  Contradiction!  Thus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a CFL.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0" y="2843121"/>
                <a:ext cx="8993045" cy="3539430"/>
              </a:xfrm>
              <a:prstGeom prst="rect">
                <a:avLst/>
              </a:prstGeom>
              <a:blipFill>
                <a:blip r:embed="rId3"/>
                <a:stretch>
                  <a:fillRect l="-1085" t="-1377" b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" y="1069854"/>
                <a:ext cx="6516229" cy="1718163"/>
              </a:xfrm>
              <a:prstGeom prst="rect">
                <a:avLst/>
              </a:prstGeom>
              <a:blipFill>
                <a:blip r:embed="rId22"/>
                <a:stretch>
                  <a:fillRect l="-934" t="-1767" b="-53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150265" y="3485891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73199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731995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⋯001000⋯001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848035" y="3849609"/>
            <a:ext cx="2061390" cy="561916"/>
            <a:chOff x="9848035" y="3849609"/>
            <a:chExt cx="2061390" cy="561916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10477757" y="4296822"/>
              <a:ext cx="674876" cy="269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9911408" y="3849609"/>
              <a:ext cx="1898724" cy="381511"/>
              <a:chOff x="9316103" y="3502313"/>
              <a:chExt cx="1898724" cy="381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Connector 44"/>
            <p:cNvCxnSpPr/>
            <p:nvPr/>
          </p:nvCxnSpPr>
          <p:spPr>
            <a:xfrm flipV="1">
              <a:off x="9848035" y="3912259"/>
              <a:ext cx="2061390" cy="27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0469452" y="3917638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0738955" y="392092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10889431" y="391710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11156552" y="3923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31202" y="4182118"/>
              <a:ext cx="363887" cy="22940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9182421" y="4803929"/>
            <a:ext cx="2927515" cy="400110"/>
            <a:chOff x="9218102" y="5088914"/>
            <a:chExt cx="2927515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9218102" y="5088914"/>
                  <a:ext cx="7379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737958" cy="4001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785676" y="5104303"/>
                  <a:ext cx="23599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⋯01⋯10⋯01⋯1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5994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9880191" y="5167647"/>
            <a:ext cx="2097497" cy="561916"/>
            <a:chOff x="9880191" y="5167647"/>
            <a:chExt cx="2097497" cy="561916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10509913" y="5614860"/>
              <a:ext cx="674876" cy="269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9943564" y="5167647"/>
              <a:ext cx="1898724" cy="381511"/>
              <a:chOff x="9316103" y="3502313"/>
              <a:chExt cx="1898724" cy="381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/>
                  <p:cNvSpPr/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Rectangle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Straight Connector 73"/>
            <p:cNvCxnSpPr/>
            <p:nvPr/>
          </p:nvCxnSpPr>
          <p:spPr>
            <a:xfrm>
              <a:off x="9880191" y="5232997"/>
              <a:ext cx="2097497" cy="4046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10501608" y="5235676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10771111" y="5238959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10921587" y="523514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11188708" y="5241843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63358" y="5500156"/>
              <a:ext cx="363887" cy="22940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2657803" y="4393925"/>
            <a:ext cx="6057900" cy="34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FE7E9-A569-7C46-83D8-9E39FCB073C8}"/>
              </a:ext>
            </a:extLst>
          </p:cNvPr>
          <p:cNvSpPr txBox="1"/>
          <p:nvPr/>
        </p:nvSpPr>
        <p:spPr>
          <a:xfrm>
            <a:off x="5759532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540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Machines (TMs)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7292" y="2568785"/>
            <a:ext cx="68869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 can read and write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Head is two way (can move left or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Tape is infinite (to the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Infinitely many blanks “</a:t>
            </a:r>
            <a:r>
              <a:rPr lang="en-US" sz="2800" baseline="30000" dirty="0"/>
              <a:t>˽</a:t>
            </a:r>
            <a:r>
              <a:rPr lang="en-US" sz="2000" dirty="0"/>
              <a:t>“ follow input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Can accept or reject any time (not only at end of input)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8379" y="965339"/>
            <a:ext cx="4676017" cy="1345993"/>
            <a:chOff x="629329" y="739221"/>
            <a:chExt cx="4676017" cy="1345993"/>
          </a:xfrm>
        </p:grpSpPr>
        <p:sp>
          <p:nvSpPr>
            <p:cNvPr id="4" name="PDA box"/>
            <p:cNvSpPr/>
            <p:nvPr/>
          </p:nvSpPr>
          <p:spPr>
            <a:xfrm>
              <a:off x="629329" y="1191457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inite Control"/>
            <p:cNvSpPr/>
            <p:nvPr/>
          </p:nvSpPr>
          <p:spPr>
            <a:xfrm>
              <a:off x="919627" y="1297779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Finite</a:t>
              </a:r>
              <a:br>
                <a:rPr lang="en-US" dirty="0"/>
              </a:br>
              <a:r>
                <a:rPr lang="en-US" dirty="0"/>
                <a:t>control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85017" y="1190466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1345" y="108105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. . .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3998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721345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1571306" y="850600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77457" y="1467504"/>
              <a:ext cx="221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read/write input tape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77457" y="739221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93" name="Freeform 92"/>
            <p:cNvSpPr/>
            <p:nvPr/>
          </p:nvSpPr>
          <p:spPr>
            <a:xfrm rot="16200000">
              <a:off x="5100087" y="13008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9974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14626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A94146-0263-0346-B008-1F88E1780C84}"/>
              </a:ext>
            </a:extLst>
          </p:cNvPr>
          <p:cNvSpPr txBox="1"/>
          <p:nvPr/>
        </p:nvSpPr>
        <p:spPr>
          <a:xfrm>
            <a:off x="5818909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97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4063" y="1452936"/>
                <a:ext cx="7619565" cy="281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i="0" dirty="0"/>
                  <a:t>TM recognizing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c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Scan right until  </a:t>
                </a:r>
                <a:r>
                  <a:rPr lang="en-US" sz="2800" baseline="30000" dirty="0">
                    <a:solidFill>
                      <a:prstClr val="white"/>
                    </a:solidFill>
                  </a:rPr>
                  <a:t>˽</a:t>
                </a:r>
                <a:r>
                  <a:rPr lang="en-US" sz="2000" b="0" dirty="0"/>
                  <a:t>  while checking if input is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, </a:t>
                </a:r>
                <a:r>
                  <a:rPr lang="en-US" sz="2000" b="0" i="1" dirty="0"/>
                  <a:t>reject</a:t>
                </a:r>
                <a:r>
                  <a:rPr lang="en-US" sz="2000" b="0" dirty="0"/>
                  <a:t> if not.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Return head to left end.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Scan right, crossing off single a, b, and c. 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If the last one of each symbol, </a:t>
                </a:r>
                <a:r>
                  <a:rPr lang="en-US" sz="2000" b="0" i="1" dirty="0"/>
                  <a:t>accept</a:t>
                </a:r>
                <a:r>
                  <a:rPr lang="en-US" sz="2000" b="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last one of some symbol but not others,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all symbols remain, return to left end and repeat from (3).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3" y="1452936"/>
                <a:ext cx="7619565" cy="2817503"/>
              </a:xfrm>
              <a:prstGeom prst="rect">
                <a:avLst/>
              </a:prstGeom>
              <a:blipFill>
                <a:blip r:embed="rId3"/>
                <a:stretch>
                  <a:fillRect l="-1280" t="-648" b="-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02645" y="3397250"/>
            <a:ext cx="2877073" cy="57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8307594" y="3403600"/>
            <a:ext cx="2879725" cy="104775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307594" y="3511550"/>
            <a:ext cx="1911350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8293576" y="3622062"/>
            <a:ext cx="1924339" cy="104775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8307079" y="3726224"/>
            <a:ext cx="2251589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311087" y="3836124"/>
            <a:ext cx="2240827" cy="100484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311087" y="3936607"/>
            <a:ext cx="2590481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8195151" y="295449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9165498" y="295932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0114595" y="294634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514307" y="295983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834804" y="295348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816155" y="294924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503816" y="2946647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0759609" y="294634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0447270" y="2943742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956459" y="3836123"/>
            <a:ext cx="80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accept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87461" y="2253157"/>
            <a:ext cx="5139978" cy="1368905"/>
            <a:chOff x="6787461" y="2253157"/>
            <a:chExt cx="5139978" cy="1368905"/>
          </a:xfrm>
        </p:grpSpPr>
        <p:sp>
          <p:nvSpPr>
            <p:cNvPr id="92" name="Rectangle 91"/>
            <p:cNvSpPr/>
            <p:nvPr/>
          </p:nvSpPr>
          <p:spPr>
            <a:xfrm>
              <a:off x="7827835" y="2253157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787461" y="2891016"/>
              <a:ext cx="969800" cy="731046"/>
              <a:chOff x="6510950" y="2719566"/>
              <a:chExt cx="969800" cy="731046"/>
            </a:xfrm>
          </p:grpSpPr>
          <p:sp>
            <p:nvSpPr>
              <p:cNvPr id="4" name="PDA box"/>
              <p:cNvSpPr/>
              <p:nvPr/>
            </p:nvSpPr>
            <p:spPr>
              <a:xfrm>
                <a:off x="6510950" y="2719566"/>
                <a:ext cx="969800" cy="731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inite Control"/>
              <p:cNvSpPr/>
              <p:nvPr/>
            </p:nvSpPr>
            <p:spPr>
              <a:xfrm>
                <a:off x="6558795" y="2761923"/>
                <a:ext cx="8501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Finite</a:t>
                </a:r>
                <a:br>
                  <a:rPr lang="en-US" dirty="0"/>
                </a:br>
                <a:r>
                  <a:rPr lang="en-US" dirty="0"/>
                  <a:t>control</a:t>
                </a:r>
              </a:p>
            </p:txBody>
          </p:sp>
        </p:grpSp>
        <p:sp>
          <p:nvSpPr>
            <p:cNvPr id="41" name="Freeform 40"/>
            <p:cNvSpPr/>
            <p:nvPr/>
          </p:nvSpPr>
          <p:spPr>
            <a:xfrm>
              <a:off x="7224600" y="2555575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36010" y="2541886"/>
              <a:ext cx="11548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 tape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138311" y="2797921"/>
              <a:ext cx="3789128" cy="461665"/>
              <a:chOff x="8138311" y="2797921"/>
              <a:chExt cx="3789128" cy="46166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38311" y="2895441"/>
                <a:ext cx="3789128" cy="317979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8450282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4804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099326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9423848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748370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8155008" y="2844088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474328" y="2844088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792029" y="2846467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113883" y="2861688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430960" y="2865339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10053170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0374639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Freeform 92"/>
              <p:cNvSpPr/>
              <p:nvPr/>
            </p:nvSpPr>
            <p:spPr>
              <a:xfrm rot="16200000">
                <a:off x="11713845" y="2999826"/>
                <a:ext cx="315260" cy="107164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  <a:gd name="connsiteX0" fmla="*/ 0 w 309509"/>
                  <a:gd name="connsiteY0" fmla="*/ 86851 h 86851"/>
                  <a:gd name="connsiteX1" fmla="*/ 71438 w 309509"/>
                  <a:gd name="connsiteY1" fmla="*/ 10651 h 86851"/>
                  <a:gd name="connsiteX2" fmla="*/ 121444 w 309509"/>
                  <a:gd name="connsiteY2" fmla="*/ 86850 h 86851"/>
                  <a:gd name="connsiteX3" fmla="*/ 178594 w 309509"/>
                  <a:gd name="connsiteY3" fmla="*/ 15413 h 86851"/>
                  <a:gd name="connsiteX4" fmla="*/ 242888 w 309509"/>
                  <a:gd name="connsiteY4" fmla="*/ 86851 h 86851"/>
                  <a:gd name="connsiteX5" fmla="*/ 309509 w 309509"/>
                  <a:gd name="connsiteY5" fmla="*/ 0 h 86851"/>
                  <a:gd name="connsiteX0" fmla="*/ 0 w 297549"/>
                  <a:gd name="connsiteY0" fmla="*/ 76200 h 76200"/>
                  <a:gd name="connsiteX1" fmla="*/ 71438 w 297549"/>
                  <a:gd name="connsiteY1" fmla="*/ 0 h 76200"/>
                  <a:gd name="connsiteX2" fmla="*/ 121444 w 297549"/>
                  <a:gd name="connsiteY2" fmla="*/ 76199 h 76200"/>
                  <a:gd name="connsiteX3" fmla="*/ 178594 w 297549"/>
                  <a:gd name="connsiteY3" fmla="*/ 4762 h 76200"/>
                  <a:gd name="connsiteX4" fmla="*/ 242888 w 297549"/>
                  <a:gd name="connsiteY4" fmla="*/ 76200 h 76200"/>
                  <a:gd name="connsiteX5" fmla="*/ 297549 w 297549"/>
                  <a:gd name="connsiteY5" fmla="*/ 16229 h 76200"/>
                  <a:gd name="connsiteX0" fmla="*/ 0 w 316685"/>
                  <a:gd name="connsiteY0" fmla="*/ 93054 h 93054"/>
                  <a:gd name="connsiteX1" fmla="*/ 71438 w 316685"/>
                  <a:gd name="connsiteY1" fmla="*/ 16854 h 93054"/>
                  <a:gd name="connsiteX2" fmla="*/ 121444 w 316685"/>
                  <a:gd name="connsiteY2" fmla="*/ 93053 h 93054"/>
                  <a:gd name="connsiteX3" fmla="*/ 178594 w 316685"/>
                  <a:gd name="connsiteY3" fmla="*/ 21616 h 93054"/>
                  <a:gd name="connsiteX4" fmla="*/ 242888 w 316685"/>
                  <a:gd name="connsiteY4" fmla="*/ 93054 h 93054"/>
                  <a:gd name="connsiteX5" fmla="*/ 316685 w 316685"/>
                  <a:gd name="connsiteY5" fmla="*/ 0 h 9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685" h="93054">
                    <a:moveTo>
                      <a:pt x="0" y="93054"/>
                    </a:moveTo>
                    <a:lnTo>
                      <a:pt x="71438" y="16854"/>
                    </a:lnTo>
                    <a:lnTo>
                      <a:pt x="121444" y="93053"/>
                    </a:lnTo>
                    <a:lnTo>
                      <a:pt x="178594" y="21616"/>
                    </a:lnTo>
                    <a:lnTo>
                      <a:pt x="242888" y="93054"/>
                    </a:lnTo>
                    <a:cubicBezTo>
                      <a:pt x="269082" y="66860"/>
                      <a:pt x="290491" y="26194"/>
                      <a:pt x="31668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09335" y="2847338"/>
                <a:ext cx="2777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0698489" y="2891016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017576" y="290053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0065114" y="2854475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381831" y="2854475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751149" y="2865339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336664" y="2897820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11032883" y="2797921"/>
                <a:ext cx="293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358041" y="2797921"/>
                <a:ext cx="293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1669651" y="289441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reeform 11"/>
          <p:cNvSpPr/>
          <p:nvPr/>
        </p:nvSpPr>
        <p:spPr>
          <a:xfrm>
            <a:off x="184290" y="2897820"/>
            <a:ext cx="103842" cy="1163004"/>
          </a:xfrm>
          <a:custGeom>
            <a:avLst/>
            <a:gdLst>
              <a:gd name="connsiteX0" fmla="*/ 228600 w 228600"/>
              <a:gd name="connsiteY0" fmla="*/ 1200150 h 1209675"/>
              <a:gd name="connsiteX1" fmla="*/ 228600 w 228600"/>
              <a:gd name="connsiteY1" fmla="*/ 1200150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80975 w 228600"/>
              <a:gd name="connsiteY6" fmla="*/ 0 h 1209675"/>
              <a:gd name="connsiteX0" fmla="*/ 228600 w 228600"/>
              <a:gd name="connsiteY0" fmla="*/ 1200150 h 1209675"/>
              <a:gd name="connsiteX1" fmla="*/ 119062 w 228600"/>
              <a:gd name="connsiteY1" fmla="*/ 1209675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80975 w 228600"/>
              <a:gd name="connsiteY6" fmla="*/ 0 h 1209675"/>
              <a:gd name="connsiteX0" fmla="*/ 228600 w 228600"/>
              <a:gd name="connsiteY0" fmla="*/ 1200150 h 1209675"/>
              <a:gd name="connsiteX1" fmla="*/ 119062 w 228600"/>
              <a:gd name="connsiteY1" fmla="*/ 1209675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09537 w 228600"/>
              <a:gd name="connsiteY6" fmla="*/ 4762 h 1209675"/>
              <a:gd name="connsiteX0" fmla="*/ 119062 w 180975"/>
              <a:gd name="connsiteY0" fmla="*/ 1209675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5" fmla="*/ 109537 w 180975"/>
              <a:gd name="connsiteY5" fmla="*/ 4762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5" fmla="*/ 109537 w 180975"/>
              <a:gd name="connsiteY5" fmla="*/ 4762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0" fmla="*/ 114299 w 171450"/>
              <a:gd name="connsiteY0" fmla="*/ 1207294 h 1209675"/>
              <a:gd name="connsiteX1" fmla="*/ 0 w 171450"/>
              <a:gd name="connsiteY1" fmla="*/ 1209675 h 1209675"/>
              <a:gd name="connsiteX2" fmla="*/ 4762 w 171450"/>
              <a:gd name="connsiteY2" fmla="*/ 0 h 1209675"/>
              <a:gd name="connsiteX3" fmla="*/ 171450 w 171450"/>
              <a:gd name="connsiteY3" fmla="*/ 0 h 1209675"/>
              <a:gd name="connsiteX4" fmla="*/ 171450 w 171450"/>
              <a:gd name="connsiteY4" fmla="*/ 0 h 1209675"/>
              <a:gd name="connsiteX0" fmla="*/ 121609 w 178760"/>
              <a:gd name="connsiteY0" fmla="*/ 1207294 h 1209675"/>
              <a:gd name="connsiteX1" fmla="*/ 7310 w 178760"/>
              <a:gd name="connsiteY1" fmla="*/ 1209675 h 1209675"/>
              <a:gd name="connsiteX2" fmla="*/ 166 w 178760"/>
              <a:gd name="connsiteY2" fmla="*/ 0 h 1209675"/>
              <a:gd name="connsiteX3" fmla="*/ 178760 w 178760"/>
              <a:gd name="connsiteY3" fmla="*/ 0 h 1209675"/>
              <a:gd name="connsiteX4" fmla="*/ 178760 w 178760"/>
              <a:gd name="connsiteY4" fmla="*/ 0 h 1209675"/>
              <a:gd name="connsiteX0" fmla="*/ 121609 w 181980"/>
              <a:gd name="connsiteY0" fmla="*/ 1207294 h 1209675"/>
              <a:gd name="connsiteX1" fmla="*/ 7310 w 181980"/>
              <a:gd name="connsiteY1" fmla="*/ 1209675 h 1209675"/>
              <a:gd name="connsiteX2" fmla="*/ 166 w 181980"/>
              <a:gd name="connsiteY2" fmla="*/ 0 h 1209675"/>
              <a:gd name="connsiteX3" fmla="*/ 178760 w 181980"/>
              <a:gd name="connsiteY3" fmla="*/ 0 h 1209675"/>
              <a:gd name="connsiteX4" fmla="*/ 109704 w 181980"/>
              <a:gd name="connsiteY4" fmla="*/ 2381 h 1209675"/>
              <a:gd name="connsiteX0" fmla="*/ 121609 w 121609"/>
              <a:gd name="connsiteY0" fmla="*/ 1207294 h 1209675"/>
              <a:gd name="connsiteX1" fmla="*/ 7310 w 121609"/>
              <a:gd name="connsiteY1" fmla="*/ 1209675 h 1209675"/>
              <a:gd name="connsiteX2" fmla="*/ 166 w 121609"/>
              <a:gd name="connsiteY2" fmla="*/ 0 h 1209675"/>
              <a:gd name="connsiteX3" fmla="*/ 109704 w 121609"/>
              <a:gd name="connsiteY3" fmla="*/ 2381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09" h="1209675">
                <a:moveTo>
                  <a:pt x="121609" y="1207294"/>
                </a:moveTo>
                <a:lnTo>
                  <a:pt x="7310" y="1209675"/>
                </a:lnTo>
                <a:cubicBezTo>
                  <a:pt x="8897" y="806450"/>
                  <a:pt x="-1421" y="403225"/>
                  <a:pt x="166" y="0"/>
                </a:cubicBezTo>
                <a:lnTo>
                  <a:pt x="109704" y="2381"/>
                </a:lnTo>
              </a:path>
            </a:pathLst>
          </a:custGeom>
          <a:noFill/>
          <a:ln>
            <a:solidFill>
              <a:schemeClr val="tx1"/>
            </a:solidFill>
            <a:tailEnd type="arrow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5.2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1966" y="4246428"/>
            <a:ext cx="8637700" cy="2000548"/>
            <a:chOff x="301966" y="4246428"/>
            <a:chExt cx="8637700" cy="200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01966" y="4246428"/>
                  <a:ext cx="8637700" cy="200054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5.2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How do we get the effect of “crossing off” with a Turing machine?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a)   We add that feature to the model.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b)   We use a tape alphabet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nor/>
                        </m:rPr>
                        <a:rPr lang="en-US" sz="2000" dirty="0"/>
                        <m:t>a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b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a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b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r>
                    <a:rPr lang="en-US" sz="2000" dirty="0"/>
                    <a:t>, </a:t>
                  </a:r>
                  <a:r>
                    <a:rPr lang="en-US" sz="2800" baseline="30000" dirty="0">
                      <a:solidFill>
                        <a:prstClr val="white"/>
                      </a:solidFill>
                    </a:rPr>
                    <a:t>˽</a:t>
                  </a:r>
                  <a:r>
                    <a:rPr lang="en-US" sz="2000" baseline="30000" dirty="0">
                      <a:solidFill>
                        <a:prstClr val="white"/>
                      </a:solidFill>
                    </a:rPr>
                    <a:t>  </a:t>
                  </a:r>
                  <a:r>
                    <a:rPr lang="en-US" sz="2000" dirty="0"/>
                    <a:t>}.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c)   All Turing machines come with an eraser.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66" y="4246428"/>
                  <a:ext cx="8637700" cy="2000548"/>
                </a:xfrm>
                <a:prstGeom prst="rect">
                  <a:avLst/>
                </a:prstGeom>
                <a:blipFill>
                  <a:blip r:embed="rId4"/>
                  <a:stretch>
                    <a:fillRect l="-914" t="-1497" b="-3593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/>
            <p:cNvCxnSpPr/>
            <p:nvPr/>
          </p:nvCxnSpPr>
          <p:spPr>
            <a:xfrm flipH="1">
              <a:off x="4554267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785139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026668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EA6EDF-B826-FC4E-B03E-86D3B388072C}"/>
              </a:ext>
            </a:extLst>
          </p:cNvPr>
          <p:cNvSpPr txBox="1"/>
          <p:nvPr/>
        </p:nvSpPr>
        <p:spPr>
          <a:xfrm>
            <a:off x="5830784" y="6507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472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4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4" grpId="0" animBg="1"/>
      <p:bldP spid="45" grpId="0" animBg="1"/>
      <p:bldP spid="59" grpId="0" animBg="1"/>
      <p:bldP spid="60" grpId="0" animBg="1"/>
      <p:bldP spid="61" grpId="0" animBg="1"/>
      <p:bldP spid="62" grpId="0" animBg="1"/>
      <p:bldP spid="72" grpId="0"/>
      <p:bldP spid="12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767FF5CF-C412-4C44-8039-F1D0323713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447C-3F42-450C-903F-F0ABF55F5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0FCA72-E7F8-4B49-9EEE-03F3EF9CAAAD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26215</TotalTime>
  <Words>1902</Words>
  <Application>Microsoft Macintosh PowerPoint</Application>
  <PresentationFormat>Widescreen</PresentationFormat>
  <Paragraphs>294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5: CF Pumping Lemma, Turing Machines </dc:title>
  <dc:subject/>
  <dc:creator>Michael Sipser</dc:creator>
  <cp:keywords/>
  <dc:description/>
  <cp:lastModifiedBy>Microsoft Office User</cp:lastModifiedBy>
  <cp:revision>459</cp:revision>
  <dcterms:created xsi:type="dcterms:W3CDTF">2020-08-09T18:24:17Z</dcterms:created>
  <dcterms:modified xsi:type="dcterms:W3CDTF">2021-02-15T22:54:05Z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