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87" r:id="rId4"/>
    <p:sldId id="295" r:id="rId6"/>
    <p:sldId id="296" r:id="rId7"/>
    <p:sldId id="298" r:id="rId8"/>
    <p:sldId id="299" r:id="rId9"/>
    <p:sldId id="310" r:id="rId10"/>
    <p:sldId id="277" r:id="rId11"/>
    <p:sldId id="304" r:id="rId12"/>
    <p:sldId id="301" r:id="rId13"/>
    <p:sldId id="303" r:id="rId14"/>
    <p:sldId id="307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744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240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54A147F-0B4C-8148-B55A-A99C139CEA7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455F51C-9D50-3F41-BFE4-567F017825D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4766E8E-9E8F-354F-863A-09427390D77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005F518-B842-7F4C-A6EC-EF49B602E22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8F5E129-AEA8-8D4F-9369-AFD198BF69A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DD2DA06-466E-634A-8B24-9B54B653002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49CF497-397B-2A46-ACDF-DF34E5F5A30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DF011F4-BC0C-5E46-9BCA-6E5561630F9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00568C4-5434-8C4E-BB1E-08B193ECB07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9D10307-C098-6343-825B-972C557D2FD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49.png"/><Relationship Id="rId7" Type="http://schemas.openxmlformats.org/officeDocument/2006/relationships/image" Target="../media/image54.png"/><Relationship Id="rId6" Type="http://schemas.openxmlformats.org/officeDocument/2006/relationships/image" Target="../media/image43.png"/><Relationship Id="rId5" Type="http://schemas.openxmlformats.org/officeDocument/2006/relationships/image" Target="../media/image53.png"/><Relationship Id="rId4" Type="http://schemas.openxmlformats.org/officeDocument/2006/relationships/image" Target="../media/image46.png"/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6.png"/><Relationship Id="rId1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ocw.mit.edu/terms" TargetMode="External"/><Relationship Id="rId1" Type="http://schemas.openxmlformats.org/officeDocument/2006/relationships/hyperlink" Target="https://ocw.mit.edu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1.png"/><Relationship Id="rId7" Type="http://schemas.openxmlformats.org/officeDocument/2006/relationships/image" Target="../media/image43.png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3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514465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Nondeterminism</a:t>
                </a:r>
                <a:br>
                  <a:rPr lang="en-US" sz="2000" dirty="0"/>
                </a:br>
                <a:r>
                  <a:rPr lang="en-US" sz="2000" dirty="0"/>
                  <a:t>- NFA → DFA</a:t>
                </a:r>
                <a:br>
                  <a:rPr lang="en-US" sz="2000" dirty="0"/>
                </a:br>
                <a:r>
                  <a:rPr lang="en-US" sz="200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- Regular expressions → finite automata</a:t>
                </a:r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§1.4 – §2.1)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Finite automata → regular expressions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Proving languages aren’t regular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Context free grammars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start counting Check-ins today.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Review your email from Canvas.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Homework </a:t>
                </a:r>
                <a:r>
                  <a:rPr 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due Thursday.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5144655" cy="4893647"/>
              </a:xfrm>
              <a:prstGeom prst="rect">
                <a:avLst/>
              </a:prstGeom>
              <a:blipFill rotWithShape="1">
                <a:blip r:embed="rId1"/>
                <a:stretch>
                  <a:fillRect l="-3" t="-5" r="1" b="-105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97782" y="6276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62763" y="4051512"/>
            <a:ext cx="2161380" cy="542558"/>
            <a:chOff x="9862763" y="4051512"/>
            <a:chExt cx="2161380" cy="5425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862763" y="4458948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V="1">
              <a:off x="9862764" y="4096651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315794" y="410243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0704929" y="411195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9925958" y="4051512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Non-regularity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  <a:endParaRPr lang="en-US" sz="2000" b="1" dirty="0"/>
              </a:p>
              <a:p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  <a:endParaRPr lang="en-US" sz="2000" dirty="0"/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But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</a:t>
                </a:r>
                <a:r>
                  <a:rPr lang="en-US" sz="2000" dirty="0"/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Bad choice.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Show cannot be pumped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Contradiction!   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regular.</a:t>
                </a:r>
                <a:endParaRPr lang="en-US" sz="20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blipFill rotWithShape="1">
                <a:blip r:embed="rId5"/>
                <a:stretch>
                  <a:fillRect l="-7" t="-13" r="2" b="-290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18102" y="5088914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001000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9867322" y="5424206"/>
            <a:ext cx="2161380" cy="555258"/>
            <a:chOff x="9867322" y="5424206"/>
            <a:chExt cx="2161380" cy="55525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867322" y="5831642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9867323" y="5469345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0320353" y="5475125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709488" y="548465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930517" y="5424206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  <a:endParaRPr lang="en-US" sz="2000" baseline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  <a:endParaRPr lang="en-US" sz="2000" baseline="0" dirty="0"/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latin typeface="DejaVu Math TeX Gyre" panose="02000503000000000000" charset="0"/>
                      </a:rPr>
                      <m:t>ε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 rotWithShape="1">
                <a:blip r:embed="rId8"/>
                <a:stretch>
                  <a:fillRect l="-72" t="-307" r="-69" b="-339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213543" y="3716220"/>
            <a:ext cx="2892249" cy="400110"/>
            <a:chOff x="9213543" y="3716220"/>
            <a:chExt cx="2892249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000000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" t="-20" r="-43" b="1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49500" y="5181293"/>
            <a:ext cx="5969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9127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3 of Proving Non-regularity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Variant:  </a:t>
                </a:r>
                <a:r>
                  <a:rPr lang="en-US" sz="2400" dirty="0"/>
                  <a:t>Combine closure properties with the Pumping Lemma.</a:t>
                </a:r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  <a:endParaRPr lang="en-US" sz="2000" b="1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know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is regular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regular (closure under intersection).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we already showed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  Contradiction!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our assumption is false,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regular.</a:t>
                </a:r>
                <a:endParaRPr lang="en-US" sz="20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blipFill rotWithShape="1">
                <a:blip r:embed="rId1"/>
                <a:stretch>
                  <a:fillRect t="-5" r="2" b="-17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47855" y="6386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32986" y="835192"/>
            <a:ext cx="2929378" cy="1785104"/>
            <a:chOff x="2577931" y="1327635"/>
            <a:chExt cx="2929378" cy="1785104"/>
          </a:xfrm>
        </p:grpSpPr>
        <p:sp>
          <p:nvSpPr>
            <p:cNvPr id="9" name="Rectangle 8"/>
            <p:cNvSpPr/>
            <p:nvPr/>
          </p:nvSpPr>
          <p:spPr>
            <a:xfrm>
              <a:off x="2577931" y="1327635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6901" y="2020132"/>
              <a:ext cx="2190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(Substitution) Rules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Rule:</a:t>
                </a:r>
                <a:r>
                  <a:rPr lang="en-US" sz="2000" dirty="0"/>
                  <a:t>  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string of variables and terminals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Variables: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Symbols appearing on left-hand side of rule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Terminals: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Symbols appearing only on right-hand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Start Variable:  T</a:t>
                </a:r>
                <a:r>
                  <a:rPr lang="en-US" sz="2000" dirty="0"/>
                  <a:t>op left symbol 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Write down start variable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Result is the generated string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strings.</a:t>
                </a:r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blipFill rotWithShape="1">
                <a:blip r:embed="rId1"/>
                <a:stretch>
                  <a:fillRect l="-1" t="-8" r="1" b="-321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68840" y="2620295"/>
            <a:ext cx="875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3 rules</a:t>
            </a:r>
            <a:endParaRPr lang="en-US" sz="2000" dirty="0">
              <a:solidFill>
                <a:prstClr val="white"/>
              </a:solidFill>
              <a:latin typeface="Calibri Light" panose="020F0302020204030204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R,S</a:t>
            </a:r>
            <a:endParaRPr lang="en-US" sz="2000" dirty="0">
              <a:solidFill>
                <a:prstClr val="white"/>
              </a:solidFill>
              <a:latin typeface="Calibri Light" panose="020F0302020204030204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0,1</a:t>
            </a:r>
            <a:endParaRPr lang="en-US" sz="2000" dirty="0">
              <a:solidFill>
                <a:prstClr val="white"/>
              </a:solidFill>
              <a:latin typeface="Calibri Light" panose="020F0302020204030204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" t="-76" r="-28277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  <a:endParaRPr lang="en-US" sz="28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  <a:endParaRPr lang="en-US" sz="2000" spc="7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  <a:endParaRPr lang="en-US" sz="2000" spc="7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 rotWithShape="1">
                <a:blip r:embed="rId5"/>
                <a:stretch>
                  <a:fillRect l="-35" t="-23" r="-1949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400" dirty="0">
              <a:solidFill>
                <a:prstClr val="white"/>
              </a:solidFill>
              <a:latin typeface="Calibri Light" panose="020F0302020204030204"/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  <a:endParaRPr lang="en-US" sz="20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  <a:endParaRPr lang="en-US" sz="2000" dirty="0">
              <a:solidFill>
                <a:prstClr val="white"/>
              </a:solidFill>
            </a:endParaRP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  <a:endParaRPr lang="en-US" sz="2000" dirty="0">
              <a:solidFill>
                <a:prstClr val="white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 rotWithShape="1">
                <a:blip r:embed="rId6"/>
                <a:stretch>
                  <a:fillRect l="-5" t="-44" r="-7995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  <a:endParaRPr lang="en-US" sz="20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8" t="-57" r="-18702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5" t="-114" r="-8686" b="1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3.3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68840" y="2118539"/>
            <a:ext cx="5692936" cy="4207220"/>
            <a:chOff x="6368840" y="2118539"/>
            <a:chExt cx="5692936" cy="4207220"/>
          </a:xfrm>
        </p:grpSpPr>
        <p:grpSp>
          <p:nvGrpSpPr>
            <p:cNvPr id="21" name="Group 20"/>
            <p:cNvGrpSpPr/>
            <p:nvPr/>
          </p:nvGrpSpPr>
          <p:grpSpPr>
            <a:xfrm>
              <a:off x="6410141" y="2601663"/>
              <a:ext cx="5651635" cy="3724096"/>
              <a:chOff x="6477000" y="-187638"/>
              <a:chExt cx="5651635" cy="37240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C000"/>
                        </a:solidFill>
                      </a:rPr>
                      <a:t>Check-in 3.3</a:t>
                    </a:r>
                    <a:endParaRPr lang="en-US" sz="2400" dirty="0">
                      <a:solidFill>
                        <a:srgbClr val="FFC000"/>
                      </a:solidFill>
                    </a:endParaRPr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endParaRPr lang="en-US" sz="2400" dirty="0"/>
                  </a:p>
                  <a:p>
                    <a:r>
                      <a:rPr lang="en-US" sz="2400" dirty="0"/>
                      <a:t>Check </a:t>
                    </a:r>
                    <a:r>
                      <a:rPr lang="en-US" sz="2400" u="sng" dirty="0"/>
                      <a:t>all</a:t>
                    </a:r>
                    <a:r>
                      <a:rPr lang="en-US" sz="2400" dirty="0"/>
                      <a:t> of the strings that are in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001101</a:t>
                    </a:r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000111</a:t>
                    </a:r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1010</a:t>
                    </a:r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S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RR</a:t>
                    </a:r>
                    <a:endParaRPr lang="en-US" sz="2800" dirty="0">
                      <a:solidFill>
                        <a:schemeClr val="tx1"/>
                      </a:solidFill>
                      <a:latin typeface="+mj-lt"/>
                    </a:endParaRPr>
                  </a:p>
                  <a:p>
                    <a:pPr lvl="0"/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0</a:t>
                    </a:r>
                    <a:r>
                      <a:rPr lang="en-US" sz="2800" dirty="0">
                        <a:solidFill>
                          <a:prstClr val="white"/>
                        </a:solidFill>
                        <a:latin typeface="Calibri Light" panose="020F0302020204030204"/>
                      </a:rPr>
                      <a:t>R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1</a:t>
                    </a:r>
                    <a:endParaRPr lang="en-US" sz="2400" dirty="0">
                      <a:solidFill>
                        <a:prstClr val="white"/>
                      </a:solidFill>
                    </a:endParaRPr>
                  </a:p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endParaRPr lang="en-US" sz="2800" i="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ctangle 21"/>
            <p:cNvSpPr/>
            <p:nvPr/>
          </p:nvSpPr>
          <p:spPr>
            <a:xfrm>
              <a:off x="6368840" y="2118539"/>
              <a:ext cx="950224" cy="473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47855" y="6456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44" grpId="0"/>
      <p:bldP spid="18" grpId="0"/>
      <p:bldP spid="19" grpId="0"/>
      <p:bldP spid="2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993363"/>
            <a:ext cx="9616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Conversion of DFAs to regular expressions 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latin typeface="+mj-lt"/>
              </a:rPr>
              <a:t>Summary:  DFAs, NFAs, regular expressions are all equivalent</a:t>
            </a:r>
            <a:endParaRPr lang="en-US" sz="2400" b="1" spc="2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Proving languages not regular by using the pumping lemma and closure properties</a:t>
            </a:r>
            <a:endParaRPr lang="en-US" sz="2400" b="1" spc="200" dirty="0">
              <a:latin typeface="+mj-lt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Context Free Grammars</a:t>
            </a:r>
            <a:endParaRPr lang="en-US" sz="2400" b="1" spc="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0582" y="624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1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  <a:endParaRPr lang="en-US" sz="2800" dirty="0"/>
          </a:p>
          <a:p>
            <a:r>
              <a:rPr lang="en-US" sz="2400" dirty="0"/>
              <a:t>Fall 2020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2"/>
              </a:rPr>
              <a:t>https://ocw.mit.edu/terms</a:t>
            </a:r>
            <a:r>
              <a:rPr lang="en-US" sz="2200" dirty="0"/>
              <a:t>.</a:t>
            </a:r>
            <a:endParaRPr lang="en-US" sz="2200" dirty="0"/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 rotWithShape="1">
                <a:blip r:embed="rId1"/>
                <a:stretch>
                  <a:fillRect r="2" b="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</a:t>
                </a:r>
                <a:r>
                  <a:rPr lang="en-US" sz="2000" dirty="0" err="1">
                    <a:latin typeface="+mj-lt"/>
                  </a:rPr>
                  <a:t>expressipn</a:t>
                </a:r>
                <a:r>
                  <a:rPr lang="en-US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Conversion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blipFill rotWithShape="1">
                <a:blip r:embed="rId2"/>
                <a:stretch>
                  <a:fillRect t="-11" r="2" b="-253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Today’s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regular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for some</a:t>
                </a:r>
                <a:r>
                  <a:rPr lang="en-US" sz="2000" dirty="0"/>
                  <a:t> regular expr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Give conversion   DFA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					</a:t>
                </a:r>
                <a:r>
                  <a:rPr lang="en-US" sz="2800" dirty="0">
                    <a:latin typeface="+mj-lt"/>
                  </a:rPr>
                  <a:t>WAIT!  </a:t>
                </a:r>
                <a:r>
                  <a:rPr lang="en-US" sz="2400" dirty="0">
                    <a:latin typeface="+mj-lt"/>
                  </a:rPr>
                  <a:t>Need new concept first.</a:t>
                </a: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blipFill rotWithShape="1">
                <a:blip r:embed="rId3"/>
                <a:stretch>
                  <a:fillRect t="-20" b="-431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3278909" y="2973785"/>
            <a:ext cx="406400" cy="24036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58901" y="2398959"/>
            <a:ext cx="4495510" cy="1450147"/>
            <a:chOff x="1358901" y="2398959"/>
            <a:chExt cx="4495510" cy="14501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Regular expression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883863" y="2398959"/>
              <a:ext cx="1970548" cy="1450147"/>
              <a:chOff x="3858752" y="2531303"/>
              <a:chExt cx="1970548" cy="145014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4048125" y="2635250"/>
                <a:ext cx="1781175" cy="1346200"/>
              </a:xfrm>
              <a:custGeom>
                <a:avLst/>
                <a:gdLst>
                  <a:gd name="connsiteX0" fmla="*/ 974725 w 1781175"/>
                  <a:gd name="connsiteY0" fmla="*/ 9525 h 1346200"/>
                  <a:gd name="connsiteX1" fmla="*/ 974725 w 1781175"/>
                  <a:gd name="connsiteY1" fmla="*/ 9525 h 1346200"/>
                  <a:gd name="connsiteX2" fmla="*/ 942975 w 1781175"/>
                  <a:gd name="connsiteY2" fmla="*/ 3175 h 1346200"/>
                  <a:gd name="connsiteX3" fmla="*/ 914400 w 1781175"/>
                  <a:gd name="connsiteY3" fmla="*/ 0 h 1346200"/>
                  <a:gd name="connsiteX4" fmla="*/ 644525 w 1781175"/>
                  <a:gd name="connsiteY4" fmla="*/ 3175 h 1346200"/>
                  <a:gd name="connsiteX5" fmla="*/ 603250 w 1781175"/>
                  <a:gd name="connsiteY5" fmla="*/ 12700 h 1346200"/>
                  <a:gd name="connsiteX6" fmla="*/ 581025 w 1781175"/>
                  <a:gd name="connsiteY6" fmla="*/ 19050 h 1346200"/>
                  <a:gd name="connsiteX7" fmla="*/ 558800 w 1781175"/>
                  <a:gd name="connsiteY7" fmla="*/ 22225 h 1346200"/>
                  <a:gd name="connsiteX8" fmla="*/ 536575 w 1781175"/>
                  <a:gd name="connsiteY8" fmla="*/ 28575 h 1346200"/>
                  <a:gd name="connsiteX9" fmla="*/ 514350 w 1781175"/>
                  <a:gd name="connsiteY9" fmla="*/ 31750 h 1346200"/>
                  <a:gd name="connsiteX10" fmla="*/ 473075 w 1781175"/>
                  <a:gd name="connsiteY10" fmla="*/ 44450 h 1346200"/>
                  <a:gd name="connsiteX11" fmla="*/ 457200 w 1781175"/>
                  <a:gd name="connsiteY11" fmla="*/ 50800 h 1346200"/>
                  <a:gd name="connsiteX12" fmla="*/ 434975 w 1781175"/>
                  <a:gd name="connsiteY12" fmla="*/ 53975 h 1346200"/>
                  <a:gd name="connsiteX13" fmla="*/ 384175 w 1781175"/>
                  <a:gd name="connsiteY13" fmla="*/ 73025 h 1346200"/>
                  <a:gd name="connsiteX14" fmla="*/ 371475 w 1781175"/>
                  <a:gd name="connsiteY14" fmla="*/ 76200 h 1346200"/>
                  <a:gd name="connsiteX15" fmla="*/ 352425 w 1781175"/>
                  <a:gd name="connsiteY15" fmla="*/ 88900 h 1346200"/>
                  <a:gd name="connsiteX16" fmla="*/ 342900 w 1781175"/>
                  <a:gd name="connsiteY16" fmla="*/ 92075 h 1346200"/>
                  <a:gd name="connsiteX17" fmla="*/ 323850 w 1781175"/>
                  <a:gd name="connsiteY17" fmla="*/ 101600 h 1346200"/>
                  <a:gd name="connsiteX18" fmla="*/ 311150 w 1781175"/>
                  <a:gd name="connsiteY18" fmla="*/ 111125 h 1346200"/>
                  <a:gd name="connsiteX19" fmla="*/ 301625 w 1781175"/>
                  <a:gd name="connsiteY19" fmla="*/ 117475 h 1346200"/>
                  <a:gd name="connsiteX20" fmla="*/ 285750 w 1781175"/>
                  <a:gd name="connsiteY20" fmla="*/ 130175 h 1346200"/>
                  <a:gd name="connsiteX21" fmla="*/ 254000 w 1781175"/>
                  <a:gd name="connsiteY21" fmla="*/ 149225 h 1346200"/>
                  <a:gd name="connsiteX22" fmla="*/ 219075 w 1781175"/>
                  <a:gd name="connsiteY22" fmla="*/ 171450 h 1346200"/>
                  <a:gd name="connsiteX23" fmla="*/ 184150 w 1781175"/>
                  <a:gd name="connsiteY23" fmla="*/ 193675 h 1346200"/>
                  <a:gd name="connsiteX24" fmla="*/ 152400 w 1781175"/>
                  <a:gd name="connsiteY24" fmla="*/ 222250 h 1346200"/>
                  <a:gd name="connsiteX25" fmla="*/ 133350 w 1781175"/>
                  <a:gd name="connsiteY25" fmla="*/ 234950 h 1346200"/>
                  <a:gd name="connsiteX26" fmla="*/ 114300 w 1781175"/>
                  <a:gd name="connsiteY26" fmla="*/ 250825 h 1346200"/>
                  <a:gd name="connsiteX27" fmla="*/ 104775 w 1781175"/>
                  <a:gd name="connsiteY27" fmla="*/ 263525 h 1346200"/>
                  <a:gd name="connsiteX28" fmla="*/ 95250 w 1781175"/>
                  <a:gd name="connsiteY28" fmla="*/ 269875 h 1346200"/>
                  <a:gd name="connsiteX29" fmla="*/ 76200 w 1781175"/>
                  <a:gd name="connsiteY29" fmla="*/ 292100 h 1346200"/>
                  <a:gd name="connsiteX30" fmla="*/ 69850 w 1781175"/>
                  <a:gd name="connsiteY30" fmla="*/ 301625 h 1346200"/>
                  <a:gd name="connsiteX31" fmla="*/ 38100 w 1781175"/>
                  <a:gd name="connsiteY31" fmla="*/ 339725 h 1346200"/>
                  <a:gd name="connsiteX32" fmla="*/ 31750 w 1781175"/>
                  <a:gd name="connsiteY32" fmla="*/ 352425 h 1346200"/>
                  <a:gd name="connsiteX33" fmla="*/ 19050 w 1781175"/>
                  <a:gd name="connsiteY33" fmla="*/ 371475 h 1346200"/>
                  <a:gd name="connsiteX34" fmla="*/ 15875 w 1781175"/>
                  <a:gd name="connsiteY34" fmla="*/ 384175 h 1346200"/>
                  <a:gd name="connsiteX35" fmla="*/ 6350 w 1781175"/>
                  <a:gd name="connsiteY35" fmla="*/ 431800 h 1346200"/>
                  <a:gd name="connsiteX36" fmla="*/ 0 w 1781175"/>
                  <a:gd name="connsiteY36" fmla="*/ 498475 h 1346200"/>
                  <a:gd name="connsiteX37" fmla="*/ 3175 w 1781175"/>
                  <a:gd name="connsiteY37" fmla="*/ 603250 h 1346200"/>
                  <a:gd name="connsiteX38" fmla="*/ 6350 w 1781175"/>
                  <a:gd name="connsiteY38" fmla="*/ 615950 h 1346200"/>
                  <a:gd name="connsiteX39" fmla="*/ 9525 w 1781175"/>
                  <a:gd name="connsiteY39" fmla="*/ 638175 h 1346200"/>
                  <a:gd name="connsiteX40" fmla="*/ 19050 w 1781175"/>
                  <a:gd name="connsiteY40" fmla="*/ 669925 h 1346200"/>
                  <a:gd name="connsiteX41" fmla="*/ 25400 w 1781175"/>
                  <a:gd name="connsiteY41" fmla="*/ 692150 h 1346200"/>
                  <a:gd name="connsiteX42" fmla="*/ 28575 w 1781175"/>
                  <a:gd name="connsiteY42" fmla="*/ 704850 h 1346200"/>
                  <a:gd name="connsiteX43" fmla="*/ 31750 w 1781175"/>
                  <a:gd name="connsiteY43" fmla="*/ 714375 h 1346200"/>
                  <a:gd name="connsiteX44" fmla="*/ 44450 w 1781175"/>
                  <a:gd name="connsiteY44" fmla="*/ 739775 h 1346200"/>
                  <a:gd name="connsiteX45" fmla="*/ 47625 w 1781175"/>
                  <a:gd name="connsiteY45" fmla="*/ 755650 h 1346200"/>
                  <a:gd name="connsiteX46" fmla="*/ 63500 w 1781175"/>
                  <a:gd name="connsiteY46" fmla="*/ 781050 h 1346200"/>
                  <a:gd name="connsiteX47" fmla="*/ 66675 w 1781175"/>
                  <a:gd name="connsiteY47" fmla="*/ 790575 h 1346200"/>
                  <a:gd name="connsiteX48" fmla="*/ 82550 w 1781175"/>
                  <a:gd name="connsiteY48" fmla="*/ 819150 h 1346200"/>
                  <a:gd name="connsiteX49" fmla="*/ 95250 w 1781175"/>
                  <a:gd name="connsiteY49" fmla="*/ 847725 h 1346200"/>
                  <a:gd name="connsiteX50" fmla="*/ 101600 w 1781175"/>
                  <a:gd name="connsiteY50" fmla="*/ 857250 h 1346200"/>
                  <a:gd name="connsiteX51" fmla="*/ 107950 w 1781175"/>
                  <a:gd name="connsiteY51" fmla="*/ 873125 h 1346200"/>
                  <a:gd name="connsiteX52" fmla="*/ 117475 w 1781175"/>
                  <a:gd name="connsiteY52" fmla="*/ 885825 h 1346200"/>
                  <a:gd name="connsiteX53" fmla="*/ 127000 w 1781175"/>
                  <a:gd name="connsiteY53" fmla="*/ 901700 h 1346200"/>
                  <a:gd name="connsiteX54" fmla="*/ 130175 w 1781175"/>
                  <a:gd name="connsiteY54" fmla="*/ 911225 h 1346200"/>
                  <a:gd name="connsiteX55" fmla="*/ 142875 w 1781175"/>
                  <a:gd name="connsiteY55" fmla="*/ 923925 h 1346200"/>
                  <a:gd name="connsiteX56" fmla="*/ 158750 w 1781175"/>
                  <a:gd name="connsiteY56" fmla="*/ 952500 h 1346200"/>
                  <a:gd name="connsiteX57" fmla="*/ 168275 w 1781175"/>
                  <a:gd name="connsiteY57" fmla="*/ 962025 h 1346200"/>
                  <a:gd name="connsiteX58" fmla="*/ 177800 w 1781175"/>
                  <a:gd name="connsiteY58" fmla="*/ 981075 h 1346200"/>
                  <a:gd name="connsiteX59" fmla="*/ 187325 w 1781175"/>
                  <a:gd name="connsiteY59" fmla="*/ 993775 h 1346200"/>
                  <a:gd name="connsiteX60" fmla="*/ 203200 w 1781175"/>
                  <a:gd name="connsiteY60" fmla="*/ 1006475 h 1346200"/>
                  <a:gd name="connsiteX61" fmla="*/ 212725 w 1781175"/>
                  <a:gd name="connsiteY61" fmla="*/ 1019175 h 1346200"/>
                  <a:gd name="connsiteX62" fmla="*/ 222250 w 1781175"/>
                  <a:gd name="connsiteY62" fmla="*/ 1025525 h 1346200"/>
                  <a:gd name="connsiteX63" fmla="*/ 231775 w 1781175"/>
                  <a:gd name="connsiteY63" fmla="*/ 1038225 h 1346200"/>
                  <a:gd name="connsiteX64" fmla="*/ 244475 w 1781175"/>
                  <a:gd name="connsiteY64" fmla="*/ 1044575 h 1346200"/>
                  <a:gd name="connsiteX65" fmla="*/ 254000 w 1781175"/>
                  <a:gd name="connsiteY65" fmla="*/ 1054100 h 1346200"/>
                  <a:gd name="connsiteX66" fmla="*/ 269875 w 1781175"/>
                  <a:gd name="connsiteY66" fmla="*/ 1063625 h 1346200"/>
                  <a:gd name="connsiteX67" fmla="*/ 295275 w 1781175"/>
                  <a:gd name="connsiteY67" fmla="*/ 1082675 h 1346200"/>
                  <a:gd name="connsiteX68" fmla="*/ 304800 w 1781175"/>
                  <a:gd name="connsiteY68" fmla="*/ 1089025 h 1346200"/>
                  <a:gd name="connsiteX69" fmla="*/ 317500 w 1781175"/>
                  <a:gd name="connsiteY69" fmla="*/ 1092200 h 1346200"/>
                  <a:gd name="connsiteX70" fmla="*/ 342900 w 1781175"/>
                  <a:gd name="connsiteY70" fmla="*/ 1108075 h 1346200"/>
                  <a:gd name="connsiteX71" fmla="*/ 368300 w 1781175"/>
                  <a:gd name="connsiteY71" fmla="*/ 1117600 h 1346200"/>
                  <a:gd name="connsiteX72" fmla="*/ 396875 w 1781175"/>
                  <a:gd name="connsiteY72" fmla="*/ 1133475 h 1346200"/>
                  <a:gd name="connsiteX73" fmla="*/ 409575 w 1781175"/>
                  <a:gd name="connsiteY73" fmla="*/ 1139825 h 1346200"/>
                  <a:gd name="connsiteX74" fmla="*/ 419100 w 1781175"/>
                  <a:gd name="connsiteY74" fmla="*/ 1146175 h 1346200"/>
                  <a:gd name="connsiteX75" fmla="*/ 434975 w 1781175"/>
                  <a:gd name="connsiteY75" fmla="*/ 1149350 h 1346200"/>
                  <a:gd name="connsiteX76" fmla="*/ 469900 w 1781175"/>
                  <a:gd name="connsiteY76" fmla="*/ 1168400 h 1346200"/>
                  <a:gd name="connsiteX77" fmla="*/ 479425 w 1781175"/>
                  <a:gd name="connsiteY77" fmla="*/ 1171575 h 1346200"/>
                  <a:gd name="connsiteX78" fmla="*/ 495300 w 1781175"/>
                  <a:gd name="connsiteY78" fmla="*/ 1177925 h 1346200"/>
                  <a:gd name="connsiteX79" fmla="*/ 517525 w 1781175"/>
                  <a:gd name="connsiteY79" fmla="*/ 1184275 h 1346200"/>
                  <a:gd name="connsiteX80" fmla="*/ 533400 w 1781175"/>
                  <a:gd name="connsiteY80" fmla="*/ 1190625 h 1346200"/>
                  <a:gd name="connsiteX81" fmla="*/ 546100 w 1781175"/>
                  <a:gd name="connsiteY81" fmla="*/ 1196975 h 1346200"/>
                  <a:gd name="connsiteX82" fmla="*/ 581025 w 1781175"/>
                  <a:gd name="connsiteY82" fmla="*/ 1209675 h 1346200"/>
                  <a:gd name="connsiteX83" fmla="*/ 593725 w 1781175"/>
                  <a:gd name="connsiteY83" fmla="*/ 1216025 h 1346200"/>
                  <a:gd name="connsiteX84" fmla="*/ 619125 w 1781175"/>
                  <a:gd name="connsiteY84" fmla="*/ 1222375 h 1346200"/>
                  <a:gd name="connsiteX85" fmla="*/ 647700 w 1781175"/>
                  <a:gd name="connsiteY85" fmla="*/ 1235075 h 1346200"/>
                  <a:gd name="connsiteX86" fmla="*/ 660400 w 1781175"/>
                  <a:gd name="connsiteY86" fmla="*/ 1238250 h 1346200"/>
                  <a:gd name="connsiteX87" fmla="*/ 679450 w 1781175"/>
                  <a:gd name="connsiteY87" fmla="*/ 1247775 h 1346200"/>
                  <a:gd name="connsiteX88" fmla="*/ 714375 w 1781175"/>
                  <a:gd name="connsiteY88" fmla="*/ 1257300 h 1346200"/>
                  <a:gd name="connsiteX89" fmla="*/ 736600 w 1781175"/>
                  <a:gd name="connsiteY89" fmla="*/ 1266825 h 1346200"/>
                  <a:gd name="connsiteX90" fmla="*/ 762000 w 1781175"/>
                  <a:gd name="connsiteY90" fmla="*/ 1273175 h 1346200"/>
                  <a:gd name="connsiteX91" fmla="*/ 774700 w 1781175"/>
                  <a:gd name="connsiteY91" fmla="*/ 1276350 h 1346200"/>
                  <a:gd name="connsiteX92" fmla="*/ 790575 w 1781175"/>
                  <a:gd name="connsiteY92" fmla="*/ 1282700 h 1346200"/>
                  <a:gd name="connsiteX93" fmla="*/ 812800 w 1781175"/>
                  <a:gd name="connsiteY93" fmla="*/ 1285875 h 1346200"/>
                  <a:gd name="connsiteX94" fmla="*/ 844550 w 1781175"/>
                  <a:gd name="connsiteY94" fmla="*/ 1292225 h 1346200"/>
                  <a:gd name="connsiteX95" fmla="*/ 863600 w 1781175"/>
                  <a:gd name="connsiteY95" fmla="*/ 1298575 h 1346200"/>
                  <a:gd name="connsiteX96" fmla="*/ 908050 w 1781175"/>
                  <a:gd name="connsiteY96" fmla="*/ 1311275 h 1346200"/>
                  <a:gd name="connsiteX97" fmla="*/ 923925 w 1781175"/>
                  <a:gd name="connsiteY97" fmla="*/ 1317625 h 1346200"/>
                  <a:gd name="connsiteX98" fmla="*/ 946150 w 1781175"/>
                  <a:gd name="connsiteY98" fmla="*/ 1320800 h 1346200"/>
                  <a:gd name="connsiteX99" fmla="*/ 996950 w 1781175"/>
                  <a:gd name="connsiteY99" fmla="*/ 1330325 h 1346200"/>
                  <a:gd name="connsiteX100" fmla="*/ 1012825 w 1781175"/>
                  <a:gd name="connsiteY100" fmla="*/ 1336675 h 1346200"/>
                  <a:gd name="connsiteX101" fmla="*/ 1031875 w 1781175"/>
                  <a:gd name="connsiteY101" fmla="*/ 1339850 h 1346200"/>
                  <a:gd name="connsiteX102" fmla="*/ 1085850 w 1781175"/>
                  <a:gd name="connsiteY102" fmla="*/ 1346200 h 1346200"/>
                  <a:gd name="connsiteX103" fmla="*/ 1206500 w 1781175"/>
                  <a:gd name="connsiteY103" fmla="*/ 1339850 h 1346200"/>
                  <a:gd name="connsiteX104" fmla="*/ 1225550 w 1781175"/>
                  <a:gd name="connsiteY104" fmla="*/ 1330325 h 1346200"/>
                  <a:gd name="connsiteX105" fmla="*/ 1238250 w 1781175"/>
                  <a:gd name="connsiteY105" fmla="*/ 1327150 h 1346200"/>
                  <a:gd name="connsiteX106" fmla="*/ 1263650 w 1781175"/>
                  <a:gd name="connsiteY106" fmla="*/ 1311275 h 1346200"/>
                  <a:gd name="connsiteX107" fmla="*/ 1289050 w 1781175"/>
                  <a:gd name="connsiteY107" fmla="*/ 1295400 h 1346200"/>
                  <a:gd name="connsiteX108" fmla="*/ 1333500 w 1781175"/>
                  <a:gd name="connsiteY108" fmla="*/ 1260475 h 1346200"/>
                  <a:gd name="connsiteX109" fmla="*/ 1365250 w 1781175"/>
                  <a:gd name="connsiteY109" fmla="*/ 1231900 h 1346200"/>
                  <a:gd name="connsiteX110" fmla="*/ 1454150 w 1781175"/>
                  <a:gd name="connsiteY110" fmla="*/ 1168400 h 1346200"/>
                  <a:gd name="connsiteX111" fmla="*/ 1479550 w 1781175"/>
                  <a:gd name="connsiteY111" fmla="*/ 1136650 h 1346200"/>
                  <a:gd name="connsiteX112" fmla="*/ 1549400 w 1781175"/>
                  <a:gd name="connsiteY112" fmla="*/ 1060450 h 1346200"/>
                  <a:gd name="connsiteX113" fmla="*/ 1600200 w 1781175"/>
                  <a:gd name="connsiteY113" fmla="*/ 996950 h 1346200"/>
                  <a:gd name="connsiteX114" fmla="*/ 1625600 w 1781175"/>
                  <a:gd name="connsiteY114" fmla="*/ 965200 h 1346200"/>
                  <a:gd name="connsiteX115" fmla="*/ 1657350 w 1781175"/>
                  <a:gd name="connsiteY115" fmla="*/ 914400 h 1346200"/>
                  <a:gd name="connsiteX116" fmla="*/ 1676400 w 1781175"/>
                  <a:gd name="connsiteY116" fmla="*/ 882650 h 1346200"/>
                  <a:gd name="connsiteX117" fmla="*/ 1704975 w 1781175"/>
                  <a:gd name="connsiteY117" fmla="*/ 825500 h 1346200"/>
                  <a:gd name="connsiteX118" fmla="*/ 1711325 w 1781175"/>
                  <a:gd name="connsiteY118" fmla="*/ 815975 h 1346200"/>
                  <a:gd name="connsiteX119" fmla="*/ 1714500 w 1781175"/>
                  <a:gd name="connsiteY119" fmla="*/ 806450 h 1346200"/>
                  <a:gd name="connsiteX120" fmla="*/ 1733550 w 1781175"/>
                  <a:gd name="connsiteY120" fmla="*/ 765175 h 1346200"/>
                  <a:gd name="connsiteX121" fmla="*/ 1743075 w 1781175"/>
                  <a:gd name="connsiteY121" fmla="*/ 727075 h 1346200"/>
                  <a:gd name="connsiteX122" fmla="*/ 1752600 w 1781175"/>
                  <a:gd name="connsiteY122" fmla="*/ 704850 h 1346200"/>
                  <a:gd name="connsiteX123" fmla="*/ 1774825 w 1781175"/>
                  <a:gd name="connsiteY123" fmla="*/ 600075 h 1346200"/>
                  <a:gd name="connsiteX124" fmla="*/ 1778000 w 1781175"/>
                  <a:gd name="connsiteY124" fmla="*/ 574675 h 1346200"/>
                  <a:gd name="connsiteX125" fmla="*/ 1781175 w 1781175"/>
                  <a:gd name="connsiteY125" fmla="*/ 530225 h 1346200"/>
                  <a:gd name="connsiteX126" fmla="*/ 1771650 w 1781175"/>
                  <a:gd name="connsiteY126" fmla="*/ 450850 h 1346200"/>
                  <a:gd name="connsiteX127" fmla="*/ 1768475 w 1781175"/>
                  <a:gd name="connsiteY127" fmla="*/ 419100 h 1346200"/>
                  <a:gd name="connsiteX128" fmla="*/ 1743075 w 1781175"/>
                  <a:gd name="connsiteY128" fmla="*/ 352425 h 1346200"/>
                  <a:gd name="connsiteX129" fmla="*/ 1724025 w 1781175"/>
                  <a:gd name="connsiteY129" fmla="*/ 320675 h 1346200"/>
                  <a:gd name="connsiteX130" fmla="*/ 1714500 w 1781175"/>
                  <a:gd name="connsiteY130" fmla="*/ 301625 h 1346200"/>
                  <a:gd name="connsiteX131" fmla="*/ 1692275 w 1781175"/>
                  <a:gd name="connsiteY131" fmla="*/ 279400 h 1346200"/>
                  <a:gd name="connsiteX132" fmla="*/ 1670050 w 1781175"/>
                  <a:gd name="connsiteY132" fmla="*/ 247650 h 1346200"/>
                  <a:gd name="connsiteX133" fmla="*/ 1660525 w 1781175"/>
                  <a:gd name="connsiteY133" fmla="*/ 234950 h 1346200"/>
                  <a:gd name="connsiteX134" fmla="*/ 1628775 w 1781175"/>
                  <a:gd name="connsiteY134" fmla="*/ 203200 h 1346200"/>
                  <a:gd name="connsiteX135" fmla="*/ 1533525 w 1781175"/>
                  <a:gd name="connsiteY135" fmla="*/ 133350 h 1346200"/>
                  <a:gd name="connsiteX136" fmla="*/ 1501775 w 1781175"/>
                  <a:gd name="connsiteY136" fmla="*/ 111125 h 1346200"/>
                  <a:gd name="connsiteX137" fmla="*/ 1463675 w 1781175"/>
                  <a:gd name="connsiteY137" fmla="*/ 88900 h 1346200"/>
                  <a:gd name="connsiteX138" fmla="*/ 1431925 w 1781175"/>
                  <a:gd name="connsiteY138" fmla="*/ 69850 h 1346200"/>
                  <a:gd name="connsiteX139" fmla="*/ 1422400 w 1781175"/>
                  <a:gd name="connsiteY139" fmla="*/ 66675 h 1346200"/>
                  <a:gd name="connsiteX140" fmla="*/ 1406525 w 1781175"/>
                  <a:gd name="connsiteY140" fmla="*/ 60325 h 1346200"/>
                  <a:gd name="connsiteX141" fmla="*/ 1393825 w 1781175"/>
                  <a:gd name="connsiteY141" fmla="*/ 57150 h 1346200"/>
                  <a:gd name="connsiteX142" fmla="*/ 1346200 w 1781175"/>
                  <a:gd name="connsiteY142" fmla="*/ 41275 h 1346200"/>
                  <a:gd name="connsiteX143" fmla="*/ 1314450 w 1781175"/>
                  <a:gd name="connsiteY143" fmla="*/ 31750 h 1346200"/>
                  <a:gd name="connsiteX144" fmla="*/ 1279525 w 1781175"/>
                  <a:gd name="connsiteY144" fmla="*/ 22225 h 1346200"/>
                  <a:gd name="connsiteX145" fmla="*/ 1225550 w 1781175"/>
                  <a:gd name="connsiteY145" fmla="*/ 9525 h 1346200"/>
                  <a:gd name="connsiteX146" fmla="*/ 1146175 w 1781175"/>
                  <a:gd name="connsiteY146" fmla="*/ 6350 h 1346200"/>
                  <a:gd name="connsiteX147" fmla="*/ 1057275 w 1781175"/>
                  <a:gd name="connsiteY147" fmla="*/ 9525 h 1346200"/>
                  <a:gd name="connsiteX148" fmla="*/ 1003300 w 1781175"/>
                  <a:gd name="connsiteY148" fmla="*/ 12700 h 1346200"/>
                  <a:gd name="connsiteX149" fmla="*/ 974725 w 1781175"/>
                  <a:gd name="connsiteY149" fmla="*/ 9525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781175" h="1346200">
                    <a:moveTo>
                      <a:pt x="974725" y="9525"/>
                    </a:moveTo>
                    <a:lnTo>
                      <a:pt x="974725" y="9525"/>
                    </a:lnTo>
                    <a:cubicBezTo>
                      <a:pt x="964142" y="7408"/>
                      <a:pt x="953636" y="4858"/>
                      <a:pt x="942975" y="3175"/>
                    </a:cubicBezTo>
                    <a:cubicBezTo>
                      <a:pt x="933509" y="1680"/>
                      <a:pt x="923984" y="0"/>
                      <a:pt x="914400" y="0"/>
                    </a:cubicBezTo>
                    <a:cubicBezTo>
                      <a:pt x="824435" y="0"/>
                      <a:pt x="734483" y="2117"/>
                      <a:pt x="644525" y="3175"/>
                    </a:cubicBezTo>
                    <a:cubicBezTo>
                      <a:pt x="602892" y="17053"/>
                      <a:pt x="649412" y="2808"/>
                      <a:pt x="603250" y="12700"/>
                    </a:cubicBezTo>
                    <a:cubicBezTo>
                      <a:pt x="595716" y="14314"/>
                      <a:pt x="588559" y="17436"/>
                      <a:pt x="581025" y="19050"/>
                    </a:cubicBezTo>
                    <a:cubicBezTo>
                      <a:pt x="573708" y="20618"/>
                      <a:pt x="566117" y="20657"/>
                      <a:pt x="558800" y="22225"/>
                    </a:cubicBezTo>
                    <a:cubicBezTo>
                      <a:pt x="551266" y="23839"/>
                      <a:pt x="544109" y="26961"/>
                      <a:pt x="536575" y="28575"/>
                    </a:cubicBezTo>
                    <a:cubicBezTo>
                      <a:pt x="529258" y="30143"/>
                      <a:pt x="521667" y="30182"/>
                      <a:pt x="514350" y="31750"/>
                    </a:cubicBezTo>
                    <a:cubicBezTo>
                      <a:pt x="505553" y="33635"/>
                      <a:pt x="482178" y="41140"/>
                      <a:pt x="473075" y="44450"/>
                    </a:cubicBezTo>
                    <a:cubicBezTo>
                      <a:pt x="467719" y="46398"/>
                      <a:pt x="462729" y="49418"/>
                      <a:pt x="457200" y="50800"/>
                    </a:cubicBezTo>
                    <a:cubicBezTo>
                      <a:pt x="449940" y="52615"/>
                      <a:pt x="442383" y="52917"/>
                      <a:pt x="434975" y="53975"/>
                    </a:cubicBezTo>
                    <a:cubicBezTo>
                      <a:pt x="413962" y="62380"/>
                      <a:pt x="404084" y="67052"/>
                      <a:pt x="384175" y="73025"/>
                    </a:cubicBezTo>
                    <a:cubicBezTo>
                      <a:pt x="379995" y="74279"/>
                      <a:pt x="375708" y="75142"/>
                      <a:pt x="371475" y="76200"/>
                    </a:cubicBezTo>
                    <a:cubicBezTo>
                      <a:pt x="365125" y="80433"/>
                      <a:pt x="359665" y="86487"/>
                      <a:pt x="352425" y="88900"/>
                    </a:cubicBezTo>
                    <a:cubicBezTo>
                      <a:pt x="349250" y="89958"/>
                      <a:pt x="345893" y="90578"/>
                      <a:pt x="342900" y="92075"/>
                    </a:cubicBezTo>
                    <a:cubicBezTo>
                      <a:pt x="318281" y="104385"/>
                      <a:pt x="347791" y="93620"/>
                      <a:pt x="323850" y="101600"/>
                    </a:cubicBezTo>
                    <a:cubicBezTo>
                      <a:pt x="319617" y="104775"/>
                      <a:pt x="315456" y="108049"/>
                      <a:pt x="311150" y="111125"/>
                    </a:cubicBezTo>
                    <a:cubicBezTo>
                      <a:pt x="308045" y="113343"/>
                      <a:pt x="304678" y="115185"/>
                      <a:pt x="301625" y="117475"/>
                    </a:cubicBezTo>
                    <a:cubicBezTo>
                      <a:pt x="296204" y="121541"/>
                      <a:pt x="291389" y="126416"/>
                      <a:pt x="285750" y="130175"/>
                    </a:cubicBezTo>
                    <a:cubicBezTo>
                      <a:pt x="275481" y="137021"/>
                      <a:pt x="264413" y="142599"/>
                      <a:pt x="254000" y="149225"/>
                    </a:cubicBezTo>
                    <a:lnTo>
                      <a:pt x="219075" y="171450"/>
                    </a:lnTo>
                    <a:cubicBezTo>
                      <a:pt x="207433" y="178858"/>
                      <a:pt x="193907" y="183918"/>
                      <a:pt x="184150" y="193675"/>
                    </a:cubicBezTo>
                    <a:cubicBezTo>
                      <a:pt x="169879" y="207946"/>
                      <a:pt x="168327" y="210667"/>
                      <a:pt x="152400" y="222250"/>
                    </a:cubicBezTo>
                    <a:cubicBezTo>
                      <a:pt x="146228" y="226739"/>
                      <a:pt x="133350" y="234950"/>
                      <a:pt x="133350" y="234950"/>
                    </a:cubicBezTo>
                    <a:cubicBezTo>
                      <a:pt x="117158" y="259239"/>
                      <a:pt x="139365" y="229341"/>
                      <a:pt x="114300" y="250825"/>
                    </a:cubicBezTo>
                    <a:cubicBezTo>
                      <a:pt x="110282" y="254269"/>
                      <a:pt x="108517" y="259783"/>
                      <a:pt x="104775" y="263525"/>
                    </a:cubicBezTo>
                    <a:cubicBezTo>
                      <a:pt x="102077" y="266223"/>
                      <a:pt x="98425" y="267758"/>
                      <a:pt x="95250" y="269875"/>
                    </a:cubicBezTo>
                    <a:cubicBezTo>
                      <a:pt x="80672" y="291742"/>
                      <a:pt x="99297" y="265153"/>
                      <a:pt x="76200" y="292100"/>
                    </a:cubicBezTo>
                    <a:cubicBezTo>
                      <a:pt x="73717" y="294997"/>
                      <a:pt x="72333" y="298728"/>
                      <a:pt x="69850" y="301625"/>
                    </a:cubicBezTo>
                    <a:cubicBezTo>
                      <a:pt x="55876" y="317928"/>
                      <a:pt x="49764" y="316396"/>
                      <a:pt x="38100" y="339725"/>
                    </a:cubicBezTo>
                    <a:cubicBezTo>
                      <a:pt x="35983" y="343958"/>
                      <a:pt x="34185" y="348366"/>
                      <a:pt x="31750" y="352425"/>
                    </a:cubicBezTo>
                    <a:cubicBezTo>
                      <a:pt x="27823" y="358969"/>
                      <a:pt x="19050" y="371475"/>
                      <a:pt x="19050" y="371475"/>
                    </a:cubicBezTo>
                    <a:cubicBezTo>
                      <a:pt x="17992" y="375708"/>
                      <a:pt x="16679" y="379886"/>
                      <a:pt x="15875" y="384175"/>
                    </a:cubicBezTo>
                    <a:cubicBezTo>
                      <a:pt x="7003" y="431491"/>
                      <a:pt x="14109" y="408523"/>
                      <a:pt x="6350" y="431800"/>
                    </a:cubicBezTo>
                    <a:cubicBezTo>
                      <a:pt x="4754" y="446166"/>
                      <a:pt x="0" y="486562"/>
                      <a:pt x="0" y="498475"/>
                    </a:cubicBezTo>
                    <a:cubicBezTo>
                      <a:pt x="0" y="533416"/>
                      <a:pt x="1289" y="568360"/>
                      <a:pt x="3175" y="603250"/>
                    </a:cubicBezTo>
                    <a:cubicBezTo>
                      <a:pt x="3411" y="607607"/>
                      <a:pt x="5569" y="611657"/>
                      <a:pt x="6350" y="615950"/>
                    </a:cubicBezTo>
                    <a:cubicBezTo>
                      <a:pt x="7689" y="623313"/>
                      <a:pt x="8186" y="630812"/>
                      <a:pt x="9525" y="638175"/>
                    </a:cubicBezTo>
                    <a:cubicBezTo>
                      <a:pt x="12885" y="656652"/>
                      <a:pt x="13527" y="647834"/>
                      <a:pt x="19050" y="669925"/>
                    </a:cubicBezTo>
                    <a:cubicBezTo>
                      <a:pt x="28976" y="709627"/>
                      <a:pt x="16290" y="660266"/>
                      <a:pt x="25400" y="692150"/>
                    </a:cubicBezTo>
                    <a:cubicBezTo>
                      <a:pt x="26599" y="696346"/>
                      <a:pt x="27376" y="700654"/>
                      <a:pt x="28575" y="704850"/>
                    </a:cubicBezTo>
                    <a:cubicBezTo>
                      <a:pt x="29494" y="708068"/>
                      <a:pt x="30365" y="711328"/>
                      <a:pt x="31750" y="714375"/>
                    </a:cubicBezTo>
                    <a:cubicBezTo>
                      <a:pt x="35667" y="722993"/>
                      <a:pt x="44450" y="739775"/>
                      <a:pt x="44450" y="739775"/>
                    </a:cubicBezTo>
                    <a:cubicBezTo>
                      <a:pt x="45508" y="745067"/>
                      <a:pt x="45621" y="750640"/>
                      <a:pt x="47625" y="755650"/>
                    </a:cubicBezTo>
                    <a:cubicBezTo>
                      <a:pt x="55771" y="776016"/>
                      <a:pt x="55793" y="765637"/>
                      <a:pt x="63500" y="781050"/>
                    </a:cubicBezTo>
                    <a:cubicBezTo>
                      <a:pt x="64997" y="784043"/>
                      <a:pt x="65357" y="787499"/>
                      <a:pt x="66675" y="790575"/>
                    </a:cubicBezTo>
                    <a:cubicBezTo>
                      <a:pt x="72384" y="803897"/>
                      <a:pt x="75023" y="805602"/>
                      <a:pt x="82550" y="819150"/>
                    </a:cubicBezTo>
                    <a:cubicBezTo>
                      <a:pt x="99383" y="849449"/>
                      <a:pt x="77588" y="812402"/>
                      <a:pt x="95250" y="847725"/>
                    </a:cubicBezTo>
                    <a:cubicBezTo>
                      <a:pt x="96957" y="851138"/>
                      <a:pt x="99893" y="853837"/>
                      <a:pt x="101600" y="857250"/>
                    </a:cubicBezTo>
                    <a:cubicBezTo>
                      <a:pt x="104149" y="862348"/>
                      <a:pt x="105182" y="868143"/>
                      <a:pt x="107950" y="873125"/>
                    </a:cubicBezTo>
                    <a:cubicBezTo>
                      <a:pt x="110520" y="877751"/>
                      <a:pt x="114540" y="881422"/>
                      <a:pt x="117475" y="885825"/>
                    </a:cubicBezTo>
                    <a:cubicBezTo>
                      <a:pt x="120898" y="890960"/>
                      <a:pt x="124240" y="896180"/>
                      <a:pt x="127000" y="901700"/>
                    </a:cubicBezTo>
                    <a:cubicBezTo>
                      <a:pt x="128497" y="904693"/>
                      <a:pt x="128230" y="908502"/>
                      <a:pt x="130175" y="911225"/>
                    </a:cubicBezTo>
                    <a:cubicBezTo>
                      <a:pt x="133655" y="916097"/>
                      <a:pt x="138642" y="919692"/>
                      <a:pt x="142875" y="923925"/>
                    </a:cubicBezTo>
                    <a:cubicBezTo>
                      <a:pt x="146868" y="935903"/>
                      <a:pt x="147833" y="941583"/>
                      <a:pt x="158750" y="952500"/>
                    </a:cubicBezTo>
                    <a:cubicBezTo>
                      <a:pt x="161925" y="955675"/>
                      <a:pt x="165400" y="958576"/>
                      <a:pt x="168275" y="962025"/>
                    </a:cubicBezTo>
                    <a:cubicBezTo>
                      <a:pt x="183359" y="980126"/>
                      <a:pt x="167386" y="962850"/>
                      <a:pt x="177800" y="981075"/>
                    </a:cubicBezTo>
                    <a:cubicBezTo>
                      <a:pt x="180425" y="985669"/>
                      <a:pt x="183583" y="990033"/>
                      <a:pt x="187325" y="993775"/>
                    </a:cubicBezTo>
                    <a:cubicBezTo>
                      <a:pt x="192117" y="998567"/>
                      <a:pt x="198408" y="1001683"/>
                      <a:pt x="203200" y="1006475"/>
                    </a:cubicBezTo>
                    <a:cubicBezTo>
                      <a:pt x="206942" y="1010217"/>
                      <a:pt x="208983" y="1015433"/>
                      <a:pt x="212725" y="1019175"/>
                    </a:cubicBezTo>
                    <a:cubicBezTo>
                      <a:pt x="215423" y="1021873"/>
                      <a:pt x="219552" y="1022827"/>
                      <a:pt x="222250" y="1025525"/>
                    </a:cubicBezTo>
                    <a:cubicBezTo>
                      <a:pt x="225992" y="1029267"/>
                      <a:pt x="227757" y="1034781"/>
                      <a:pt x="231775" y="1038225"/>
                    </a:cubicBezTo>
                    <a:cubicBezTo>
                      <a:pt x="235369" y="1041305"/>
                      <a:pt x="240624" y="1041824"/>
                      <a:pt x="244475" y="1044575"/>
                    </a:cubicBezTo>
                    <a:cubicBezTo>
                      <a:pt x="248129" y="1047185"/>
                      <a:pt x="250408" y="1051406"/>
                      <a:pt x="254000" y="1054100"/>
                    </a:cubicBezTo>
                    <a:cubicBezTo>
                      <a:pt x="258937" y="1057803"/>
                      <a:pt x="264642" y="1060354"/>
                      <a:pt x="269875" y="1063625"/>
                    </a:cubicBezTo>
                    <a:cubicBezTo>
                      <a:pt x="284231" y="1072597"/>
                      <a:pt x="277855" y="1069610"/>
                      <a:pt x="295275" y="1082675"/>
                    </a:cubicBezTo>
                    <a:cubicBezTo>
                      <a:pt x="298328" y="1084965"/>
                      <a:pt x="301293" y="1087522"/>
                      <a:pt x="304800" y="1089025"/>
                    </a:cubicBezTo>
                    <a:cubicBezTo>
                      <a:pt x="308811" y="1090744"/>
                      <a:pt x="313267" y="1091142"/>
                      <a:pt x="317500" y="1092200"/>
                    </a:cubicBezTo>
                    <a:cubicBezTo>
                      <a:pt x="334213" y="1108913"/>
                      <a:pt x="318847" y="1096049"/>
                      <a:pt x="342900" y="1108075"/>
                    </a:cubicBezTo>
                    <a:cubicBezTo>
                      <a:pt x="364701" y="1118976"/>
                      <a:pt x="337672" y="1111474"/>
                      <a:pt x="368300" y="1117600"/>
                    </a:cubicBezTo>
                    <a:cubicBezTo>
                      <a:pt x="405427" y="1142351"/>
                      <a:pt x="373404" y="1123416"/>
                      <a:pt x="396875" y="1133475"/>
                    </a:cubicBezTo>
                    <a:cubicBezTo>
                      <a:pt x="401225" y="1135339"/>
                      <a:pt x="405466" y="1137477"/>
                      <a:pt x="409575" y="1139825"/>
                    </a:cubicBezTo>
                    <a:cubicBezTo>
                      <a:pt x="412888" y="1141718"/>
                      <a:pt x="415527" y="1144835"/>
                      <a:pt x="419100" y="1146175"/>
                    </a:cubicBezTo>
                    <a:cubicBezTo>
                      <a:pt x="424153" y="1148070"/>
                      <a:pt x="429683" y="1148292"/>
                      <a:pt x="434975" y="1149350"/>
                    </a:cubicBezTo>
                    <a:cubicBezTo>
                      <a:pt x="446569" y="1157079"/>
                      <a:pt x="455493" y="1163598"/>
                      <a:pt x="469900" y="1168400"/>
                    </a:cubicBezTo>
                    <a:cubicBezTo>
                      <a:pt x="473075" y="1169458"/>
                      <a:pt x="476291" y="1170400"/>
                      <a:pt x="479425" y="1171575"/>
                    </a:cubicBezTo>
                    <a:cubicBezTo>
                      <a:pt x="484761" y="1173576"/>
                      <a:pt x="489893" y="1176123"/>
                      <a:pt x="495300" y="1177925"/>
                    </a:cubicBezTo>
                    <a:cubicBezTo>
                      <a:pt x="525324" y="1187933"/>
                      <a:pt x="493064" y="1175102"/>
                      <a:pt x="517525" y="1184275"/>
                    </a:cubicBezTo>
                    <a:cubicBezTo>
                      <a:pt x="522861" y="1186276"/>
                      <a:pt x="528192" y="1188310"/>
                      <a:pt x="533400" y="1190625"/>
                    </a:cubicBezTo>
                    <a:cubicBezTo>
                      <a:pt x="537725" y="1192547"/>
                      <a:pt x="541706" y="1195217"/>
                      <a:pt x="546100" y="1196975"/>
                    </a:cubicBezTo>
                    <a:cubicBezTo>
                      <a:pt x="581299" y="1211055"/>
                      <a:pt x="549789" y="1195792"/>
                      <a:pt x="581025" y="1209675"/>
                    </a:cubicBezTo>
                    <a:cubicBezTo>
                      <a:pt x="585350" y="1211597"/>
                      <a:pt x="589375" y="1214161"/>
                      <a:pt x="593725" y="1216025"/>
                    </a:cubicBezTo>
                    <a:cubicBezTo>
                      <a:pt x="602268" y="1219686"/>
                      <a:pt x="609807" y="1220511"/>
                      <a:pt x="619125" y="1222375"/>
                    </a:cubicBezTo>
                    <a:cubicBezTo>
                      <a:pt x="630189" y="1227907"/>
                      <a:pt x="635538" y="1231021"/>
                      <a:pt x="647700" y="1235075"/>
                    </a:cubicBezTo>
                    <a:cubicBezTo>
                      <a:pt x="651840" y="1236455"/>
                      <a:pt x="656348" y="1236629"/>
                      <a:pt x="660400" y="1238250"/>
                    </a:cubicBezTo>
                    <a:cubicBezTo>
                      <a:pt x="666992" y="1240887"/>
                      <a:pt x="672764" y="1245387"/>
                      <a:pt x="679450" y="1247775"/>
                    </a:cubicBezTo>
                    <a:cubicBezTo>
                      <a:pt x="689163" y="1251244"/>
                      <a:pt x="703831" y="1252781"/>
                      <a:pt x="714375" y="1257300"/>
                    </a:cubicBezTo>
                    <a:cubicBezTo>
                      <a:pt x="729553" y="1263805"/>
                      <a:pt x="722949" y="1263102"/>
                      <a:pt x="736600" y="1266825"/>
                    </a:cubicBezTo>
                    <a:cubicBezTo>
                      <a:pt x="745020" y="1269121"/>
                      <a:pt x="753533" y="1271058"/>
                      <a:pt x="762000" y="1273175"/>
                    </a:cubicBezTo>
                    <a:cubicBezTo>
                      <a:pt x="766233" y="1274233"/>
                      <a:pt x="770648" y="1274729"/>
                      <a:pt x="774700" y="1276350"/>
                    </a:cubicBezTo>
                    <a:cubicBezTo>
                      <a:pt x="779992" y="1278467"/>
                      <a:pt x="785046" y="1281318"/>
                      <a:pt x="790575" y="1282700"/>
                    </a:cubicBezTo>
                    <a:cubicBezTo>
                      <a:pt x="797835" y="1284515"/>
                      <a:pt x="805403" y="1284737"/>
                      <a:pt x="812800" y="1285875"/>
                    </a:cubicBezTo>
                    <a:cubicBezTo>
                      <a:pt x="824544" y="1287682"/>
                      <a:pt x="833475" y="1288902"/>
                      <a:pt x="844550" y="1292225"/>
                    </a:cubicBezTo>
                    <a:cubicBezTo>
                      <a:pt x="850961" y="1294148"/>
                      <a:pt x="857189" y="1296652"/>
                      <a:pt x="863600" y="1298575"/>
                    </a:cubicBezTo>
                    <a:cubicBezTo>
                      <a:pt x="878360" y="1303003"/>
                      <a:pt x="893743" y="1305552"/>
                      <a:pt x="908050" y="1311275"/>
                    </a:cubicBezTo>
                    <a:cubicBezTo>
                      <a:pt x="913342" y="1313392"/>
                      <a:pt x="918396" y="1316243"/>
                      <a:pt x="923925" y="1317625"/>
                    </a:cubicBezTo>
                    <a:cubicBezTo>
                      <a:pt x="931185" y="1319440"/>
                      <a:pt x="938833" y="1319232"/>
                      <a:pt x="946150" y="1320800"/>
                    </a:cubicBezTo>
                    <a:cubicBezTo>
                      <a:pt x="999356" y="1332201"/>
                      <a:pt x="933644" y="1323291"/>
                      <a:pt x="996950" y="1330325"/>
                    </a:cubicBezTo>
                    <a:cubicBezTo>
                      <a:pt x="1002242" y="1332442"/>
                      <a:pt x="1007327" y="1335175"/>
                      <a:pt x="1012825" y="1336675"/>
                    </a:cubicBezTo>
                    <a:cubicBezTo>
                      <a:pt x="1019036" y="1338369"/>
                      <a:pt x="1025512" y="1338871"/>
                      <a:pt x="1031875" y="1339850"/>
                    </a:cubicBezTo>
                    <a:cubicBezTo>
                      <a:pt x="1057945" y="1343861"/>
                      <a:pt x="1056154" y="1343230"/>
                      <a:pt x="1085850" y="1346200"/>
                    </a:cubicBezTo>
                    <a:cubicBezTo>
                      <a:pt x="1113542" y="1345335"/>
                      <a:pt x="1169292" y="1348118"/>
                      <a:pt x="1206500" y="1339850"/>
                    </a:cubicBezTo>
                    <a:cubicBezTo>
                      <a:pt x="1225024" y="1335734"/>
                      <a:pt x="1207107" y="1338229"/>
                      <a:pt x="1225550" y="1330325"/>
                    </a:cubicBezTo>
                    <a:cubicBezTo>
                      <a:pt x="1229561" y="1328606"/>
                      <a:pt x="1234017" y="1328208"/>
                      <a:pt x="1238250" y="1327150"/>
                    </a:cubicBezTo>
                    <a:lnTo>
                      <a:pt x="1263650" y="1311275"/>
                    </a:lnTo>
                    <a:cubicBezTo>
                      <a:pt x="1272117" y="1305983"/>
                      <a:pt x="1281199" y="1301569"/>
                      <a:pt x="1289050" y="1295400"/>
                    </a:cubicBezTo>
                    <a:cubicBezTo>
                      <a:pt x="1303867" y="1283758"/>
                      <a:pt x="1319494" y="1273080"/>
                      <a:pt x="1333500" y="1260475"/>
                    </a:cubicBezTo>
                    <a:cubicBezTo>
                      <a:pt x="1344083" y="1250950"/>
                      <a:pt x="1353931" y="1240538"/>
                      <a:pt x="1365250" y="1231900"/>
                    </a:cubicBezTo>
                    <a:cubicBezTo>
                      <a:pt x="1394199" y="1209807"/>
                      <a:pt x="1431401" y="1196837"/>
                      <a:pt x="1454150" y="1168400"/>
                    </a:cubicBezTo>
                    <a:cubicBezTo>
                      <a:pt x="1462617" y="1157817"/>
                      <a:pt x="1470583" y="1146813"/>
                      <a:pt x="1479550" y="1136650"/>
                    </a:cubicBezTo>
                    <a:cubicBezTo>
                      <a:pt x="1502347" y="1110813"/>
                      <a:pt x="1527875" y="1087356"/>
                      <a:pt x="1549400" y="1060450"/>
                    </a:cubicBezTo>
                    <a:cubicBezTo>
                      <a:pt x="1566333" y="1039283"/>
                      <a:pt x="1583035" y="1017929"/>
                      <a:pt x="1600200" y="996950"/>
                    </a:cubicBezTo>
                    <a:cubicBezTo>
                      <a:pt x="1611095" y="983634"/>
                      <a:pt x="1616473" y="978239"/>
                      <a:pt x="1625600" y="965200"/>
                    </a:cubicBezTo>
                    <a:cubicBezTo>
                      <a:pt x="1639282" y="945654"/>
                      <a:pt x="1643857" y="936889"/>
                      <a:pt x="1657350" y="914400"/>
                    </a:cubicBezTo>
                    <a:cubicBezTo>
                      <a:pt x="1663700" y="903817"/>
                      <a:pt x="1670880" y="893689"/>
                      <a:pt x="1676400" y="882650"/>
                    </a:cubicBezTo>
                    <a:cubicBezTo>
                      <a:pt x="1685925" y="863600"/>
                      <a:pt x="1695092" y="844367"/>
                      <a:pt x="1704975" y="825500"/>
                    </a:cubicBezTo>
                    <a:cubicBezTo>
                      <a:pt x="1706746" y="822120"/>
                      <a:pt x="1709618" y="819388"/>
                      <a:pt x="1711325" y="815975"/>
                    </a:cubicBezTo>
                    <a:cubicBezTo>
                      <a:pt x="1712822" y="812982"/>
                      <a:pt x="1713159" y="809516"/>
                      <a:pt x="1714500" y="806450"/>
                    </a:cubicBezTo>
                    <a:cubicBezTo>
                      <a:pt x="1720574" y="792567"/>
                      <a:pt x="1728417" y="779432"/>
                      <a:pt x="1733550" y="765175"/>
                    </a:cubicBezTo>
                    <a:cubicBezTo>
                      <a:pt x="1737984" y="752858"/>
                      <a:pt x="1739133" y="739558"/>
                      <a:pt x="1743075" y="727075"/>
                    </a:cubicBezTo>
                    <a:cubicBezTo>
                      <a:pt x="1745502" y="719389"/>
                      <a:pt x="1750310" y="712578"/>
                      <a:pt x="1752600" y="704850"/>
                    </a:cubicBezTo>
                    <a:cubicBezTo>
                      <a:pt x="1766442" y="658133"/>
                      <a:pt x="1768609" y="643590"/>
                      <a:pt x="1774825" y="600075"/>
                    </a:cubicBezTo>
                    <a:cubicBezTo>
                      <a:pt x="1776032" y="591628"/>
                      <a:pt x="1777227" y="583173"/>
                      <a:pt x="1778000" y="574675"/>
                    </a:cubicBezTo>
                    <a:cubicBezTo>
                      <a:pt x="1779345" y="559882"/>
                      <a:pt x="1780117" y="545042"/>
                      <a:pt x="1781175" y="530225"/>
                    </a:cubicBezTo>
                    <a:cubicBezTo>
                      <a:pt x="1778000" y="503767"/>
                      <a:pt x="1774676" y="477326"/>
                      <a:pt x="1771650" y="450850"/>
                    </a:cubicBezTo>
                    <a:cubicBezTo>
                      <a:pt x="1770442" y="440283"/>
                      <a:pt x="1771055" y="429419"/>
                      <a:pt x="1768475" y="419100"/>
                    </a:cubicBezTo>
                    <a:cubicBezTo>
                      <a:pt x="1766915" y="412860"/>
                      <a:pt x="1750075" y="365648"/>
                      <a:pt x="1743075" y="352425"/>
                    </a:cubicBezTo>
                    <a:cubicBezTo>
                      <a:pt x="1737300" y="341517"/>
                      <a:pt x="1730076" y="331432"/>
                      <a:pt x="1724025" y="320675"/>
                    </a:cubicBezTo>
                    <a:cubicBezTo>
                      <a:pt x="1720544" y="314487"/>
                      <a:pt x="1718829" y="307252"/>
                      <a:pt x="1714500" y="301625"/>
                    </a:cubicBezTo>
                    <a:cubicBezTo>
                      <a:pt x="1708112" y="293321"/>
                      <a:pt x="1699323" y="287152"/>
                      <a:pt x="1692275" y="279400"/>
                    </a:cubicBezTo>
                    <a:cubicBezTo>
                      <a:pt x="1685830" y="272311"/>
                      <a:pt x="1674639" y="254206"/>
                      <a:pt x="1670050" y="247650"/>
                    </a:cubicBezTo>
                    <a:cubicBezTo>
                      <a:pt x="1667015" y="243315"/>
                      <a:pt x="1664126" y="238828"/>
                      <a:pt x="1660525" y="234950"/>
                    </a:cubicBezTo>
                    <a:cubicBezTo>
                      <a:pt x="1650341" y="223982"/>
                      <a:pt x="1639674" y="213458"/>
                      <a:pt x="1628775" y="203200"/>
                    </a:cubicBezTo>
                    <a:cubicBezTo>
                      <a:pt x="1599972" y="176092"/>
                      <a:pt x="1565977" y="155661"/>
                      <a:pt x="1533525" y="133350"/>
                    </a:cubicBezTo>
                    <a:cubicBezTo>
                      <a:pt x="1522880" y="126031"/>
                      <a:pt x="1512934" y="117634"/>
                      <a:pt x="1501775" y="111125"/>
                    </a:cubicBezTo>
                    <a:cubicBezTo>
                      <a:pt x="1489075" y="103717"/>
                      <a:pt x="1475437" y="97722"/>
                      <a:pt x="1463675" y="88900"/>
                    </a:cubicBezTo>
                    <a:cubicBezTo>
                      <a:pt x="1448518" y="77533"/>
                      <a:pt x="1451384" y="78498"/>
                      <a:pt x="1431925" y="69850"/>
                    </a:cubicBezTo>
                    <a:cubicBezTo>
                      <a:pt x="1428867" y="68491"/>
                      <a:pt x="1425534" y="67850"/>
                      <a:pt x="1422400" y="66675"/>
                    </a:cubicBezTo>
                    <a:cubicBezTo>
                      <a:pt x="1417064" y="64674"/>
                      <a:pt x="1411932" y="62127"/>
                      <a:pt x="1406525" y="60325"/>
                    </a:cubicBezTo>
                    <a:cubicBezTo>
                      <a:pt x="1402385" y="58945"/>
                      <a:pt x="1397986" y="58464"/>
                      <a:pt x="1393825" y="57150"/>
                    </a:cubicBezTo>
                    <a:cubicBezTo>
                      <a:pt x="1377868" y="52111"/>
                      <a:pt x="1362138" y="46375"/>
                      <a:pt x="1346200" y="41275"/>
                    </a:cubicBezTo>
                    <a:cubicBezTo>
                      <a:pt x="1335676" y="37907"/>
                      <a:pt x="1325074" y="34785"/>
                      <a:pt x="1314450" y="31750"/>
                    </a:cubicBezTo>
                    <a:cubicBezTo>
                      <a:pt x="1302847" y="28435"/>
                      <a:pt x="1290973" y="26041"/>
                      <a:pt x="1279525" y="22225"/>
                    </a:cubicBezTo>
                    <a:cubicBezTo>
                      <a:pt x="1258500" y="15217"/>
                      <a:pt x="1250708" y="11621"/>
                      <a:pt x="1225550" y="9525"/>
                    </a:cubicBezTo>
                    <a:cubicBezTo>
                      <a:pt x="1199162" y="7326"/>
                      <a:pt x="1172633" y="7408"/>
                      <a:pt x="1146175" y="6350"/>
                    </a:cubicBezTo>
                    <a:lnTo>
                      <a:pt x="1057275" y="9525"/>
                    </a:lnTo>
                    <a:cubicBezTo>
                      <a:pt x="1039270" y="10325"/>
                      <a:pt x="1021323" y="12700"/>
                      <a:pt x="1003300" y="12700"/>
                    </a:cubicBezTo>
                    <a:cubicBezTo>
                      <a:pt x="991610" y="12700"/>
                      <a:pt x="979488" y="10054"/>
                      <a:pt x="974725" y="9525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9" name="Rectangle 138"/>
          <p:cNvSpPr/>
          <p:nvPr/>
        </p:nvSpPr>
        <p:spPr>
          <a:xfrm>
            <a:off x="4209658" y="2740022"/>
            <a:ext cx="1508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Finite automaton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Recall:   we did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latin typeface="DejaVu Math TeX Gyre" panose="02000503000000000000" charset="0"/>
                              </a:rPr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DejaVu Math TeX Gyre" panose="02000503000000000000" charset="0"/>
                              </a:rPr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as an example</a:t>
                </a:r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0" t="-152" r="-21899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50873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1" grpId="0" uiExpand="1" build="allAtOnce"/>
      <p:bldP spid="9" grpId="0" animBg="1"/>
      <p:bldP spid="9" grpId="1" animBg="1"/>
      <p:bldP spid="13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Generalized NFA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268657" y="3237758"/>
            <a:ext cx="58969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convenience we will assume:  </a:t>
            </a:r>
            <a:endParaRPr lang="en-US" sz="2400" dirty="0"/>
          </a:p>
          <a:p>
            <a:r>
              <a:rPr lang="en-US" sz="2400" baseline="0" dirty="0"/>
              <a:t>- </a:t>
            </a:r>
            <a:r>
              <a:rPr lang="en-US" sz="2000" baseline="0" dirty="0"/>
              <a:t>One accept state, separate from the start state</a:t>
            </a:r>
            <a:endParaRPr lang="en-US" sz="2000" baseline="0" dirty="0"/>
          </a:p>
          <a:p>
            <a:r>
              <a:rPr lang="en-US" sz="2000" baseline="0" dirty="0"/>
              <a:t>-</a:t>
            </a:r>
            <a:r>
              <a:rPr lang="en-US" sz="2000" dirty="0"/>
              <a:t> One arrow from each state to each state, except</a:t>
            </a:r>
            <a:endParaRPr lang="en-US" sz="2000" baseline="0" dirty="0"/>
          </a:p>
          <a:p>
            <a:r>
              <a:rPr lang="en-US" sz="2000" dirty="0"/>
              <a:t>   a) only exiting the start state</a:t>
            </a:r>
            <a:br>
              <a:rPr lang="en-US" sz="2000" dirty="0"/>
            </a:br>
            <a:r>
              <a:rPr lang="en-US" sz="2000" dirty="0"/>
              <a:t>   b) only entering the accept state  </a:t>
            </a:r>
            <a:br>
              <a:rPr lang="en-US" sz="2000" baseline="0" dirty="0"/>
            </a:br>
            <a:endParaRPr lang="en-US" sz="2000" baseline="0" dirty="0"/>
          </a:p>
          <a:p>
            <a:r>
              <a:rPr lang="en-US" sz="2000" dirty="0"/>
              <a:t>We can easily modify a GNFA to have this </a:t>
            </a:r>
            <a:r>
              <a:rPr lang="en-US" sz="2000" u="sng" dirty="0"/>
              <a:t>special form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2774800" y="4463391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9279" y="3015129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0" y="891426"/>
            <a:ext cx="8519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i="0" dirty="0" err="1">
                <a:latin typeface="+mj-lt"/>
              </a:rPr>
              <a:t>Defn</a:t>
            </a:r>
            <a:r>
              <a:rPr lang="en-US" sz="2800" b="1" i="0" dirty="0">
                <a:latin typeface="+mj-lt"/>
              </a:rPr>
              <a:t>:  </a:t>
            </a:r>
            <a:r>
              <a:rPr lang="en-US" sz="2400" dirty="0">
                <a:latin typeface="+mj-lt"/>
              </a:rPr>
              <a:t>A </a:t>
            </a:r>
            <a:r>
              <a:rPr lang="en-US" sz="2400" u="sng" dirty="0">
                <a:latin typeface="+mj-lt"/>
              </a:rPr>
              <a:t>Generalized Nondeterministic Finite Automaton</a:t>
            </a:r>
            <a:r>
              <a:rPr lang="en-US" sz="2400" dirty="0">
                <a:latin typeface="+mj-lt"/>
              </a:rPr>
              <a:t> (GNFA) is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similar to an NFA, but allows regular expressions as transition labels</a:t>
            </a:r>
            <a:endParaRPr lang="en-US" sz="24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3213" y="2539783"/>
            <a:ext cx="3974230" cy="2428986"/>
            <a:chOff x="873213" y="2539783"/>
            <a:chExt cx="3974230" cy="2428986"/>
          </a:xfrm>
        </p:grpSpPr>
        <p:sp>
          <p:nvSpPr>
            <p:cNvPr id="94" name="Oval 93"/>
            <p:cNvSpPr/>
            <p:nvPr/>
          </p:nvSpPr>
          <p:spPr>
            <a:xfrm>
              <a:off x="1560429" y="301342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713276" y="4389219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2047638" y="2864231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1277094" y="3303202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/>
                <p:cNvSpPr/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4430341" y="26445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ab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DejaVu Math TeX Gyre" panose="02000503000000000000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DejaVu Math TeX Gyre" panose="02000503000000000000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2838390" y="33608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598398" y="2698995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-1" fmla="*/ 0 w 383473"/>
                <a:gd name="connsiteY0-2" fmla="*/ 147579 h 414279"/>
                <a:gd name="connsiteX1-3" fmla="*/ 241300 w 383473"/>
                <a:gd name="connsiteY1-4" fmla="*/ 1529 h 414279"/>
                <a:gd name="connsiteX2-5" fmla="*/ 381000 w 383473"/>
                <a:gd name="connsiteY2-6" fmla="*/ 230129 h 414279"/>
                <a:gd name="connsiteX3-7" fmla="*/ 127000 w 383473"/>
                <a:gd name="connsiteY3-8" fmla="*/ 414279 h 414279"/>
                <a:gd name="connsiteX0-9" fmla="*/ 0 w 383869"/>
                <a:gd name="connsiteY0-10" fmla="*/ 116583 h 383283"/>
                <a:gd name="connsiteX1-11" fmla="*/ 247650 w 383869"/>
                <a:gd name="connsiteY1-12" fmla="*/ 2283 h 383283"/>
                <a:gd name="connsiteX2-13" fmla="*/ 381000 w 383869"/>
                <a:gd name="connsiteY2-14" fmla="*/ 199133 h 383283"/>
                <a:gd name="connsiteX3-15" fmla="*/ 127000 w 383869"/>
                <a:gd name="connsiteY3-16" fmla="*/ 383283 h 383283"/>
                <a:gd name="connsiteX0-17" fmla="*/ 0 w 383682"/>
                <a:gd name="connsiteY0-18" fmla="*/ 116583 h 338039"/>
                <a:gd name="connsiteX1-19" fmla="*/ 247650 w 383682"/>
                <a:gd name="connsiteY1-20" fmla="*/ 2283 h 338039"/>
                <a:gd name="connsiteX2-21" fmla="*/ 381000 w 383682"/>
                <a:gd name="connsiteY2-22" fmla="*/ 199133 h 338039"/>
                <a:gd name="connsiteX3-23" fmla="*/ 131763 w 383682"/>
                <a:gd name="connsiteY3-24" fmla="*/ 338039 h 338039"/>
                <a:gd name="connsiteX0-25" fmla="*/ 0 w 383682"/>
                <a:gd name="connsiteY0-26" fmla="*/ 116583 h 338039"/>
                <a:gd name="connsiteX1-27" fmla="*/ 247650 w 383682"/>
                <a:gd name="connsiteY1-28" fmla="*/ 2283 h 338039"/>
                <a:gd name="connsiteX2-29" fmla="*/ 381000 w 383682"/>
                <a:gd name="connsiteY2-30" fmla="*/ 199133 h 338039"/>
                <a:gd name="connsiteX3-31" fmla="*/ 131763 w 383682"/>
                <a:gd name="connsiteY3-32" fmla="*/ 338039 h 338039"/>
                <a:gd name="connsiteX0-33" fmla="*/ 0 w 383682"/>
                <a:gd name="connsiteY0-34" fmla="*/ 118429 h 339885"/>
                <a:gd name="connsiteX1-35" fmla="*/ 247650 w 383682"/>
                <a:gd name="connsiteY1-36" fmla="*/ 4129 h 339885"/>
                <a:gd name="connsiteX2-37" fmla="*/ 381000 w 383682"/>
                <a:gd name="connsiteY2-38" fmla="*/ 200979 h 339885"/>
                <a:gd name="connsiteX3-39" fmla="*/ 131763 w 383682"/>
                <a:gd name="connsiteY3-40" fmla="*/ 339885 h 339885"/>
                <a:gd name="connsiteX0-41" fmla="*/ 0 w 356218"/>
                <a:gd name="connsiteY0-42" fmla="*/ 118915 h 340371"/>
                <a:gd name="connsiteX1-43" fmla="*/ 247650 w 356218"/>
                <a:gd name="connsiteY1-44" fmla="*/ 4615 h 340371"/>
                <a:gd name="connsiteX2-45" fmla="*/ 352776 w 356218"/>
                <a:gd name="connsiteY2-46" fmla="*/ 209226 h 340371"/>
                <a:gd name="connsiteX3-47" fmla="*/ 131763 w 356218"/>
                <a:gd name="connsiteY3-48" fmla="*/ 340371 h 340371"/>
                <a:gd name="connsiteX0-49" fmla="*/ 0 w 356351"/>
                <a:gd name="connsiteY0-50" fmla="*/ 126869 h 348325"/>
                <a:gd name="connsiteX1-51" fmla="*/ 247650 w 356351"/>
                <a:gd name="connsiteY1-52" fmla="*/ 12569 h 348325"/>
                <a:gd name="connsiteX2-53" fmla="*/ 352776 w 356351"/>
                <a:gd name="connsiteY2-54" fmla="*/ 217180 h 348325"/>
                <a:gd name="connsiteX3-55" fmla="*/ 131763 w 356351"/>
                <a:gd name="connsiteY3-56" fmla="*/ 348325 h 348325"/>
                <a:gd name="connsiteX0-57" fmla="*/ 0 w 356873"/>
                <a:gd name="connsiteY0-58" fmla="*/ 121549 h 343005"/>
                <a:gd name="connsiteX1-59" fmla="*/ 247650 w 356873"/>
                <a:gd name="connsiteY1-60" fmla="*/ 7249 h 343005"/>
                <a:gd name="connsiteX2-61" fmla="*/ 352776 w 356873"/>
                <a:gd name="connsiteY2-62" fmla="*/ 211860 h 343005"/>
                <a:gd name="connsiteX3-63" fmla="*/ 131763 w 356873"/>
                <a:gd name="connsiteY3-64" fmla="*/ 343005 h 343005"/>
                <a:gd name="connsiteX0-65" fmla="*/ 0 w 361107"/>
                <a:gd name="connsiteY0-66" fmla="*/ 171453 h 392909"/>
                <a:gd name="connsiteX1-67" fmla="*/ 287591 w 361107"/>
                <a:gd name="connsiteY1-68" fmla="*/ 3670 h 392909"/>
                <a:gd name="connsiteX2-69" fmla="*/ 352776 w 361107"/>
                <a:gd name="connsiteY2-70" fmla="*/ 261764 h 392909"/>
                <a:gd name="connsiteX3-71" fmla="*/ 131763 w 361107"/>
                <a:gd name="connsiteY3-72" fmla="*/ 392909 h 392909"/>
                <a:gd name="connsiteX0-73" fmla="*/ 0 w 366730"/>
                <a:gd name="connsiteY0-74" fmla="*/ 168101 h 389557"/>
                <a:gd name="connsiteX1-75" fmla="*/ 287591 w 366730"/>
                <a:gd name="connsiteY1-76" fmla="*/ 318 h 389557"/>
                <a:gd name="connsiteX2-77" fmla="*/ 361184 w 366730"/>
                <a:gd name="connsiteY2-78" fmla="*/ 131810 h 389557"/>
                <a:gd name="connsiteX3-79" fmla="*/ 131763 w 366730"/>
                <a:gd name="connsiteY3-80" fmla="*/ 389557 h 3895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40857" y="2552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3835118" y="294906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/>
                <p:cNvSpPr/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/>
            <p:nvPr/>
          </p:nvSpPr>
          <p:spPr>
            <a:xfrm rot="10800000">
              <a:off x="2078646" y="3449393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rot="20091956">
              <a:off x="4141734" y="2696798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-1" fmla="*/ 0 w 383473"/>
                <a:gd name="connsiteY0-2" fmla="*/ 147579 h 414279"/>
                <a:gd name="connsiteX1-3" fmla="*/ 241300 w 383473"/>
                <a:gd name="connsiteY1-4" fmla="*/ 1529 h 414279"/>
                <a:gd name="connsiteX2-5" fmla="*/ 381000 w 383473"/>
                <a:gd name="connsiteY2-6" fmla="*/ 230129 h 414279"/>
                <a:gd name="connsiteX3-7" fmla="*/ 127000 w 383473"/>
                <a:gd name="connsiteY3-8" fmla="*/ 414279 h 414279"/>
                <a:gd name="connsiteX0-9" fmla="*/ 0 w 383869"/>
                <a:gd name="connsiteY0-10" fmla="*/ 116583 h 383283"/>
                <a:gd name="connsiteX1-11" fmla="*/ 247650 w 383869"/>
                <a:gd name="connsiteY1-12" fmla="*/ 2283 h 383283"/>
                <a:gd name="connsiteX2-13" fmla="*/ 381000 w 383869"/>
                <a:gd name="connsiteY2-14" fmla="*/ 199133 h 383283"/>
                <a:gd name="connsiteX3-15" fmla="*/ 127000 w 383869"/>
                <a:gd name="connsiteY3-16" fmla="*/ 383283 h 383283"/>
                <a:gd name="connsiteX0-17" fmla="*/ 0 w 383682"/>
                <a:gd name="connsiteY0-18" fmla="*/ 116583 h 338039"/>
                <a:gd name="connsiteX1-19" fmla="*/ 247650 w 383682"/>
                <a:gd name="connsiteY1-20" fmla="*/ 2283 h 338039"/>
                <a:gd name="connsiteX2-21" fmla="*/ 381000 w 383682"/>
                <a:gd name="connsiteY2-22" fmla="*/ 199133 h 338039"/>
                <a:gd name="connsiteX3-23" fmla="*/ 131763 w 383682"/>
                <a:gd name="connsiteY3-24" fmla="*/ 338039 h 338039"/>
                <a:gd name="connsiteX0-25" fmla="*/ 0 w 383682"/>
                <a:gd name="connsiteY0-26" fmla="*/ 116583 h 338039"/>
                <a:gd name="connsiteX1-27" fmla="*/ 247650 w 383682"/>
                <a:gd name="connsiteY1-28" fmla="*/ 2283 h 338039"/>
                <a:gd name="connsiteX2-29" fmla="*/ 381000 w 383682"/>
                <a:gd name="connsiteY2-30" fmla="*/ 199133 h 338039"/>
                <a:gd name="connsiteX3-31" fmla="*/ 131763 w 383682"/>
                <a:gd name="connsiteY3-32" fmla="*/ 338039 h 338039"/>
                <a:gd name="connsiteX0-33" fmla="*/ 0 w 383682"/>
                <a:gd name="connsiteY0-34" fmla="*/ 118429 h 339885"/>
                <a:gd name="connsiteX1-35" fmla="*/ 247650 w 383682"/>
                <a:gd name="connsiteY1-36" fmla="*/ 4129 h 339885"/>
                <a:gd name="connsiteX2-37" fmla="*/ 381000 w 383682"/>
                <a:gd name="connsiteY2-38" fmla="*/ 200979 h 339885"/>
                <a:gd name="connsiteX3-39" fmla="*/ 131763 w 383682"/>
                <a:gd name="connsiteY3-40" fmla="*/ 339885 h 339885"/>
                <a:gd name="connsiteX0-41" fmla="*/ 0 w 356218"/>
                <a:gd name="connsiteY0-42" fmla="*/ 118915 h 340371"/>
                <a:gd name="connsiteX1-43" fmla="*/ 247650 w 356218"/>
                <a:gd name="connsiteY1-44" fmla="*/ 4615 h 340371"/>
                <a:gd name="connsiteX2-45" fmla="*/ 352776 w 356218"/>
                <a:gd name="connsiteY2-46" fmla="*/ 209226 h 340371"/>
                <a:gd name="connsiteX3-47" fmla="*/ 131763 w 356218"/>
                <a:gd name="connsiteY3-48" fmla="*/ 340371 h 340371"/>
                <a:gd name="connsiteX0-49" fmla="*/ 0 w 356351"/>
                <a:gd name="connsiteY0-50" fmla="*/ 126869 h 348325"/>
                <a:gd name="connsiteX1-51" fmla="*/ 247650 w 356351"/>
                <a:gd name="connsiteY1-52" fmla="*/ 12569 h 348325"/>
                <a:gd name="connsiteX2-53" fmla="*/ 352776 w 356351"/>
                <a:gd name="connsiteY2-54" fmla="*/ 217180 h 348325"/>
                <a:gd name="connsiteX3-55" fmla="*/ 131763 w 356351"/>
                <a:gd name="connsiteY3-56" fmla="*/ 348325 h 348325"/>
                <a:gd name="connsiteX0-57" fmla="*/ 0 w 356873"/>
                <a:gd name="connsiteY0-58" fmla="*/ 121549 h 343005"/>
                <a:gd name="connsiteX1-59" fmla="*/ 247650 w 356873"/>
                <a:gd name="connsiteY1-60" fmla="*/ 7249 h 343005"/>
                <a:gd name="connsiteX2-61" fmla="*/ 352776 w 356873"/>
                <a:gd name="connsiteY2-62" fmla="*/ 211860 h 343005"/>
                <a:gd name="connsiteX3-63" fmla="*/ 131763 w 356873"/>
                <a:gd name="connsiteY3-64" fmla="*/ 343005 h 343005"/>
                <a:gd name="connsiteX0-65" fmla="*/ 0 w 361107"/>
                <a:gd name="connsiteY0-66" fmla="*/ 171453 h 392909"/>
                <a:gd name="connsiteX1-67" fmla="*/ 287591 w 361107"/>
                <a:gd name="connsiteY1-68" fmla="*/ 3670 h 392909"/>
                <a:gd name="connsiteX2-69" fmla="*/ 352776 w 361107"/>
                <a:gd name="connsiteY2-70" fmla="*/ 261764 h 392909"/>
                <a:gd name="connsiteX3-71" fmla="*/ 131763 w 361107"/>
                <a:gd name="connsiteY3-72" fmla="*/ 392909 h 392909"/>
                <a:gd name="connsiteX0-73" fmla="*/ 0 w 366730"/>
                <a:gd name="connsiteY0-74" fmla="*/ 168101 h 389557"/>
                <a:gd name="connsiteX1-75" fmla="*/ 287591 w 366730"/>
                <a:gd name="connsiteY1-76" fmla="*/ 318 h 389557"/>
                <a:gd name="connsiteX2-77" fmla="*/ 361184 w 366730"/>
                <a:gd name="connsiteY2-78" fmla="*/ 131810 h 389557"/>
                <a:gd name="connsiteX3-79" fmla="*/ 131763 w 366730"/>
                <a:gd name="connsiteY3-80" fmla="*/ 389557 h 3895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714057" flipV="1">
              <a:off x="1520641" y="4087335"/>
              <a:ext cx="1417573" cy="269594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  <a:gd name="connsiteX0-73" fmla="*/ 0 w 1147865"/>
                <a:gd name="connsiteY0-74" fmla="*/ 156456 h 156456"/>
                <a:gd name="connsiteX1-75" fmla="*/ 540968 w 1147865"/>
                <a:gd name="connsiteY1-76" fmla="*/ 28030 h 156456"/>
                <a:gd name="connsiteX2-77" fmla="*/ 1147865 w 1147865"/>
                <a:gd name="connsiteY2-78" fmla="*/ 56088 h 156456"/>
                <a:gd name="connsiteX0-79" fmla="*/ 0 w 1147865"/>
                <a:gd name="connsiteY0-80" fmla="*/ 149800 h 149800"/>
                <a:gd name="connsiteX1-81" fmla="*/ 540968 w 1147865"/>
                <a:gd name="connsiteY1-82" fmla="*/ 21374 h 149800"/>
                <a:gd name="connsiteX2-83" fmla="*/ 1147865 w 1147865"/>
                <a:gd name="connsiteY2-84" fmla="*/ 49432 h 149800"/>
                <a:gd name="connsiteX0-85" fmla="*/ 0 w 1147865"/>
                <a:gd name="connsiteY0-86" fmla="*/ 149800 h 149800"/>
                <a:gd name="connsiteX1-87" fmla="*/ 540968 w 1147865"/>
                <a:gd name="connsiteY1-88" fmla="*/ 21374 h 149800"/>
                <a:gd name="connsiteX2-89" fmla="*/ 1147865 w 1147865"/>
                <a:gd name="connsiteY2-90" fmla="*/ 49432 h 149800"/>
                <a:gd name="connsiteX0-91" fmla="*/ 0 w 1147865"/>
                <a:gd name="connsiteY0-92" fmla="*/ 162002 h 162002"/>
                <a:gd name="connsiteX1-93" fmla="*/ 531471 w 1147865"/>
                <a:gd name="connsiteY1-94" fmla="*/ 8451 h 162002"/>
                <a:gd name="connsiteX2-95" fmla="*/ 1147865 w 1147865"/>
                <a:gd name="connsiteY2-96" fmla="*/ 61634 h 162002"/>
                <a:gd name="connsiteX0-97" fmla="*/ 0 w 1106205"/>
                <a:gd name="connsiteY0-98" fmla="*/ 182657 h 182657"/>
                <a:gd name="connsiteX1-99" fmla="*/ 489811 w 1106205"/>
                <a:gd name="connsiteY1-100" fmla="*/ 8451 h 182657"/>
                <a:gd name="connsiteX2-101" fmla="*/ 1106205 w 1106205"/>
                <a:gd name="connsiteY2-102" fmla="*/ 61634 h 1826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106205" h="182657">
                  <a:moveTo>
                    <a:pt x="0" y="182657"/>
                  </a:moveTo>
                  <a:cubicBezTo>
                    <a:pt x="157522" y="88899"/>
                    <a:pt x="390730" y="11626"/>
                    <a:pt x="489811" y="8451"/>
                  </a:cubicBezTo>
                  <a:cubicBezTo>
                    <a:pt x="583275" y="5276"/>
                    <a:pt x="921976" y="-27422"/>
                    <a:pt x="1106205" y="61634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8559318">
              <a:off x="3056913" y="3904911"/>
              <a:ext cx="1328882" cy="425796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  <a:gd name="connsiteX0-73" fmla="*/ 0 w 1147865"/>
                <a:gd name="connsiteY0-74" fmla="*/ 156456 h 156456"/>
                <a:gd name="connsiteX1-75" fmla="*/ 540968 w 1147865"/>
                <a:gd name="connsiteY1-76" fmla="*/ 28030 h 156456"/>
                <a:gd name="connsiteX2-77" fmla="*/ 1147865 w 1147865"/>
                <a:gd name="connsiteY2-78" fmla="*/ 56088 h 156456"/>
                <a:gd name="connsiteX0-79" fmla="*/ 0 w 1147865"/>
                <a:gd name="connsiteY0-80" fmla="*/ 149800 h 149800"/>
                <a:gd name="connsiteX1-81" fmla="*/ 540968 w 1147865"/>
                <a:gd name="connsiteY1-82" fmla="*/ 21374 h 149800"/>
                <a:gd name="connsiteX2-83" fmla="*/ 1147865 w 1147865"/>
                <a:gd name="connsiteY2-84" fmla="*/ 49432 h 149800"/>
                <a:gd name="connsiteX0-85" fmla="*/ 0 w 1147865"/>
                <a:gd name="connsiteY0-86" fmla="*/ 149800 h 149800"/>
                <a:gd name="connsiteX1-87" fmla="*/ 540968 w 1147865"/>
                <a:gd name="connsiteY1-88" fmla="*/ 21374 h 149800"/>
                <a:gd name="connsiteX2-89" fmla="*/ 1147865 w 1147865"/>
                <a:gd name="connsiteY2-90" fmla="*/ 49432 h 149800"/>
                <a:gd name="connsiteX0-91" fmla="*/ 0 w 1147865"/>
                <a:gd name="connsiteY0-92" fmla="*/ 162002 h 162002"/>
                <a:gd name="connsiteX1-93" fmla="*/ 531471 w 1147865"/>
                <a:gd name="connsiteY1-94" fmla="*/ 8451 h 162002"/>
                <a:gd name="connsiteX2-95" fmla="*/ 1147865 w 1147865"/>
                <a:gd name="connsiteY2-96" fmla="*/ 61634 h 162002"/>
                <a:gd name="connsiteX0-97" fmla="*/ 0 w 1106205"/>
                <a:gd name="connsiteY0-98" fmla="*/ 182657 h 182657"/>
                <a:gd name="connsiteX1-99" fmla="*/ 489811 w 1106205"/>
                <a:gd name="connsiteY1-100" fmla="*/ 8451 h 182657"/>
                <a:gd name="connsiteX2-101" fmla="*/ 1106205 w 1106205"/>
                <a:gd name="connsiteY2-102" fmla="*/ 61634 h 182657"/>
                <a:gd name="connsiteX0-103" fmla="*/ 0 w 1106205"/>
                <a:gd name="connsiteY0-104" fmla="*/ 162344 h 162344"/>
                <a:gd name="connsiteX1-105" fmla="*/ 417324 w 1106205"/>
                <a:gd name="connsiteY1-106" fmla="*/ 37577 h 162344"/>
                <a:gd name="connsiteX2-107" fmla="*/ 1106205 w 1106205"/>
                <a:gd name="connsiteY2-108" fmla="*/ 41321 h 162344"/>
                <a:gd name="connsiteX0-109" fmla="*/ 0 w 1106205"/>
                <a:gd name="connsiteY0-110" fmla="*/ 146775 h 146775"/>
                <a:gd name="connsiteX1-111" fmla="*/ 417324 w 1106205"/>
                <a:gd name="connsiteY1-112" fmla="*/ 22008 h 146775"/>
                <a:gd name="connsiteX2-113" fmla="*/ 1106205 w 1106205"/>
                <a:gd name="connsiteY2-114" fmla="*/ 25752 h 146775"/>
                <a:gd name="connsiteX0-115" fmla="*/ 0 w 1106205"/>
                <a:gd name="connsiteY0-116" fmla="*/ 146775 h 146775"/>
                <a:gd name="connsiteX1-117" fmla="*/ 417324 w 1106205"/>
                <a:gd name="connsiteY1-118" fmla="*/ 22008 h 146775"/>
                <a:gd name="connsiteX2-119" fmla="*/ 1106205 w 1106205"/>
                <a:gd name="connsiteY2-120" fmla="*/ 25752 h 146775"/>
                <a:gd name="connsiteX0-121" fmla="*/ 0 w 1106205"/>
                <a:gd name="connsiteY0-122" fmla="*/ 146775 h 146775"/>
                <a:gd name="connsiteX1-123" fmla="*/ 417324 w 1106205"/>
                <a:gd name="connsiteY1-124" fmla="*/ 22008 h 146775"/>
                <a:gd name="connsiteX2-125" fmla="*/ 1106205 w 1106205"/>
                <a:gd name="connsiteY2-126" fmla="*/ 25752 h 146775"/>
                <a:gd name="connsiteX0-127" fmla="*/ 0 w 1106205"/>
                <a:gd name="connsiteY0-128" fmla="*/ 146775 h 146775"/>
                <a:gd name="connsiteX1-129" fmla="*/ 417324 w 1106205"/>
                <a:gd name="connsiteY1-130" fmla="*/ 22008 h 146775"/>
                <a:gd name="connsiteX2-131" fmla="*/ 1106205 w 1106205"/>
                <a:gd name="connsiteY2-132" fmla="*/ 25752 h 146775"/>
                <a:gd name="connsiteX0-133" fmla="*/ 0 w 1106205"/>
                <a:gd name="connsiteY0-134" fmla="*/ 151868 h 151868"/>
                <a:gd name="connsiteX1-135" fmla="*/ 417324 w 1106205"/>
                <a:gd name="connsiteY1-136" fmla="*/ 27101 h 151868"/>
                <a:gd name="connsiteX2-137" fmla="*/ 1106205 w 1106205"/>
                <a:gd name="connsiteY2-138" fmla="*/ 30845 h 151868"/>
                <a:gd name="connsiteX0-139" fmla="*/ 0 w 1106205"/>
                <a:gd name="connsiteY0-140" fmla="*/ 150031 h 150031"/>
                <a:gd name="connsiteX1-141" fmla="*/ 417324 w 1106205"/>
                <a:gd name="connsiteY1-142" fmla="*/ 25264 h 150031"/>
                <a:gd name="connsiteX2-143" fmla="*/ 1106205 w 1106205"/>
                <a:gd name="connsiteY2-144" fmla="*/ 29008 h 150031"/>
                <a:gd name="connsiteX0-145" fmla="*/ 0 w 1029799"/>
                <a:gd name="connsiteY0-146" fmla="*/ 139895 h 139895"/>
                <a:gd name="connsiteX1-147" fmla="*/ 417324 w 1029799"/>
                <a:gd name="connsiteY1-148" fmla="*/ 15128 h 139895"/>
                <a:gd name="connsiteX2-149" fmla="*/ 1029799 w 1029799"/>
                <a:gd name="connsiteY2-150" fmla="*/ 36817 h 139895"/>
                <a:gd name="connsiteX0-151" fmla="*/ 0 w 1029799"/>
                <a:gd name="connsiteY0-152" fmla="*/ 133236 h 133236"/>
                <a:gd name="connsiteX1-153" fmla="*/ 437423 w 1029799"/>
                <a:gd name="connsiteY1-154" fmla="*/ 23284 h 133236"/>
                <a:gd name="connsiteX2-155" fmla="*/ 1029799 w 1029799"/>
                <a:gd name="connsiteY2-156" fmla="*/ 30158 h 133236"/>
                <a:gd name="connsiteX0-157" fmla="*/ 0 w 1012991"/>
                <a:gd name="connsiteY0-158" fmla="*/ 127291 h 127291"/>
                <a:gd name="connsiteX1-159" fmla="*/ 437423 w 1012991"/>
                <a:gd name="connsiteY1-160" fmla="*/ 17339 h 127291"/>
                <a:gd name="connsiteX2-161" fmla="*/ 1012991 w 1012991"/>
                <a:gd name="connsiteY2-162" fmla="*/ 34592 h 127291"/>
                <a:gd name="connsiteX0-163" fmla="*/ 0 w 1012991"/>
                <a:gd name="connsiteY0-164" fmla="*/ 122268 h 122268"/>
                <a:gd name="connsiteX1-165" fmla="*/ 437423 w 1012991"/>
                <a:gd name="connsiteY1-166" fmla="*/ 12316 h 122268"/>
                <a:gd name="connsiteX2-167" fmla="*/ 1012991 w 1012991"/>
                <a:gd name="connsiteY2-168" fmla="*/ 29569 h 122268"/>
                <a:gd name="connsiteX0-169" fmla="*/ 0 w 1012991"/>
                <a:gd name="connsiteY0-170" fmla="*/ 118517 h 118517"/>
                <a:gd name="connsiteX1-171" fmla="*/ 448937 w 1012991"/>
                <a:gd name="connsiteY1-172" fmla="*/ 15830 h 118517"/>
                <a:gd name="connsiteX2-173" fmla="*/ 1012991 w 1012991"/>
                <a:gd name="connsiteY2-174" fmla="*/ 25818 h 118517"/>
                <a:gd name="connsiteX0-175" fmla="*/ 0 w 1012991"/>
                <a:gd name="connsiteY0-176" fmla="*/ 118517 h 118517"/>
                <a:gd name="connsiteX1-177" fmla="*/ 448937 w 1012991"/>
                <a:gd name="connsiteY1-178" fmla="*/ 15830 h 118517"/>
                <a:gd name="connsiteX2-179" fmla="*/ 1012991 w 1012991"/>
                <a:gd name="connsiteY2-180" fmla="*/ 25818 h 118517"/>
                <a:gd name="connsiteX0-181" fmla="*/ 0 w 1012991"/>
                <a:gd name="connsiteY0-182" fmla="*/ 116332 h 116332"/>
                <a:gd name="connsiteX1-183" fmla="*/ 448937 w 1012991"/>
                <a:gd name="connsiteY1-184" fmla="*/ 13645 h 116332"/>
                <a:gd name="connsiteX2-185" fmla="*/ 1012991 w 1012991"/>
                <a:gd name="connsiteY2-186" fmla="*/ 23633 h 116332"/>
                <a:gd name="connsiteX0-187" fmla="*/ 0 w 1019156"/>
                <a:gd name="connsiteY0-188" fmla="*/ 112658 h 112658"/>
                <a:gd name="connsiteX1-189" fmla="*/ 448937 w 1019156"/>
                <a:gd name="connsiteY1-190" fmla="*/ 9971 h 112658"/>
                <a:gd name="connsiteX2-191" fmla="*/ 1019156 w 1019156"/>
                <a:gd name="connsiteY2-192" fmla="*/ 26872 h 112658"/>
                <a:gd name="connsiteX0-193" fmla="*/ 0 w 1019156"/>
                <a:gd name="connsiteY0-194" fmla="*/ 112767 h 112767"/>
                <a:gd name="connsiteX1-195" fmla="*/ 448937 w 1019156"/>
                <a:gd name="connsiteY1-196" fmla="*/ 10080 h 112767"/>
                <a:gd name="connsiteX2-197" fmla="*/ 1019156 w 1019156"/>
                <a:gd name="connsiteY2-198" fmla="*/ 26981 h 1127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19156" h="112767">
                  <a:moveTo>
                    <a:pt x="0" y="112767"/>
                  </a:moveTo>
                  <a:cubicBezTo>
                    <a:pt x="93228" y="68067"/>
                    <a:pt x="323300" y="28046"/>
                    <a:pt x="448937" y="10080"/>
                  </a:cubicBezTo>
                  <a:cubicBezTo>
                    <a:pt x="534261" y="1163"/>
                    <a:pt x="757592" y="-13491"/>
                    <a:pt x="1019156" y="26981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DejaVu Math TeX Gyre" panose="02000503000000000000" charset="0"/>
                          </a:rPr>
                          <m:t>a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dirty="0">
                            <a:latin typeface="DejaVu Math TeX Gyre" panose="02000503000000000000" charset="0"/>
                          </a:rPr>
                          <m:t>b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3777525" y="4123847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aab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/>
                <p:cNvSpPr/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993144" y="3848137"/>
            <a:ext cx="1209666" cy="354747"/>
            <a:chOff x="2993144" y="3848137"/>
            <a:chExt cx="1209666" cy="354747"/>
          </a:xfrm>
        </p:grpSpPr>
        <p:sp>
          <p:nvSpPr>
            <p:cNvPr id="53" name="Freeform 52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-1" fmla="*/ 0 w 965200"/>
                <a:gd name="connsiteY0-2" fmla="*/ 174946 h 213046"/>
                <a:gd name="connsiteX1-3" fmla="*/ 533400 w 965200"/>
                <a:gd name="connsiteY1-4" fmla="*/ 321 h 213046"/>
                <a:gd name="connsiteX2-5" fmla="*/ 965200 w 965200"/>
                <a:gd name="connsiteY2-6" fmla="*/ 213046 h 213046"/>
                <a:gd name="connsiteX0-7" fmla="*/ 0 w 965200"/>
                <a:gd name="connsiteY0-8" fmla="*/ 174946 h 213046"/>
                <a:gd name="connsiteX1-9" fmla="*/ 501650 w 965200"/>
                <a:gd name="connsiteY1-10" fmla="*/ 321 h 213046"/>
                <a:gd name="connsiteX2-11" fmla="*/ 965200 w 965200"/>
                <a:gd name="connsiteY2-12" fmla="*/ 213046 h 213046"/>
                <a:gd name="connsiteX0-13" fmla="*/ 0 w 965200"/>
                <a:gd name="connsiteY0-14" fmla="*/ 174946 h 213046"/>
                <a:gd name="connsiteX1-15" fmla="*/ 501650 w 965200"/>
                <a:gd name="connsiteY1-16" fmla="*/ 321 h 213046"/>
                <a:gd name="connsiteX2-17" fmla="*/ 965200 w 965200"/>
                <a:gd name="connsiteY2-18" fmla="*/ 213046 h 213046"/>
                <a:gd name="connsiteX0-19" fmla="*/ 0 w 965200"/>
                <a:gd name="connsiteY0-20" fmla="*/ 174692 h 212792"/>
                <a:gd name="connsiteX1-21" fmla="*/ 501650 w 965200"/>
                <a:gd name="connsiteY1-22" fmla="*/ 67 h 212792"/>
                <a:gd name="connsiteX2-23" fmla="*/ 965200 w 965200"/>
                <a:gd name="connsiteY2-24" fmla="*/ 212792 h 212792"/>
                <a:gd name="connsiteX0-25" fmla="*/ 0 w 1105624"/>
                <a:gd name="connsiteY0-26" fmla="*/ 174773 h 174773"/>
                <a:gd name="connsiteX1-27" fmla="*/ 501650 w 1105624"/>
                <a:gd name="connsiteY1-28" fmla="*/ 148 h 174773"/>
                <a:gd name="connsiteX2-29" fmla="*/ 1105624 w 1105624"/>
                <a:gd name="connsiteY2-30" fmla="*/ 149350 h 174773"/>
                <a:gd name="connsiteX0-31" fmla="*/ 0 w 1105624"/>
                <a:gd name="connsiteY0-32" fmla="*/ 174773 h 174773"/>
                <a:gd name="connsiteX1-33" fmla="*/ 501650 w 1105624"/>
                <a:gd name="connsiteY1-34" fmla="*/ 148 h 174773"/>
                <a:gd name="connsiteX2-35" fmla="*/ 1105624 w 1105624"/>
                <a:gd name="connsiteY2-36" fmla="*/ 149350 h 174773"/>
                <a:gd name="connsiteX0-37" fmla="*/ 0 w 1105624"/>
                <a:gd name="connsiteY0-38" fmla="*/ 129220 h 129220"/>
                <a:gd name="connsiteX1-39" fmla="*/ 540968 w 1105624"/>
                <a:gd name="connsiteY1-40" fmla="*/ 794 h 129220"/>
                <a:gd name="connsiteX2-41" fmla="*/ 1105624 w 1105624"/>
                <a:gd name="connsiteY2-42" fmla="*/ 103797 h 129220"/>
                <a:gd name="connsiteX0-43" fmla="*/ 0 w 1105624"/>
                <a:gd name="connsiteY0-44" fmla="*/ 129220 h 129220"/>
                <a:gd name="connsiteX1-45" fmla="*/ 540968 w 1105624"/>
                <a:gd name="connsiteY1-46" fmla="*/ 794 h 129220"/>
                <a:gd name="connsiteX2-47" fmla="*/ 1105624 w 1105624"/>
                <a:gd name="connsiteY2-48" fmla="*/ 103797 h 129220"/>
                <a:gd name="connsiteX0-49" fmla="*/ 0 w 1105624"/>
                <a:gd name="connsiteY0-50" fmla="*/ 129220 h 129220"/>
                <a:gd name="connsiteX1-51" fmla="*/ 540968 w 1105624"/>
                <a:gd name="connsiteY1-52" fmla="*/ 794 h 129220"/>
                <a:gd name="connsiteX2-53" fmla="*/ 1105624 w 1105624"/>
                <a:gd name="connsiteY2-54" fmla="*/ 103797 h 129220"/>
                <a:gd name="connsiteX0-55" fmla="*/ 0 w 1068347"/>
                <a:gd name="connsiteY0-56" fmla="*/ 128857 h 128857"/>
                <a:gd name="connsiteX1-57" fmla="*/ 540968 w 1068347"/>
                <a:gd name="connsiteY1-58" fmla="*/ 431 h 128857"/>
                <a:gd name="connsiteX2-59" fmla="*/ 1068347 w 1068347"/>
                <a:gd name="connsiteY2-60" fmla="*/ 114164 h 128857"/>
                <a:gd name="connsiteX0-61" fmla="*/ 0 w 1079530"/>
                <a:gd name="connsiteY0-62" fmla="*/ 128705 h 128705"/>
                <a:gd name="connsiteX1-63" fmla="*/ 540968 w 1079530"/>
                <a:gd name="connsiteY1-64" fmla="*/ 279 h 128705"/>
                <a:gd name="connsiteX2-65" fmla="*/ 1079530 w 1079530"/>
                <a:gd name="connsiteY2-66" fmla="*/ 124742 h 128705"/>
                <a:gd name="connsiteX0-67" fmla="*/ 0 w 1070211"/>
                <a:gd name="connsiteY0-68" fmla="*/ 128766 h 128766"/>
                <a:gd name="connsiteX1-69" fmla="*/ 540968 w 1070211"/>
                <a:gd name="connsiteY1-70" fmla="*/ 340 h 128766"/>
                <a:gd name="connsiteX2-71" fmla="*/ 1070211 w 1070211"/>
                <a:gd name="connsiteY2-72" fmla="*/ 119438 h 128766"/>
                <a:gd name="connsiteX0-73" fmla="*/ 0 w 1147865"/>
                <a:gd name="connsiteY0-74" fmla="*/ 156456 h 156456"/>
                <a:gd name="connsiteX1-75" fmla="*/ 540968 w 1147865"/>
                <a:gd name="connsiteY1-76" fmla="*/ 28030 h 156456"/>
                <a:gd name="connsiteX2-77" fmla="*/ 1147865 w 1147865"/>
                <a:gd name="connsiteY2-78" fmla="*/ 56088 h 156456"/>
                <a:gd name="connsiteX0-79" fmla="*/ 0 w 1147865"/>
                <a:gd name="connsiteY0-80" fmla="*/ 149800 h 149800"/>
                <a:gd name="connsiteX1-81" fmla="*/ 540968 w 1147865"/>
                <a:gd name="connsiteY1-82" fmla="*/ 21374 h 149800"/>
                <a:gd name="connsiteX2-83" fmla="*/ 1147865 w 1147865"/>
                <a:gd name="connsiteY2-84" fmla="*/ 49432 h 149800"/>
                <a:gd name="connsiteX0-85" fmla="*/ 0 w 1147865"/>
                <a:gd name="connsiteY0-86" fmla="*/ 149800 h 149800"/>
                <a:gd name="connsiteX1-87" fmla="*/ 540968 w 1147865"/>
                <a:gd name="connsiteY1-88" fmla="*/ 21374 h 149800"/>
                <a:gd name="connsiteX2-89" fmla="*/ 1147865 w 1147865"/>
                <a:gd name="connsiteY2-90" fmla="*/ 49432 h 149800"/>
                <a:gd name="connsiteX0-91" fmla="*/ 0 w 1147865"/>
                <a:gd name="connsiteY0-92" fmla="*/ 162002 h 162002"/>
                <a:gd name="connsiteX1-93" fmla="*/ 531471 w 1147865"/>
                <a:gd name="connsiteY1-94" fmla="*/ 8451 h 162002"/>
                <a:gd name="connsiteX2-95" fmla="*/ 1147865 w 1147865"/>
                <a:gd name="connsiteY2-96" fmla="*/ 61634 h 162002"/>
                <a:gd name="connsiteX0-97" fmla="*/ 0 w 1106205"/>
                <a:gd name="connsiteY0-98" fmla="*/ 182657 h 182657"/>
                <a:gd name="connsiteX1-99" fmla="*/ 489811 w 1106205"/>
                <a:gd name="connsiteY1-100" fmla="*/ 8451 h 182657"/>
                <a:gd name="connsiteX2-101" fmla="*/ 1106205 w 1106205"/>
                <a:gd name="connsiteY2-102" fmla="*/ 61634 h 182657"/>
                <a:gd name="connsiteX0-103" fmla="*/ 0 w 1105526"/>
                <a:gd name="connsiteY0-104" fmla="*/ 190323 h 190323"/>
                <a:gd name="connsiteX1-105" fmla="*/ 489811 w 1105526"/>
                <a:gd name="connsiteY1-106" fmla="*/ 16117 h 190323"/>
                <a:gd name="connsiteX2-107" fmla="*/ 1105526 w 1105526"/>
                <a:gd name="connsiteY2-108" fmla="*/ 53314 h 190323"/>
                <a:gd name="connsiteX0-109" fmla="*/ 0 w 1105526"/>
                <a:gd name="connsiteY0-110" fmla="*/ 174437 h 174437"/>
                <a:gd name="connsiteX1-111" fmla="*/ 489811 w 1105526"/>
                <a:gd name="connsiteY1-112" fmla="*/ 231 h 174437"/>
                <a:gd name="connsiteX2-113" fmla="*/ 1105526 w 1105526"/>
                <a:gd name="connsiteY2-114" fmla="*/ 37428 h 174437"/>
                <a:gd name="connsiteX0-115" fmla="*/ 0 w 1105526"/>
                <a:gd name="connsiteY0-116" fmla="*/ 174206 h 174206"/>
                <a:gd name="connsiteX1-117" fmla="*/ 489811 w 1105526"/>
                <a:gd name="connsiteY1-118" fmla="*/ 0 h 174206"/>
                <a:gd name="connsiteX2-119" fmla="*/ 1105526 w 1105526"/>
                <a:gd name="connsiteY2-120" fmla="*/ 37197 h 174206"/>
                <a:gd name="connsiteX0-121" fmla="*/ 0 w 1105526"/>
                <a:gd name="connsiteY0-122" fmla="*/ 174206 h 174206"/>
                <a:gd name="connsiteX1-123" fmla="*/ 489811 w 1105526"/>
                <a:gd name="connsiteY1-124" fmla="*/ 0 h 174206"/>
                <a:gd name="connsiteX2-125" fmla="*/ 1105526 w 1105526"/>
                <a:gd name="connsiteY2-126" fmla="*/ 37197 h 174206"/>
                <a:gd name="connsiteX0-127" fmla="*/ 0 w 1105526"/>
                <a:gd name="connsiteY0-128" fmla="*/ 176121 h 176121"/>
                <a:gd name="connsiteX1-129" fmla="*/ 489811 w 1105526"/>
                <a:gd name="connsiteY1-130" fmla="*/ 1915 h 176121"/>
                <a:gd name="connsiteX2-131" fmla="*/ 1105526 w 1105526"/>
                <a:gd name="connsiteY2-132" fmla="*/ 39112 h 176121"/>
                <a:gd name="connsiteX0-133" fmla="*/ 0 w 1105526"/>
                <a:gd name="connsiteY0-134" fmla="*/ 161123 h 161123"/>
                <a:gd name="connsiteX1-135" fmla="*/ 501290 w 1105526"/>
                <a:gd name="connsiteY1-136" fmla="*/ 3015 h 161123"/>
                <a:gd name="connsiteX2-137" fmla="*/ 1105526 w 1105526"/>
                <a:gd name="connsiteY2-138" fmla="*/ 24114 h 161123"/>
                <a:gd name="connsiteX0-139" fmla="*/ 0 w 1105526"/>
                <a:gd name="connsiteY0-140" fmla="*/ 162909 h 162909"/>
                <a:gd name="connsiteX1-141" fmla="*/ 501290 w 1105526"/>
                <a:gd name="connsiteY1-142" fmla="*/ 4801 h 162909"/>
                <a:gd name="connsiteX2-143" fmla="*/ 1105526 w 1105526"/>
                <a:gd name="connsiteY2-144" fmla="*/ 25900 h 162909"/>
                <a:gd name="connsiteX0-145" fmla="*/ 0 w 1105526"/>
                <a:gd name="connsiteY0-146" fmla="*/ 166852 h 166852"/>
                <a:gd name="connsiteX1-147" fmla="*/ 583864 w 1105526"/>
                <a:gd name="connsiteY1-148" fmla="*/ 4276 h 166852"/>
                <a:gd name="connsiteX2-149" fmla="*/ 1105526 w 1105526"/>
                <a:gd name="connsiteY2-150" fmla="*/ 29843 h 166852"/>
                <a:gd name="connsiteX0-151" fmla="*/ 0 w 1097992"/>
                <a:gd name="connsiteY0-152" fmla="*/ 170993 h 170993"/>
                <a:gd name="connsiteX1-153" fmla="*/ 583864 w 1097992"/>
                <a:gd name="connsiteY1-154" fmla="*/ 8417 h 170993"/>
                <a:gd name="connsiteX2-155" fmla="*/ 1097992 w 1097992"/>
                <a:gd name="connsiteY2-156" fmla="*/ 13010 h 170993"/>
                <a:gd name="connsiteX0-157" fmla="*/ 0 w 1097992"/>
                <a:gd name="connsiteY0-158" fmla="*/ 166991 h 166991"/>
                <a:gd name="connsiteX1-159" fmla="*/ 583864 w 1097992"/>
                <a:gd name="connsiteY1-160" fmla="*/ 4415 h 166991"/>
                <a:gd name="connsiteX2-161" fmla="*/ 1097992 w 1097992"/>
                <a:gd name="connsiteY2-162" fmla="*/ 9008 h 166991"/>
                <a:gd name="connsiteX0-163" fmla="*/ 0 w 1097992"/>
                <a:gd name="connsiteY0-164" fmla="*/ 165947 h 165947"/>
                <a:gd name="connsiteX1-165" fmla="*/ 583864 w 1097992"/>
                <a:gd name="connsiteY1-166" fmla="*/ 3371 h 165947"/>
                <a:gd name="connsiteX2-167" fmla="*/ 1097992 w 1097992"/>
                <a:gd name="connsiteY2-168" fmla="*/ 7964 h 165947"/>
                <a:gd name="connsiteX0-169" fmla="*/ 0 w 1097992"/>
                <a:gd name="connsiteY0-170" fmla="*/ 157983 h 157983"/>
                <a:gd name="connsiteX1-171" fmla="*/ 587972 w 1097992"/>
                <a:gd name="connsiteY1-172" fmla="*/ 13887 h 157983"/>
                <a:gd name="connsiteX2-173" fmla="*/ 1097992 w 1097992"/>
                <a:gd name="connsiteY2-174" fmla="*/ 0 h 157983"/>
                <a:gd name="connsiteX0-175" fmla="*/ 0 w 1097992"/>
                <a:gd name="connsiteY0-176" fmla="*/ 157983 h 157983"/>
                <a:gd name="connsiteX1-177" fmla="*/ 587972 w 1097992"/>
                <a:gd name="connsiteY1-178" fmla="*/ 13887 h 157983"/>
                <a:gd name="connsiteX2-179" fmla="*/ 1097992 w 1097992"/>
                <a:gd name="connsiteY2-180" fmla="*/ 0 h 157983"/>
                <a:gd name="connsiteX0-181" fmla="*/ 0 w 1087740"/>
                <a:gd name="connsiteY0-182" fmla="*/ 242899 h 242899"/>
                <a:gd name="connsiteX1-183" fmla="*/ 577720 w 1087740"/>
                <a:gd name="connsiteY1-184" fmla="*/ 13887 h 242899"/>
                <a:gd name="connsiteX2-185" fmla="*/ 1087740 w 1087740"/>
                <a:gd name="connsiteY2-186" fmla="*/ 0 h 242899"/>
                <a:gd name="connsiteX0-187" fmla="*/ 0 w 1087740"/>
                <a:gd name="connsiteY0-188" fmla="*/ 242899 h 242899"/>
                <a:gd name="connsiteX1-189" fmla="*/ 480681 w 1087740"/>
                <a:gd name="connsiteY1-190" fmla="*/ 36231 h 242899"/>
                <a:gd name="connsiteX2-191" fmla="*/ 1087740 w 1087740"/>
                <a:gd name="connsiteY2-192" fmla="*/ 0 h 242899"/>
                <a:gd name="connsiteX0-193" fmla="*/ 0 w 1087740"/>
                <a:gd name="connsiteY0-194" fmla="*/ 242899 h 242899"/>
                <a:gd name="connsiteX1-195" fmla="*/ 480681 w 1087740"/>
                <a:gd name="connsiteY1-196" fmla="*/ 36231 h 242899"/>
                <a:gd name="connsiteX2-197" fmla="*/ 1087740 w 1087740"/>
                <a:gd name="connsiteY2-198" fmla="*/ 0 h 242899"/>
                <a:gd name="connsiteX0-199" fmla="*/ 0 w 1087740"/>
                <a:gd name="connsiteY0-200" fmla="*/ 242899 h 242899"/>
                <a:gd name="connsiteX1-201" fmla="*/ 480681 w 1087740"/>
                <a:gd name="connsiteY1-202" fmla="*/ 36231 h 242899"/>
                <a:gd name="connsiteX2-203" fmla="*/ 1087740 w 1087740"/>
                <a:gd name="connsiteY2-204" fmla="*/ 0 h 242899"/>
                <a:gd name="connsiteX0-205" fmla="*/ 0 w 1097343"/>
                <a:gd name="connsiteY0-206" fmla="*/ 251402 h 251402"/>
                <a:gd name="connsiteX1-207" fmla="*/ 480681 w 1097343"/>
                <a:gd name="connsiteY1-208" fmla="*/ 44734 h 251402"/>
                <a:gd name="connsiteX2-209" fmla="*/ 1097343 w 1097343"/>
                <a:gd name="connsiteY2-210" fmla="*/ 0 h 2514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267067" y="3443744"/>
            <a:ext cx="1950429" cy="1683174"/>
            <a:chOff x="3267067" y="3443744"/>
            <a:chExt cx="1950429" cy="1683174"/>
          </a:xfrm>
        </p:grpSpPr>
        <p:grpSp>
          <p:nvGrpSpPr>
            <p:cNvPr id="4" name="Group 3"/>
            <p:cNvGrpSpPr/>
            <p:nvPr/>
          </p:nvGrpSpPr>
          <p:grpSpPr>
            <a:xfrm>
              <a:off x="4663705" y="4547368"/>
              <a:ext cx="553791" cy="579550"/>
              <a:chOff x="4663705" y="4547368"/>
              <a:chExt cx="553791" cy="5795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/>
              <p:cNvSpPr/>
              <p:nvPr/>
            </p:nvSpPr>
            <p:spPr>
              <a:xfrm>
                <a:off x="4663705" y="4547368"/>
                <a:ext cx="553791" cy="5795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727866" y="4613430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5" idx="5"/>
              <a:endCxn id="51" idx="0"/>
            </p:cNvCxnSpPr>
            <p:nvPr/>
          </p:nvCxnSpPr>
          <p:spPr>
            <a:xfrm>
              <a:off x="4307808" y="3443744"/>
              <a:ext cx="632793" cy="11036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95" idx="6"/>
              <a:endCxn id="51" idx="2"/>
            </p:cNvCxnSpPr>
            <p:nvPr/>
          </p:nvCxnSpPr>
          <p:spPr>
            <a:xfrm>
              <a:off x="3267067" y="4678994"/>
              <a:ext cx="1396638" cy="1581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>
                            <a:latin typeface="DejaVu Math TeX Gyre" panose="02000503000000000000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>
                            <a:latin typeface="DejaVu Math TeX Gyre" panose="02000503000000000000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5306291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allAtOnce"/>
      <p:bldP spid="46" grpId="0" animBg="1"/>
      <p:bldP spid="46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985961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Lemma:  </a:t>
                </a:r>
                <a:r>
                  <a:rPr lang="en-US" sz="2000" dirty="0">
                    <a:latin typeface="+mj-lt"/>
                  </a:rPr>
                  <a:t>Every GNFA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+mj-lt"/>
                  </a:rPr>
                  <a:t> has an equivalent regular expression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By induction on the number of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u="sng" dirty="0">
                    <a:latin typeface="+mj-lt"/>
                  </a:rPr>
                  <a:t>Basis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Let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endParaRPr lang="en-US" sz="2000" i="1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latin typeface="+mj-lt"/>
                  </a:rPr>
                  <a:t>Induction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:   Assume Lemma true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+mj-lt"/>
                  </a:rPr>
                  <a:t> states and prove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states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IDEA: 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-state GNFA to equivalent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-state GNFA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9859610" cy="3600986"/>
              </a:xfrm>
              <a:prstGeom prst="rect">
                <a:avLst/>
              </a:prstGeom>
              <a:blipFill rotWithShape="1">
                <a:blip r:embed="rId1"/>
                <a:stretch>
                  <a:fillRect t="-3" b="-62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47416" y="2238506"/>
            <a:ext cx="5613135" cy="499539"/>
            <a:chOff x="1142716" y="2438531"/>
            <a:chExt cx="5613135" cy="499539"/>
          </a:xfrm>
        </p:grpSpPr>
        <p:grpSp>
          <p:nvGrpSpPr>
            <p:cNvPr id="7" name="Group 6"/>
            <p:cNvGrpSpPr/>
            <p:nvPr/>
          </p:nvGrpSpPr>
          <p:grpSpPr>
            <a:xfrm>
              <a:off x="1142716" y="2438531"/>
              <a:ext cx="1831323" cy="499539"/>
              <a:chOff x="1142716" y="2438531"/>
              <a:chExt cx="1831323" cy="49953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898862" y="2438531"/>
                <a:ext cx="1075177" cy="390610"/>
                <a:chOff x="2911603" y="2739276"/>
                <a:chExt cx="1075177" cy="39061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815516" y="2941591"/>
                  <a:ext cx="171264" cy="188295"/>
                  <a:chOff x="3296774" y="2933510"/>
                  <a:chExt cx="171264" cy="188295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3296774" y="2933510"/>
                    <a:ext cx="171264" cy="18829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340894" y="2980993"/>
                    <a:ext cx="83023" cy="94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3180371" y="2941591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>
                  <a:stCxn id="13" idx="6"/>
                  <a:endCxn id="20" idx="2"/>
                </p:cNvCxnSpPr>
                <p:nvPr/>
              </p:nvCxnSpPr>
              <p:spPr>
                <a:xfrm>
                  <a:off x="3351635" y="3035739"/>
                  <a:ext cx="463881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3" idx="2"/>
                </p:cNvCxnSpPr>
                <p:nvPr/>
              </p:nvCxnSpPr>
              <p:spPr>
                <a:xfrm>
                  <a:off x="2911603" y="3035738"/>
                  <a:ext cx="26876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ts val="12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Remember: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>
                      <a:latin typeface="+mj-lt"/>
                    </a:rPr>
                    <a:t> is in special form</a:t>
                  </a:r>
                  <a:endParaRPr lang="en-US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GNFA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24" r="2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65340" y="4809135"/>
            <a:ext cx="1661885" cy="1464332"/>
            <a:chOff x="1865340" y="4809135"/>
            <a:chExt cx="1661885" cy="1464332"/>
          </a:xfrm>
        </p:grpSpPr>
        <p:sp>
          <p:nvSpPr>
            <p:cNvPr id="22" name="Rounded Rectangle 21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  <a:endParaRPr lang="en-US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98826" y="4803651"/>
            <a:ext cx="1661885" cy="1469816"/>
            <a:chOff x="1865340" y="4809135"/>
            <a:chExt cx="1661885" cy="1469816"/>
          </a:xfrm>
        </p:grpSpPr>
        <p:sp>
          <p:nvSpPr>
            <p:cNvPr id="25" name="Rounded Rectangle 24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states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  <a:endParaRPr lang="en-US" sz="2800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933371" y="5181600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91745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4066784" y="2526137"/>
            <a:ext cx="2829510" cy="2960460"/>
            <a:chOff x="4428877" y="1778393"/>
            <a:chExt cx="2829510" cy="2960460"/>
          </a:xfrm>
        </p:grpSpPr>
        <p:sp>
          <p:nvSpPr>
            <p:cNvPr id="3" name="Rounded Rectangle 2"/>
            <p:cNvSpPr/>
            <p:nvPr/>
          </p:nvSpPr>
          <p:spPr>
            <a:xfrm>
              <a:off x="450566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states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4707848" y="373753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12198" y="3757730"/>
              <a:ext cx="171264" cy="188295"/>
              <a:chOff x="3296774" y="2933510"/>
              <a:chExt cx="171264" cy="1882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endCxn id="29" idx="2"/>
            </p:cNvCxnSpPr>
            <p:nvPr/>
          </p:nvCxnSpPr>
          <p:spPr>
            <a:xfrm>
              <a:off x="4428877" y="3831051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0" y="2526137"/>
            <a:ext cx="2848560" cy="2960460"/>
            <a:chOff x="161677" y="1778393"/>
            <a:chExt cx="2848560" cy="2960460"/>
          </a:xfrm>
        </p:grpSpPr>
        <p:sp>
          <p:nvSpPr>
            <p:cNvPr id="2" name="Rounded Rectangle 1"/>
            <p:cNvSpPr/>
            <p:nvPr/>
          </p:nvSpPr>
          <p:spPr>
            <a:xfrm>
              <a:off x="25751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440648" y="366358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4998" y="3683779"/>
              <a:ext cx="171264" cy="188295"/>
              <a:chOff x="3296774" y="2933510"/>
              <a:chExt cx="171264" cy="1882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>
              <a:endCxn id="19" idx="2"/>
            </p:cNvCxnSpPr>
            <p:nvPr/>
          </p:nvCxnSpPr>
          <p:spPr>
            <a:xfrm>
              <a:off x="161677" y="3757100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left x state"/>
          <p:cNvGrpSpPr/>
          <p:nvPr/>
        </p:nvGrpSpPr>
        <p:grpSpPr>
          <a:xfrm>
            <a:off x="1261906" y="2609655"/>
            <a:ext cx="425468" cy="455886"/>
            <a:chOff x="1423583" y="1861911"/>
            <a:chExt cx="425468" cy="455886"/>
          </a:xfrm>
        </p:grpSpPr>
        <p:sp>
          <p:nvSpPr>
            <p:cNvPr id="4" name="Oval 3"/>
            <p:cNvSpPr/>
            <p:nvPr/>
          </p:nvSpPr>
          <p:spPr>
            <a:xfrm>
              <a:off x="1423583" y="187253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left x"/>
                <p:cNvSpPr/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>
            <p:sp>
              <p:nvSpPr>
                <p:cNvPr id="34" name="lef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24-Point Star 40"/>
          <p:cNvSpPr/>
          <p:nvPr/>
        </p:nvSpPr>
        <p:spPr>
          <a:xfrm>
            <a:off x="4792135" y="1817610"/>
            <a:ext cx="1519960" cy="1398986"/>
          </a:xfrm>
          <a:prstGeom prst="star24">
            <a:avLst>
              <a:gd name="adj" fmla="val 4545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" name="Cover over bite"/>
          <p:cNvSpPr/>
          <p:nvPr/>
        </p:nvSpPr>
        <p:spPr>
          <a:xfrm>
            <a:off x="4506558" y="1728457"/>
            <a:ext cx="2076264" cy="7904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grpSp>
        <p:nvGrpSpPr>
          <p:cNvPr id="6" name="right x state"/>
          <p:cNvGrpSpPr/>
          <p:nvPr/>
        </p:nvGrpSpPr>
        <p:grpSpPr>
          <a:xfrm>
            <a:off x="5333452" y="2609655"/>
            <a:ext cx="425468" cy="455886"/>
            <a:chOff x="7128720" y="2869201"/>
            <a:chExt cx="425468" cy="455886"/>
          </a:xfrm>
        </p:grpSpPr>
        <p:sp>
          <p:nvSpPr>
            <p:cNvPr id="39" name="Oval 38"/>
            <p:cNvSpPr/>
            <p:nvPr/>
          </p:nvSpPr>
          <p:spPr>
            <a:xfrm>
              <a:off x="7128720" y="287982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ight x"/>
                <p:cNvSpPr/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>
            <p:sp>
              <p:nvSpPr>
                <p:cNvPr id="40" name="righ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4324268" y="3462789"/>
            <a:ext cx="2352980" cy="448522"/>
            <a:chOff x="4686361" y="2715045"/>
            <a:chExt cx="2352980" cy="448522"/>
          </a:xfrm>
        </p:grpSpPr>
        <p:grpSp>
          <p:nvGrpSpPr>
            <p:cNvPr id="42" name="Group 41"/>
            <p:cNvGrpSpPr/>
            <p:nvPr/>
          </p:nvGrpSpPr>
          <p:grpSpPr>
            <a:xfrm>
              <a:off x="4686361" y="2718309"/>
              <a:ext cx="436906" cy="445258"/>
              <a:chOff x="1935642" y="3736964"/>
              <a:chExt cx="436906" cy="44525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6587358" y="2715045"/>
              <a:ext cx="451983" cy="448522"/>
              <a:chOff x="3773641" y="3733700"/>
              <a:chExt cx="451983" cy="44852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>
              <a:stCxn id="44" idx="3"/>
              <a:endCxn id="47" idx="1"/>
            </p:cNvCxnSpPr>
            <p:nvPr/>
          </p:nvCxnSpPr>
          <p:spPr>
            <a:xfrm>
              <a:off x="5123267" y="2902975"/>
              <a:ext cx="1464091" cy="78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01605" y="2531219"/>
            <a:ext cx="2352980" cy="1462053"/>
            <a:chOff x="463282" y="1783475"/>
            <a:chExt cx="2352980" cy="1462053"/>
          </a:xfrm>
        </p:grpSpPr>
        <p:grpSp>
          <p:nvGrpSpPr>
            <p:cNvPr id="7" name="Group 6"/>
            <p:cNvGrpSpPr/>
            <p:nvPr/>
          </p:nvGrpSpPr>
          <p:grpSpPr>
            <a:xfrm>
              <a:off x="463282" y="2724531"/>
              <a:ext cx="436906" cy="445258"/>
              <a:chOff x="1935642" y="3736964"/>
              <a:chExt cx="436906" cy="44525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2364279" y="2721267"/>
              <a:ext cx="451983" cy="448522"/>
              <a:chOff x="3773641" y="3733700"/>
              <a:chExt cx="451983" cy="44852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767010" y="2230737"/>
              <a:ext cx="718881" cy="559001"/>
              <a:chOff x="767010" y="2230737"/>
              <a:chExt cx="718881" cy="559001"/>
            </a:xfrm>
          </p:grpSpPr>
          <p:cxnSp>
            <p:nvCxnSpPr>
              <p:cNvPr id="23" name="Straight Arrow Connector 22"/>
              <p:cNvCxnSpPr>
                <a:stCxn id="35" idx="7"/>
                <a:endCxn id="4" idx="3"/>
              </p:cNvCxnSpPr>
              <p:nvPr/>
            </p:nvCxnSpPr>
            <p:spPr>
              <a:xfrm flipV="1">
                <a:off x="826442" y="2252590"/>
                <a:ext cx="659449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1829138" y="1783475"/>
              <a:ext cx="658004" cy="389190"/>
              <a:chOff x="1829138" y="1783475"/>
              <a:chExt cx="658004" cy="389190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1829138" y="1949266"/>
                <a:ext cx="309565" cy="223399"/>
              </a:xfrm>
              <a:custGeom>
                <a:avLst/>
                <a:gdLst>
                  <a:gd name="connsiteX0" fmla="*/ 0 w 309734"/>
                  <a:gd name="connsiteY0" fmla="*/ 0 h 190500"/>
                  <a:gd name="connsiteX1" fmla="*/ 309563 w 309734"/>
                  <a:gd name="connsiteY1" fmla="*/ 85725 h 190500"/>
                  <a:gd name="connsiteX2" fmla="*/ 47625 w 309734"/>
                  <a:gd name="connsiteY2" fmla="*/ 190500 h 190500"/>
                  <a:gd name="connsiteX3" fmla="*/ 47625 w 309734"/>
                  <a:gd name="connsiteY3" fmla="*/ 190500 h 190500"/>
                  <a:gd name="connsiteX0-1" fmla="*/ 0 w 309734"/>
                  <a:gd name="connsiteY0-2" fmla="*/ 6421 h 196921"/>
                  <a:gd name="connsiteX1-3" fmla="*/ 309563 w 309734"/>
                  <a:gd name="connsiteY1-4" fmla="*/ 92146 h 196921"/>
                  <a:gd name="connsiteX2-5" fmla="*/ 47625 w 309734"/>
                  <a:gd name="connsiteY2-6" fmla="*/ 196921 h 196921"/>
                  <a:gd name="connsiteX3-7" fmla="*/ 47625 w 309734"/>
                  <a:gd name="connsiteY3-8" fmla="*/ 196921 h 196921"/>
                  <a:gd name="connsiteX0-9" fmla="*/ 90487 w 400276"/>
                  <a:gd name="connsiteY0-10" fmla="*/ 6421 h 198997"/>
                  <a:gd name="connsiteX1-11" fmla="*/ 400050 w 400276"/>
                  <a:gd name="connsiteY1-12" fmla="*/ 92146 h 198997"/>
                  <a:gd name="connsiteX2-13" fmla="*/ 138112 w 400276"/>
                  <a:gd name="connsiteY2-14" fmla="*/ 196921 h 198997"/>
                  <a:gd name="connsiteX3-15" fmla="*/ 0 w 400276"/>
                  <a:gd name="connsiteY3-16" fmla="*/ 158821 h 198997"/>
                  <a:gd name="connsiteX0-17" fmla="*/ 0 w 309789"/>
                  <a:gd name="connsiteY0-18" fmla="*/ 6421 h 196921"/>
                  <a:gd name="connsiteX1-19" fmla="*/ 309563 w 309789"/>
                  <a:gd name="connsiteY1-20" fmla="*/ 92146 h 196921"/>
                  <a:gd name="connsiteX2-21" fmla="*/ 47625 w 309789"/>
                  <a:gd name="connsiteY2-22" fmla="*/ 196921 h 196921"/>
                  <a:gd name="connsiteX0-23" fmla="*/ 0 w 309882"/>
                  <a:gd name="connsiteY0-24" fmla="*/ 6421 h 201490"/>
                  <a:gd name="connsiteX1-25" fmla="*/ 309563 w 309882"/>
                  <a:gd name="connsiteY1-26" fmla="*/ 92146 h 201490"/>
                  <a:gd name="connsiteX2-27" fmla="*/ 47625 w 309882"/>
                  <a:gd name="connsiteY2-28" fmla="*/ 196921 h 201490"/>
                  <a:gd name="connsiteX0-29" fmla="*/ 0 w 314634"/>
                  <a:gd name="connsiteY0-30" fmla="*/ 7037 h 201773"/>
                  <a:gd name="connsiteX1-31" fmla="*/ 314325 w 314634"/>
                  <a:gd name="connsiteY1-32" fmla="*/ 83237 h 201773"/>
                  <a:gd name="connsiteX2-33" fmla="*/ 47625 w 314634"/>
                  <a:gd name="connsiteY2-34" fmla="*/ 197537 h 201773"/>
                  <a:gd name="connsiteX0-35" fmla="*/ 0 w 314377"/>
                  <a:gd name="connsiteY0-36" fmla="*/ 13649 h 211257"/>
                  <a:gd name="connsiteX1-37" fmla="*/ 314325 w 314377"/>
                  <a:gd name="connsiteY1-38" fmla="*/ 89849 h 211257"/>
                  <a:gd name="connsiteX2-39" fmla="*/ 47625 w 314377"/>
                  <a:gd name="connsiteY2-40" fmla="*/ 204149 h 211257"/>
                  <a:gd name="connsiteX0-41" fmla="*/ 0 w 314394"/>
                  <a:gd name="connsiteY0-42" fmla="*/ 7038 h 201774"/>
                  <a:gd name="connsiteX1-43" fmla="*/ 314325 w 314394"/>
                  <a:gd name="connsiteY1-44" fmla="*/ 83238 h 201774"/>
                  <a:gd name="connsiteX2-45" fmla="*/ 23813 w 314394"/>
                  <a:gd name="connsiteY2-46" fmla="*/ 197538 h 201774"/>
                  <a:gd name="connsiteX0-47" fmla="*/ 0 w 309633"/>
                  <a:gd name="connsiteY0-48" fmla="*/ 6422 h 201491"/>
                  <a:gd name="connsiteX1-49" fmla="*/ 309562 w 309633"/>
                  <a:gd name="connsiteY1-50" fmla="*/ 92147 h 201491"/>
                  <a:gd name="connsiteX2-51" fmla="*/ 23813 w 309633"/>
                  <a:gd name="connsiteY2-52" fmla="*/ 196922 h 201491"/>
                  <a:gd name="connsiteX0-53" fmla="*/ 0 w 309565"/>
                  <a:gd name="connsiteY0-54" fmla="*/ 19626 h 223399"/>
                  <a:gd name="connsiteX1-55" fmla="*/ 309562 w 309565"/>
                  <a:gd name="connsiteY1-56" fmla="*/ 105351 h 223399"/>
                  <a:gd name="connsiteX2-57" fmla="*/ 23813 w 309565"/>
                  <a:gd name="connsiteY2-58" fmla="*/ 210126 h 2233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09565" h="223399">
                    <a:moveTo>
                      <a:pt x="0" y="19626"/>
                    </a:moveTo>
                    <a:cubicBezTo>
                      <a:pt x="160338" y="-10537"/>
                      <a:pt x="310355" y="-21649"/>
                      <a:pt x="309562" y="105351"/>
                    </a:cubicBezTo>
                    <a:cubicBezTo>
                      <a:pt x="308769" y="232351"/>
                      <a:pt x="152400" y="237114"/>
                      <a:pt x="23813" y="2101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1786743" y="2243629"/>
              <a:ext cx="686077" cy="546109"/>
              <a:chOff x="1786743" y="2243629"/>
              <a:chExt cx="686077" cy="546109"/>
            </a:xfrm>
          </p:grpSpPr>
          <p:cxnSp>
            <p:nvCxnSpPr>
              <p:cNvPr id="49" name="Straight Arrow Connector 48"/>
              <p:cNvCxnSpPr>
                <a:stCxn id="4" idx="5"/>
                <a:endCxn id="36" idx="1"/>
              </p:cNvCxnSpPr>
              <p:nvPr/>
            </p:nvCxnSpPr>
            <p:spPr>
              <a:xfrm>
                <a:off x="1786743" y="2252590"/>
                <a:ext cx="643373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/>
            <p:cNvGrpSpPr/>
            <p:nvPr/>
          </p:nvGrpSpPr>
          <p:grpSpPr>
            <a:xfrm>
              <a:off x="888750" y="2876196"/>
              <a:ext cx="1479058" cy="369332"/>
              <a:chOff x="888750" y="2876196"/>
              <a:chExt cx="1479058" cy="369332"/>
            </a:xfrm>
          </p:grpSpPr>
          <p:cxnSp>
            <p:nvCxnSpPr>
              <p:cNvPr id="48" name="Straight Arrow Connector 47"/>
              <p:cNvCxnSpPr>
                <a:stCxn id="35" idx="6"/>
                <a:endCxn id="36" idx="2"/>
              </p:cNvCxnSpPr>
              <p:nvPr/>
            </p:nvCxnSpPr>
            <p:spPr>
              <a:xfrm>
                <a:off x="888750" y="2947160"/>
                <a:ext cx="147905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7" t="-171" r="-16443" b="1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—1)</a:t>
                </a:r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</a:t>
                </a:r>
                <a:endParaRPr 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3" r="4" b="-768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>
            <a:off x="3198550" y="3790343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8455" indent="-33845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Pick any state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except </a:t>
                </a:r>
                <a:br>
                  <a:rPr lang="en-US" sz="2400" dirty="0"/>
                </a:br>
                <a:r>
                  <a:rPr lang="en-US" sz="2400" dirty="0"/>
                  <a:t>the start and accept states.</a:t>
                </a:r>
                <a:endParaRPr lang="en-US" sz="2400" dirty="0"/>
              </a:p>
              <a:p>
                <a:pPr marL="338455" indent="-33845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/>
              </a:p>
              <a:p>
                <a:pPr marL="338455" indent="-33845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Repair the damage by  recovering all paths that went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marL="338455" indent="-33845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Make the indicated change for each pair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. </a:t>
                </a:r>
                <a:endParaRPr lang="en-US" sz="20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blipFill rotWithShape="1">
                <a:blip r:embed="rId12"/>
                <a:stretch>
                  <a:fillRect l="-5" t="-9" r="7" b="-316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215565" y="2401939"/>
            <a:ext cx="673100" cy="698500"/>
          </a:xfrm>
          <a:prstGeom prst="ellipse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217" y="5700552"/>
            <a:ext cx="78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Thus DFAs and regular expressions are equivalent.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757143" y="622377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3.1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0" y="2448177"/>
            <a:ext cx="7782780" cy="30623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3.1</a:t>
            </a:r>
            <a:endParaRPr lang="en-US" sz="2400" dirty="0">
              <a:solidFill>
                <a:srgbClr val="FFC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We just showed how to convert </a:t>
            </a:r>
            <a:r>
              <a:rPr lang="en-US" sz="2400" u="sng" dirty="0"/>
              <a:t>GNFAs</a:t>
            </a:r>
            <a:r>
              <a:rPr lang="en-US" sz="2400" dirty="0"/>
              <a:t> to regular expressions but our goal was to show that how to convert </a:t>
            </a:r>
            <a:r>
              <a:rPr lang="en-US" sz="2400" u="sng" dirty="0"/>
              <a:t>DFAs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regular expressions.  How do we finish our goal?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DFAs to GNFAs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GNFAs to DFAs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We are already done.  DFAs are a type of GNFAs.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8909" y="645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 animBg="1"/>
      <p:bldP spid="62" grpId="0"/>
      <p:bldP spid="67" grpId="0" animBg="1"/>
      <p:bldP spid="69" grpId="0" uiExpand="1" build="p"/>
      <p:bldP spid="10" grpId="0" animBg="1"/>
      <p:bldP spid="63" grpId="0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Non-Regular Languages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How do we show a language is not regular?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Remember, to show a language </a:t>
                </a:r>
                <a:r>
                  <a:rPr lang="en-US" sz="2000" i="1" dirty="0">
                    <a:latin typeface="+mj-lt"/>
                  </a:rPr>
                  <a:t>is</a:t>
                </a:r>
                <a:r>
                  <a:rPr lang="en-US" sz="2000" dirty="0">
                    <a:latin typeface="+mj-lt"/>
                  </a:rPr>
                  <a:t> regular, we give a DFA.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- </a:t>
                </a:r>
                <a:r>
                  <a:rPr lang="en-US" sz="2000" i="0" u="sng" dirty="0">
                    <a:latin typeface="+mj-lt"/>
                  </a:rPr>
                  <a:t>To show a language is </a:t>
                </a:r>
                <a:r>
                  <a:rPr lang="en-US" sz="2000" i="1" u="sng" dirty="0">
                    <a:latin typeface="+mj-lt"/>
                  </a:rPr>
                  <a:t>not</a:t>
                </a:r>
                <a:r>
                  <a:rPr lang="en-US" sz="2000" i="0" u="sng" dirty="0">
                    <a:latin typeface="+mj-lt"/>
                  </a:rPr>
                  <a:t> regular, we must give a proof.</a:t>
                </a:r>
                <a:endParaRPr lang="en-US" sz="2000" i="0" u="sng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It is not enough to say that you couldn’t find a DFA for it,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therefore the language isn’t regular.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latin typeface="+mj-lt"/>
                  </a:rPr>
                  <a:t>Two examples:   </a:t>
                </a:r>
                <a:r>
                  <a:rPr lang="en-US" sz="2000" i="0" dirty="0">
                    <a:latin typeface="+mj-lt"/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i="0" dirty="0">
                    <a:latin typeface="+mj-lt"/>
                  </a:rPr>
                  <a:t>.</a:t>
                </a:r>
                <a:endParaRPr lang="en-US" sz="2000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1.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i="0" dirty="0">
                  <a:latin typeface="+mj-lt"/>
                </a:endParaRPr>
              </a:p>
              <a:p>
                <a:r>
                  <a:rPr lang="en-US" sz="2000" i="1" dirty="0">
                    <a:latin typeface="+mj-lt"/>
                  </a:rPr>
                  <a:t>Intuition: 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+mj-lt"/>
                  </a:rPr>
                  <a:t> is not regular because DFAs cannot count unboundedly.</a:t>
                </a:r>
                <a:endParaRPr lang="en-US" sz="2000" i="0" dirty="0">
                  <a:latin typeface="+mj-lt"/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2.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has equal numbers of 01 and 10 substrings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0101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0110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</a:t>
                </a:r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lvl="0"/>
                <a:r>
                  <a:rPr lang="en-US" sz="2000" i="1" dirty="0">
                    <a:solidFill>
                      <a:prstClr val="white"/>
                    </a:solidFill>
                    <a:latin typeface="Calibri Light" panose="020F0302020204030204"/>
                  </a:rPr>
                  <a:t>Intuition: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not regular because DFAs cannot count unboundedly.</a:t>
                </a:r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lvl="0"/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However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regular!  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Sometimes intuition works, but it can also be wrong.</a:t>
                </a:r>
                <a:endParaRPr lang="en-US" sz="2000" u="sng" dirty="0">
                  <a:solidFill>
                    <a:prstClr val="white"/>
                  </a:solidFill>
                  <a:latin typeface="Calibri Light" panose="020F0302020204030204"/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libri Light" panose="020F0302020204030204"/>
                  </a:rPr>
                  <a:t>Moral:  You need to give a proof.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blipFill rotWithShape="1">
                <a:blip r:embed="rId1"/>
                <a:stretch>
                  <a:fillRect t="-2" r="2" b="-212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25587" y="4616729"/>
            <a:ext cx="645557" cy="547495"/>
            <a:chOff x="625587" y="4616729"/>
            <a:chExt cx="645557" cy="547495"/>
          </a:xfrm>
        </p:grpSpPr>
        <p:sp>
          <p:nvSpPr>
            <p:cNvPr id="6" name="Rectangle 5"/>
            <p:cNvSpPr/>
            <p:nvPr/>
          </p:nvSpPr>
          <p:spPr>
            <a:xfrm rot="16200000">
              <a:off x="683455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596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681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30512" y="4616729"/>
            <a:ext cx="684173" cy="547495"/>
            <a:chOff x="1930512" y="4616729"/>
            <a:chExt cx="684173" cy="547495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19883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23032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24093" y="4726781"/>
            <a:ext cx="1842857" cy="33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0513" y="4762501"/>
            <a:ext cx="1593738" cy="33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4685" y="5306280"/>
            <a:ext cx="5526780" cy="43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88182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reader add:</a:t>
            </a:r>
            <a:endParaRPr lang="en-US"/>
          </a:p>
          <a:p>
            <a:r>
              <a:rPr lang="en-US"/>
              <a:t>https://cs.stackexchange.com/questions/57342/write-a-regular-expression-contains-an-equal-number-of-01-and-10-subtrings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for Proving Non-regularity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</a:t>
                </a:r>
                <a:br>
                  <a:rPr lang="en-US" sz="2000" baseline="0" dirty="0"/>
                </a:br>
                <a:r>
                  <a:rPr lang="en-US" sz="2000" baseline="0" dirty="0"/>
                  <a:t>there is a number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(the “pumping length”) such that</a:t>
                </a:r>
                <a:br>
                  <a:rPr lang="en-US" sz="2000" baseline="0" dirty="0"/>
                </a:br>
                <a:r>
                  <a:rPr lang="en-US" sz="2000" baseline="0" dirty="0"/>
                  <a:t>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  <a:endParaRPr lang="en-US" sz="2000" baseline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  <a:endParaRPr lang="en-US" sz="2000" baseline="0" dirty="0"/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latin typeface="DejaVu Math TeX Gyre" panose="02000503000000000000" charset="0"/>
                      </a:rPr>
                      <m:t>ε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aseline="0" dirty="0"/>
                  <a:t>Informally: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is </a:t>
                </a:r>
                <a:r>
                  <a:rPr lang="en-US" sz="2000" dirty="0"/>
                  <a:t>regular → </a:t>
                </a:r>
                <a:r>
                  <a:rPr lang="en-US" sz="2000" baseline="0" dirty="0"/>
                  <a:t>every long string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can be pumped and the result stays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Proof:  </a:t>
                </a:r>
                <a:r>
                  <a:rPr lang="en-US" sz="2000" dirty="0"/>
                  <a:t> Let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 the number of states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   Pick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blipFill rotWithShape="1">
                <a:blip r:embed="rId1"/>
                <a:stretch>
                  <a:fillRect l="-5" t="-4" r="5" b="-194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072244" y="2149721"/>
            <a:ext cx="1200329" cy="785388"/>
            <a:chOff x="4259030" y="2262451"/>
            <a:chExt cx="1200329" cy="785388"/>
          </a:xfrm>
        </p:grpSpPr>
        <p:sp>
          <p:nvSpPr>
            <p:cNvPr id="37" name="Rectangle 36"/>
            <p:cNvSpPr/>
            <p:nvPr/>
          </p:nvSpPr>
          <p:spPr>
            <a:xfrm rot="5400000">
              <a:off x="4494042" y="2027439"/>
              <a:ext cx="7303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7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59967" y="4182702"/>
            <a:ext cx="1903489" cy="1157126"/>
            <a:chOff x="6059967" y="4182702"/>
            <a:chExt cx="1903489" cy="11571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42980" y="4106450"/>
            <a:ext cx="3372707" cy="1834252"/>
            <a:chOff x="5142980" y="4106450"/>
            <a:chExt cx="3372707" cy="1834252"/>
          </a:xfrm>
        </p:grpSpPr>
        <p:sp>
          <p:nvSpPr>
            <p:cNvPr id="8" name="Rounded Rectangle 7"/>
            <p:cNvSpPr/>
            <p:nvPr/>
          </p:nvSpPr>
          <p:spPr>
            <a:xfrm>
              <a:off x="5500444" y="4106450"/>
              <a:ext cx="3015243" cy="183425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447012" y="5421088"/>
              <a:ext cx="440032" cy="188295"/>
              <a:chOff x="1481481" y="5907892"/>
              <a:chExt cx="440032" cy="18829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0249" y="5907892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5" idx="2"/>
              </p:cNvCxnSpPr>
              <p:nvPr/>
            </p:nvCxnSpPr>
            <p:spPr>
              <a:xfrm>
                <a:off x="1481481" y="6002039"/>
                <a:ext cx="26876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159454" y="5467753"/>
              <a:ext cx="171264" cy="188295"/>
              <a:chOff x="3296774" y="2933510"/>
              <a:chExt cx="171264" cy="1882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867737" y="4548897"/>
            <a:ext cx="2298700" cy="1097047"/>
            <a:chOff x="5867737" y="4548897"/>
            <a:chExt cx="2298700" cy="1097047"/>
          </a:xfrm>
        </p:grpSpPr>
        <p:sp>
          <p:nvSpPr>
            <p:cNvPr id="23" name="Freeform 22"/>
            <p:cNvSpPr/>
            <p:nvPr/>
          </p:nvSpPr>
          <p:spPr>
            <a:xfrm>
              <a:off x="5867737" y="5159652"/>
              <a:ext cx="981100" cy="292100"/>
            </a:xfrm>
            <a:custGeom>
              <a:avLst/>
              <a:gdLst>
                <a:gd name="connsiteX0" fmla="*/ 0 w 981100"/>
                <a:gd name="connsiteY0" fmla="*/ 292100 h 292100"/>
                <a:gd name="connsiteX1" fmla="*/ 22225 w 981100"/>
                <a:gd name="connsiteY1" fmla="*/ 288925 h 292100"/>
                <a:gd name="connsiteX2" fmla="*/ 41275 w 981100"/>
                <a:gd name="connsiteY2" fmla="*/ 282575 h 292100"/>
                <a:gd name="connsiteX3" fmla="*/ 57150 w 981100"/>
                <a:gd name="connsiteY3" fmla="*/ 254000 h 292100"/>
                <a:gd name="connsiteX4" fmla="*/ 66675 w 981100"/>
                <a:gd name="connsiteY4" fmla="*/ 247650 h 292100"/>
                <a:gd name="connsiteX5" fmla="*/ 69850 w 981100"/>
                <a:gd name="connsiteY5" fmla="*/ 238125 h 292100"/>
                <a:gd name="connsiteX6" fmla="*/ 79375 w 981100"/>
                <a:gd name="connsiteY6" fmla="*/ 234950 h 292100"/>
                <a:gd name="connsiteX7" fmla="*/ 107950 w 981100"/>
                <a:gd name="connsiteY7" fmla="*/ 241300 h 292100"/>
                <a:gd name="connsiteX8" fmla="*/ 117475 w 981100"/>
                <a:gd name="connsiteY8" fmla="*/ 247650 h 292100"/>
                <a:gd name="connsiteX9" fmla="*/ 139700 w 981100"/>
                <a:gd name="connsiteY9" fmla="*/ 244475 h 292100"/>
                <a:gd name="connsiteX10" fmla="*/ 152400 w 981100"/>
                <a:gd name="connsiteY10" fmla="*/ 228600 h 292100"/>
                <a:gd name="connsiteX11" fmla="*/ 161925 w 981100"/>
                <a:gd name="connsiteY11" fmla="*/ 225425 h 292100"/>
                <a:gd name="connsiteX12" fmla="*/ 165100 w 981100"/>
                <a:gd name="connsiteY12" fmla="*/ 215900 h 292100"/>
                <a:gd name="connsiteX13" fmla="*/ 174625 w 981100"/>
                <a:gd name="connsiteY13" fmla="*/ 209550 h 292100"/>
                <a:gd name="connsiteX14" fmla="*/ 193675 w 981100"/>
                <a:gd name="connsiteY14" fmla="*/ 193675 h 292100"/>
                <a:gd name="connsiteX15" fmla="*/ 200025 w 981100"/>
                <a:gd name="connsiteY15" fmla="*/ 184150 h 292100"/>
                <a:gd name="connsiteX16" fmla="*/ 238125 w 981100"/>
                <a:gd name="connsiteY16" fmla="*/ 184150 h 292100"/>
                <a:gd name="connsiteX17" fmla="*/ 247650 w 981100"/>
                <a:gd name="connsiteY17" fmla="*/ 190500 h 292100"/>
                <a:gd name="connsiteX18" fmla="*/ 254000 w 981100"/>
                <a:gd name="connsiteY18" fmla="*/ 200025 h 292100"/>
                <a:gd name="connsiteX19" fmla="*/ 276225 w 981100"/>
                <a:gd name="connsiteY19" fmla="*/ 206375 h 292100"/>
                <a:gd name="connsiteX20" fmla="*/ 317500 w 981100"/>
                <a:gd name="connsiteY20" fmla="*/ 203200 h 292100"/>
                <a:gd name="connsiteX21" fmla="*/ 323850 w 981100"/>
                <a:gd name="connsiteY21" fmla="*/ 193675 h 292100"/>
                <a:gd name="connsiteX22" fmla="*/ 333375 w 981100"/>
                <a:gd name="connsiteY22" fmla="*/ 184150 h 292100"/>
                <a:gd name="connsiteX23" fmla="*/ 339725 w 981100"/>
                <a:gd name="connsiteY23" fmla="*/ 165100 h 292100"/>
                <a:gd name="connsiteX24" fmla="*/ 342900 w 981100"/>
                <a:gd name="connsiteY24" fmla="*/ 155575 h 292100"/>
                <a:gd name="connsiteX25" fmla="*/ 352425 w 981100"/>
                <a:gd name="connsiteY25" fmla="*/ 146050 h 292100"/>
                <a:gd name="connsiteX26" fmla="*/ 358775 w 981100"/>
                <a:gd name="connsiteY26" fmla="*/ 136525 h 292100"/>
                <a:gd name="connsiteX27" fmla="*/ 368300 w 981100"/>
                <a:gd name="connsiteY27" fmla="*/ 130175 h 292100"/>
                <a:gd name="connsiteX28" fmla="*/ 415925 w 981100"/>
                <a:gd name="connsiteY28" fmla="*/ 136525 h 292100"/>
                <a:gd name="connsiteX29" fmla="*/ 434975 w 981100"/>
                <a:gd name="connsiteY29" fmla="*/ 152400 h 292100"/>
                <a:gd name="connsiteX30" fmla="*/ 463550 w 981100"/>
                <a:gd name="connsiteY30" fmla="*/ 168275 h 292100"/>
                <a:gd name="connsiteX31" fmla="*/ 488950 w 981100"/>
                <a:gd name="connsiteY31" fmla="*/ 165100 h 292100"/>
                <a:gd name="connsiteX32" fmla="*/ 511175 w 981100"/>
                <a:gd name="connsiteY32" fmla="*/ 139700 h 292100"/>
                <a:gd name="connsiteX33" fmla="*/ 523875 w 981100"/>
                <a:gd name="connsiteY33" fmla="*/ 120650 h 292100"/>
                <a:gd name="connsiteX34" fmla="*/ 530225 w 981100"/>
                <a:gd name="connsiteY34" fmla="*/ 111125 h 292100"/>
                <a:gd name="connsiteX35" fmla="*/ 533400 w 981100"/>
                <a:gd name="connsiteY35" fmla="*/ 92075 h 292100"/>
                <a:gd name="connsiteX36" fmla="*/ 536575 w 981100"/>
                <a:gd name="connsiteY36" fmla="*/ 82550 h 292100"/>
                <a:gd name="connsiteX37" fmla="*/ 555625 w 981100"/>
                <a:gd name="connsiteY37" fmla="*/ 76200 h 292100"/>
                <a:gd name="connsiteX38" fmla="*/ 577850 w 981100"/>
                <a:gd name="connsiteY38" fmla="*/ 85725 h 292100"/>
                <a:gd name="connsiteX39" fmla="*/ 593725 w 981100"/>
                <a:gd name="connsiteY39" fmla="*/ 98425 h 292100"/>
                <a:gd name="connsiteX40" fmla="*/ 619125 w 981100"/>
                <a:gd name="connsiteY40" fmla="*/ 114300 h 292100"/>
                <a:gd name="connsiteX41" fmla="*/ 628650 w 981100"/>
                <a:gd name="connsiteY41" fmla="*/ 117475 h 292100"/>
                <a:gd name="connsiteX42" fmla="*/ 638175 w 981100"/>
                <a:gd name="connsiteY42" fmla="*/ 120650 h 292100"/>
                <a:gd name="connsiteX43" fmla="*/ 676275 w 981100"/>
                <a:gd name="connsiteY43" fmla="*/ 117475 h 292100"/>
                <a:gd name="connsiteX44" fmla="*/ 685800 w 981100"/>
                <a:gd name="connsiteY44" fmla="*/ 107950 h 292100"/>
                <a:gd name="connsiteX45" fmla="*/ 698500 w 981100"/>
                <a:gd name="connsiteY45" fmla="*/ 88900 h 292100"/>
                <a:gd name="connsiteX46" fmla="*/ 717550 w 981100"/>
                <a:gd name="connsiteY46" fmla="*/ 73025 h 292100"/>
                <a:gd name="connsiteX47" fmla="*/ 720725 w 981100"/>
                <a:gd name="connsiteY47" fmla="*/ 63500 h 292100"/>
                <a:gd name="connsiteX48" fmla="*/ 730250 w 981100"/>
                <a:gd name="connsiteY48" fmla="*/ 60325 h 292100"/>
                <a:gd name="connsiteX49" fmla="*/ 762000 w 981100"/>
                <a:gd name="connsiteY49" fmla="*/ 63500 h 292100"/>
                <a:gd name="connsiteX50" fmla="*/ 781050 w 981100"/>
                <a:gd name="connsiteY50" fmla="*/ 76200 h 292100"/>
                <a:gd name="connsiteX51" fmla="*/ 790575 w 981100"/>
                <a:gd name="connsiteY51" fmla="*/ 82550 h 292100"/>
                <a:gd name="connsiteX52" fmla="*/ 806450 w 981100"/>
                <a:gd name="connsiteY52" fmla="*/ 101600 h 292100"/>
                <a:gd name="connsiteX53" fmla="*/ 825500 w 981100"/>
                <a:gd name="connsiteY53" fmla="*/ 107950 h 292100"/>
                <a:gd name="connsiteX54" fmla="*/ 860425 w 981100"/>
                <a:gd name="connsiteY54" fmla="*/ 104775 h 292100"/>
                <a:gd name="connsiteX55" fmla="*/ 866775 w 981100"/>
                <a:gd name="connsiteY55" fmla="*/ 95250 h 292100"/>
                <a:gd name="connsiteX56" fmla="*/ 873125 w 981100"/>
                <a:gd name="connsiteY56" fmla="*/ 76200 h 292100"/>
                <a:gd name="connsiteX57" fmla="*/ 876300 w 981100"/>
                <a:gd name="connsiteY57" fmla="*/ 47625 h 292100"/>
                <a:gd name="connsiteX58" fmla="*/ 882650 w 981100"/>
                <a:gd name="connsiteY58" fmla="*/ 38100 h 292100"/>
                <a:gd name="connsiteX59" fmla="*/ 901700 w 981100"/>
                <a:gd name="connsiteY59" fmla="*/ 22225 h 292100"/>
                <a:gd name="connsiteX60" fmla="*/ 942975 w 981100"/>
                <a:gd name="connsiteY60" fmla="*/ 15875 h 292100"/>
                <a:gd name="connsiteX61" fmla="*/ 971550 w 981100"/>
                <a:gd name="connsiteY61" fmla="*/ 6350 h 292100"/>
                <a:gd name="connsiteX62" fmla="*/ 981075 w 981100"/>
                <a:gd name="connsiteY6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81100" h="292100">
                  <a:moveTo>
                    <a:pt x="0" y="292100"/>
                  </a:moveTo>
                  <a:cubicBezTo>
                    <a:pt x="7408" y="291042"/>
                    <a:pt x="14933" y="290608"/>
                    <a:pt x="22225" y="288925"/>
                  </a:cubicBezTo>
                  <a:cubicBezTo>
                    <a:pt x="28747" y="287420"/>
                    <a:pt x="41275" y="282575"/>
                    <a:pt x="41275" y="282575"/>
                  </a:cubicBezTo>
                  <a:cubicBezTo>
                    <a:pt x="44584" y="272649"/>
                    <a:pt x="47792" y="260238"/>
                    <a:pt x="57150" y="254000"/>
                  </a:cubicBezTo>
                  <a:lnTo>
                    <a:pt x="66675" y="247650"/>
                  </a:lnTo>
                  <a:cubicBezTo>
                    <a:pt x="67733" y="244475"/>
                    <a:pt x="67483" y="240492"/>
                    <a:pt x="69850" y="238125"/>
                  </a:cubicBezTo>
                  <a:cubicBezTo>
                    <a:pt x="72217" y="235758"/>
                    <a:pt x="76028" y="234950"/>
                    <a:pt x="79375" y="234950"/>
                  </a:cubicBezTo>
                  <a:cubicBezTo>
                    <a:pt x="84253" y="234950"/>
                    <a:pt x="101402" y="238026"/>
                    <a:pt x="107950" y="241300"/>
                  </a:cubicBezTo>
                  <a:cubicBezTo>
                    <a:pt x="111363" y="243007"/>
                    <a:pt x="114300" y="245533"/>
                    <a:pt x="117475" y="247650"/>
                  </a:cubicBezTo>
                  <a:cubicBezTo>
                    <a:pt x="124883" y="246592"/>
                    <a:pt x="132532" y="246625"/>
                    <a:pt x="139700" y="244475"/>
                  </a:cubicBezTo>
                  <a:cubicBezTo>
                    <a:pt x="159836" y="238434"/>
                    <a:pt x="141154" y="239846"/>
                    <a:pt x="152400" y="228600"/>
                  </a:cubicBezTo>
                  <a:cubicBezTo>
                    <a:pt x="154767" y="226233"/>
                    <a:pt x="158750" y="226483"/>
                    <a:pt x="161925" y="225425"/>
                  </a:cubicBezTo>
                  <a:cubicBezTo>
                    <a:pt x="162983" y="222250"/>
                    <a:pt x="163009" y="218513"/>
                    <a:pt x="165100" y="215900"/>
                  </a:cubicBezTo>
                  <a:cubicBezTo>
                    <a:pt x="167484" y="212920"/>
                    <a:pt x="171694" y="211993"/>
                    <a:pt x="174625" y="209550"/>
                  </a:cubicBezTo>
                  <a:cubicBezTo>
                    <a:pt x="199071" y="189178"/>
                    <a:pt x="170026" y="209441"/>
                    <a:pt x="193675" y="193675"/>
                  </a:cubicBezTo>
                  <a:cubicBezTo>
                    <a:pt x="195792" y="190500"/>
                    <a:pt x="197045" y="186534"/>
                    <a:pt x="200025" y="184150"/>
                  </a:cubicBezTo>
                  <a:cubicBezTo>
                    <a:pt x="209106" y="176885"/>
                    <a:pt x="233529" y="183639"/>
                    <a:pt x="238125" y="184150"/>
                  </a:cubicBezTo>
                  <a:cubicBezTo>
                    <a:pt x="241300" y="186267"/>
                    <a:pt x="244952" y="187802"/>
                    <a:pt x="247650" y="190500"/>
                  </a:cubicBezTo>
                  <a:cubicBezTo>
                    <a:pt x="250348" y="193198"/>
                    <a:pt x="251020" y="197641"/>
                    <a:pt x="254000" y="200025"/>
                  </a:cubicBezTo>
                  <a:cubicBezTo>
                    <a:pt x="256070" y="201681"/>
                    <a:pt x="275395" y="206168"/>
                    <a:pt x="276225" y="206375"/>
                  </a:cubicBezTo>
                  <a:cubicBezTo>
                    <a:pt x="289983" y="205317"/>
                    <a:pt x="304167" y="206755"/>
                    <a:pt x="317500" y="203200"/>
                  </a:cubicBezTo>
                  <a:cubicBezTo>
                    <a:pt x="321187" y="202217"/>
                    <a:pt x="321407" y="196606"/>
                    <a:pt x="323850" y="193675"/>
                  </a:cubicBezTo>
                  <a:cubicBezTo>
                    <a:pt x="326725" y="190226"/>
                    <a:pt x="330200" y="187325"/>
                    <a:pt x="333375" y="184150"/>
                  </a:cubicBezTo>
                  <a:lnTo>
                    <a:pt x="339725" y="165100"/>
                  </a:lnTo>
                  <a:cubicBezTo>
                    <a:pt x="340783" y="161925"/>
                    <a:pt x="340533" y="157942"/>
                    <a:pt x="342900" y="155575"/>
                  </a:cubicBezTo>
                  <a:cubicBezTo>
                    <a:pt x="346075" y="152400"/>
                    <a:pt x="349550" y="149499"/>
                    <a:pt x="352425" y="146050"/>
                  </a:cubicBezTo>
                  <a:cubicBezTo>
                    <a:pt x="354868" y="143119"/>
                    <a:pt x="356077" y="139223"/>
                    <a:pt x="358775" y="136525"/>
                  </a:cubicBezTo>
                  <a:cubicBezTo>
                    <a:pt x="361473" y="133827"/>
                    <a:pt x="365125" y="132292"/>
                    <a:pt x="368300" y="130175"/>
                  </a:cubicBezTo>
                  <a:cubicBezTo>
                    <a:pt x="376812" y="130884"/>
                    <a:pt x="402956" y="130040"/>
                    <a:pt x="415925" y="136525"/>
                  </a:cubicBezTo>
                  <a:cubicBezTo>
                    <a:pt x="429540" y="143332"/>
                    <a:pt x="422336" y="142569"/>
                    <a:pt x="434975" y="152400"/>
                  </a:cubicBezTo>
                  <a:cubicBezTo>
                    <a:pt x="451351" y="165137"/>
                    <a:pt x="449179" y="163485"/>
                    <a:pt x="463550" y="168275"/>
                  </a:cubicBezTo>
                  <a:cubicBezTo>
                    <a:pt x="472017" y="167217"/>
                    <a:pt x="480718" y="167345"/>
                    <a:pt x="488950" y="165100"/>
                  </a:cubicBezTo>
                  <a:cubicBezTo>
                    <a:pt x="499729" y="162160"/>
                    <a:pt x="506550" y="146638"/>
                    <a:pt x="511175" y="139700"/>
                  </a:cubicBezTo>
                  <a:lnTo>
                    <a:pt x="523875" y="120650"/>
                  </a:lnTo>
                  <a:lnTo>
                    <a:pt x="530225" y="111125"/>
                  </a:lnTo>
                  <a:cubicBezTo>
                    <a:pt x="531283" y="104775"/>
                    <a:pt x="532003" y="98359"/>
                    <a:pt x="533400" y="92075"/>
                  </a:cubicBezTo>
                  <a:cubicBezTo>
                    <a:pt x="534126" y="88808"/>
                    <a:pt x="533852" y="84495"/>
                    <a:pt x="536575" y="82550"/>
                  </a:cubicBezTo>
                  <a:cubicBezTo>
                    <a:pt x="542022" y="78659"/>
                    <a:pt x="555625" y="76200"/>
                    <a:pt x="555625" y="76200"/>
                  </a:cubicBezTo>
                  <a:cubicBezTo>
                    <a:pt x="565341" y="78629"/>
                    <a:pt x="570541" y="78416"/>
                    <a:pt x="577850" y="85725"/>
                  </a:cubicBezTo>
                  <a:cubicBezTo>
                    <a:pt x="592211" y="100086"/>
                    <a:pt x="575182" y="92244"/>
                    <a:pt x="593725" y="98425"/>
                  </a:cubicBezTo>
                  <a:cubicBezTo>
                    <a:pt x="603788" y="113519"/>
                    <a:pt x="596455" y="106743"/>
                    <a:pt x="619125" y="114300"/>
                  </a:cubicBezTo>
                  <a:lnTo>
                    <a:pt x="628650" y="117475"/>
                  </a:lnTo>
                  <a:lnTo>
                    <a:pt x="638175" y="120650"/>
                  </a:lnTo>
                  <a:cubicBezTo>
                    <a:pt x="650875" y="119592"/>
                    <a:pt x="663961" y="120759"/>
                    <a:pt x="676275" y="117475"/>
                  </a:cubicBezTo>
                  <a:cubicBezTo>
                    <a:pt x="680614" y="116318"/>
                    <a:pt x="683043" y="111494"/>
                    <a:pt x="685800" y="107950"/>
                  </a:cubicBezTo>
                  <a:cubicBezTo>
                    <a:pt x="690485" y="101926"/>
                    <a:pt x="692150" y="93133"/>
                    <a:pt x="698500" y="88900"/>
                  </a:cubicBezTo>
                  <a:cubicBezTo>
                    <a:pt x="711761" y="80059"/>
                    <a:pt x="705327" y="85248"/>
                    <a:pt x="717550" y="73025"/>
                  </a:cubicBezTo>
                  <a:cubicBezTo>
                    <a:pt x="718608" y="69850"/>
                    <a:pt x="718358" y="65867"/>
                    <a:pt x="720725" y="63500"/>
                  </a:cubicBezTo>
                  <a:cubicBezTo>
                    <a:pt x="723092" y="61133"/>
                    <a:pt x="726903" y="60325"/>
                    <a:pt x="730250" y="60325"/>
                  </a:cubicBezTo>
                  <a:cubicBezTo>
                    <a:pt x="740886" y="60325"/>
                    <a:pt x="751417" y="62442"/>
                    <a:pt x="762000" y="63500"/>
                  </a:cubicBezTo>
                  <a:lnTo>
                    <a:pt x="781050" y="76200"/>
                  </a:lnTo>
                  <a:lnTo>
                    <a:pt x="790575" y="82550"/>
                  </a:lnTo>
                  <a:cubicBezTo>
                    <a:pt x="794527" y="88478"/>
                    <a:pt x="799979" y="98005"/>
                    <a:pt x="806450" y="101600"/>
                  </a:cubicBezTo>
                  <a:cubicBezTo>
                    <a:pt x="812301" y="104851"/>
                    <a:pt x="825500" y="107950"/>
                    <a:pt x="825500" y="107950"/>
                  </a:cubicBezTo>
                  <a:cubicBezTo>
                    <a:pt x="837142" y="106892"/>
                    <a:pt x="849252" y="108213"/>
                    <a:pt x="860425" y="104775"/>
                  </a:cubicBezTo>
                  <a:cubicBezTo>
                    <a:pt x="864072" y="103653"/>
                    <a:pt x="865225" y="98737"/>
                    <a:pt x="866775" y="95250"/>
                  </a:cubicBezTo>
                  <a:cubicBezTo>
                    <a:pt x="869493" y="89133"/>
                    <a:pt x="873125" y="76200"/>
                    <a:pt x="873125" y="76200"/>
                  </a:cubicBezTo>
                  <a:cubicBezTo>
                    <a:pt x="874183" y="66675"/>
                    <a:pt x="873976" y="56922"/>
                    <a:pt x="876300" y="47625"/>
                  </a:cubicBezTo>
                  <a:cubicBezTo>
                    <a:pt x="877225" y="43923"/>
                    <a:pt x="880207" y="41031"/>
                    <a:pt x="882650" y="38100"/>
                  </a:cubicBezTo>
                  <a:cubicBezTo>
                    <a:pt x="886051" y="34019"/>
                    <a:pt x="895937" y="24146"/>
                    <a:pt x="901700" y="22225"/>
                  </a:cubicBezTo>
                  <a:cubicBezTo>
                    <a:pt x="905004" y="21124"/>
                    <a:pt x="941263" y="16120"/>
                    <a:pt x="942975" y="15875"/>
                  </a:cubicBezTo>
                  <a:lnTo>
                    <a:pt x="971550" y="6350"/>
                  </a:lnTo>
                  <a:cubicBezTo>
                    <a:pt x="982079" y="2840"/>
                    <a:pt x="981075" y="6522"/>
                    <a:pt x="98107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744037" y="4548897"/>
              <a:ext cx="596900" cy="423430"/>
            </a:xfrm>
            <a:custGeom>
              <a:avLst/>
              <a:gdLst>
                <a:gd name="connsiteX0" fmla="*/ 114300 w 596900"/>
                <a:gd name="connsiteY0" fmla="*/ 423430 h 423430"/>
                <a:gd name="connsiteX1" fmla="*/ 98425 w 596900"/>
                <a:gd name="connsiteY1" fmla="*/ 410730 h 423430"/>
                <a:gd name="connsiteX2" fmla="*/ 79375 w 596900"/>
                <a:gd name="connsiteY2" fmla="*/ 398030 h 423430"/>
                <a:gd name="connsiteX3" fmla="*/ 76200 w 596900"/>
                <a:gd name="connsiteY3" fmla="*/ 363105 h 423430"/>
                <a:gd name="connsiteX4" fmla="*/ 82550 w 596900"/>
                <a:gd name="connsiteY4" fmla="*/ 344055 h 423430"/>
                <a:gd name="connsiteX5" fmla="*/ 79375 w 596900"/>
                <a:gd name="connsiteY5" fmla="*/ 325005 h 423430"/>
                <a:gd name="connsiteX6" fmla="*/ 57150 w 596900"/>
                <a:gd name="connsiteY6" fmla="*/ 299605 h 423430"/>
                <a:gd name="connsiteX7" fmla="*/ 31750 w 596900"/>
                <a:gd name="connsiteY7" fmla="*/ 277380 h 423430"/>
                <a:gd name="connsiteX8" fmla="*/ 22225 w 596900"/>
                <a:gd name="connsiteY8" fmla="*/ 271030 h 423430"/>
                <a:gd name="connsiteX9" fmla="*/ 9525 w 596900"/>
                <a:gd name="connsiteY9" fmla="*/ 251980 h 423430"/>
                <a:gd name="connsiteX10" fmla="*/ 3175 w 596900"/>
                <a:gd name="connsiteY10" fmla="*/ 242455 h 423430"/>
                <a:gd name="connsiteX11" fmla="*/ 0 w 596900"/>
                <a:gd name="connsiteY11" fmla="*/ 232930 h 423430"/>
                <a:gd name="connsiteX12" fmla="*/ 3175 w 596900"/>
                <a:gd name="connsiteY12" fmla="*/ 210705 h 423430"/>
                <a:gd name="connsiteX13" fmla="*/ 6350 w 596900"/>
                <a:gd name="connsiteY13" fmla="*/ 201180 h 423430"/>
                <a:gd name="connsiteX14" fmla="*/ 25400 w 596900"/>
                <a:gd name="connsiteY14" fmla="*/ 188480 h 423430"/>
                <a:gd name="connsiteX15" fmla="*/ 34925 w 596900"/>
                <a:gd name="connsiteY15" fmla="*/ 182130 h 423430"/>
                <a:gd name="connsiteX16" fmla="*/ 44450 w 596900"/>
                <a:gd name="connsiteY16" fmla="*/ 175780 h 423430"/>
                <a:gd name="connsiteX17" fmla="*/ 47625 w 596900"/>
                <a:gd name="connsiteY17" fmla="*/ 166255 h 423430"/>
                <a:gd name="connsiteX18" fmla="*/ 38100 w 596900"/>
                <a:gd name="connsiteY18" fmla="*/ 140855 h 423430"/>
                <a:gd name="connsiteX19" fmla="*/ 28575 w 596900"/>
                <a:gd name="connsiteY19" fmla="*/ 137680 h 423430"/>
                <a:gd name="connsiteX20" fmla="*/ 22225 w 596900"/>
                <a:gd name="connsiteY20" fmla="*/ 128155 h 423430"/>
                <a:gd name="connsiteX21" fmla="*/ 12700 w 596900"/>
                <a:gd name="connsiteY21" fmla="*/ 121805 h 423430"/>
                <a:gd name="connsiteX22" fmla="*/ 9525 w 596900"/>
                <a:gd name="connsiteY22" fmla="*/ 112280 h 423430"/>
                <a:gd name="connsiteX23" fmla="*/ 0 w 596900"/>
                <a:gd name="connsiteY23" fmla="*/ 102755 h 423430"/>
                <a:gd name="connsiteX24" fmla="*/ 9525 w 596900"/>
                <a:gd name="connsiteY24" fmla="*/ 80530 h 423430"/>
                <a:gd name="connsiteX25" fmla="*/ 19050 w 596900"/>
                <a:gd name="connsiteY25" fmla="*/ 77355 h 423430"/>
                <a:gd name="connsiteX26" fmla="*/ 28575 w 596900"/>
                <a:gd name="connsiteY26" fmla="*/ 71005 h 423430"/>
                <a:gd name="connsiteX27" fmla="*/ 47625 w 596900"/>
                <a:gd name="connsiteY27" fmla="*/ 64655 h 423430"/>
                <a:gd name="connsiteX28" fmla="*/ 79375 w 596900"/>
                <a:gd name="connsiteY28" fmla="*/ 74180 h 423430"/>
                <a:gd name="connsiteX29" fmla="*/ 88900 w 596900"/>
                <a:gd name="connsiteY29" fmla="*/ 77355 h 423430"/>
                <a:gd name="connsiteX30" fmla="*/ 142875 w 596900"/>
                <a:gd name="connsiteY30" fmla="*/ 74180 h 423430"/>
                <a:gd name="connsiteX31" fmla="*/ 165100 w 596900"/>
                <a:gd name="connsiteY31" fmla="*/ 48780 h 423430"/>
                <a:gd name="connsiteX32" fmla="*/ 171450 w 596900"/>
                <a:gd name="connsiteY32" fmla="*/ 39255 h 423430"/>
                <a:gd name="connsiteX33" fmla="*/ 177800 w 596900"/>
                <a:gd name="connsiteY33" fmla="*/ 29730 h 423430"/>
                <a:gd name="connsiteX34" fmla="*/ 187325 w 596900"/>
                <a:gd name="connsiteY34" fmla="*/ 20205 h 423430"/>
                <a:gd name="connsiteX35" fmla="*/ 190500 w 596900"/>
                <a:gd name="connsiteY35" fmla="*/ 10680 h 423430"/>
                <a:gd name="connsiteX36" fmla="*/ 231775 w 596900"/>
                <a:gd name="connsiteY36" fmla="*/ 4330 h 423430"/>
                <a:gd name="connsiteX37" fmla="*/ 241300 w 596900"/>
                <a:gd name="connsiteY37" fmla="*/ 10680 h 423430"/>
                <a:gd name="connsiteX38" fmla="*/ 244475 w 596900"/>
                <a:gd name="connsiteY38" fmla="*/ 20205 h 423430"/>
                <a:gd name="connsiteX39" fmla="*/ 250825 w 596900"/>
                <a:gd name="connsiteY39" fmla="*/ 29730 h 423430"/>
                <a:gd name="connsiteX40" fmla="*/ 254000 w 596900"/>
                <a:gd name="connsiteY40" fmla="*/ 39255 h 423430"/>
                <a:gd name="connsiteX41" fmla="*/ 273050 w 596900"/>
                <a:gd name="connsiteY41" fmla="*/ 48780 h 423430"/>
                <a:gd name="connsiteX42" fmla="*/ 282575 w 596900"/>
                <a:gd name="connsiteY42" fmla="*/ 55130 h 423430"/>
                <a:gd name="connsiteX43" fmla="*/ 327025 w 596900"/>
                <a:gd name="connsiteY43" fmla="*/ 48780 h 423430"/>
                <a:gd name="connsiteX44" fmla="*/ 336550 w 596900"/>
                <a:gd name="connsiteY44" fmla="*/ 42430 h 423430"/>
                <a:gd name="connsiteX45" fmla="*/ 355600 w 596900"/>
                <a:gd name="connsiteY45" fmla="*/ 36080 h 423430"/>
                <a:gd name="connsiteX46" fmla="*/ 371475 w 596900"/>
                <a:gd name="connsiteY46" fmla="*/ 17030 h 423430"/>
                <a:gd name="connsiteX47" fmla="*/ 381000 w 596900"/>
                <a:gd name="connsiteY47" fmla="*/ 13855 h 423430"/>
                <a:gd name="connsiteX48" fmla="*/ 400050 w 596900"/>
                <a:gd name="connsiteY48" fmla="*/ 4330 h 423430"/>
                <a:gd name="connsiteX49" fmla="*/ 422275 w 596900"/>
                <a:gd name="connsiteY49" fmla="*/ 7505 h 423430"/>
                <a:gd name="connsiteX50" fmla="*/ 415925 w 596900"/>
                <a:gd name="connsiteY50" fmla="*/ 26555 h 423430"/>
                <a:gd name="connsiteX51" fmla="*/ 412750 w 596900"/>
                <a:gd name="connsiteY51" fmla="*/ 36080 h 423430"/>
                <a:gd name="connsiteX52" fmla="*/ 425450 w 596900"/>
                <a:gd name="connsiteY52" fmla="*/ 58305 h 423430"/>
                <a:gd name="connsiteX53" fmla="*/ 444500 w 596900"/>
                <a:gd name="connsiteY53" fmla="*/ 64655 h 423430"/>
                <a:gd name="connsiteX54" fmla="*/ 463550 w 596900"/>
                <a:gd name="connsiteY54" fmla="*/ 58305 h 423430"/>
                <a:gd name="connsiteX55" fmla="*/ 492125 w 596900"/>
                <a:gd name="connsiteY55" fmla="*/ 39255 h 423430"/>
                <a:gd name="connsiteX56" fmla="*/ 501650 w 596900"/>
                <a:gd name="connsiteY56" fmla="*/ 32905 h 423430"/>
                <a:gd name="connsiteX57" fmla="*/ 520700 w 596900"/>
                <a:gd name="connsiteY57" fmla="*/ 23380 h 423430"/>
                <a:gd name="connsiteX58" fmla="*/ 539750 w 596900"/>
                <a:gd name="connsiteY58" fmla="*/ 32905 h 423430"/>
                <a:gd name="connsiteX59" fmla="*/ 542925 w 596900"/>
                <a:gd name="connsiteY59" fmla="*/ 42430 h 423430"/>
                <a:gd name="connsiteX60" fmla="*/ 558800 w 596900"/>
                <a:gd name="connsiteY60" fmla="*/ 58305 h 423430"/>
                <a:gd name="connsiteX61" fmla="*/ 568325 w 596900"/>
                <a:gd name="connsiteY61" fmla="*/ 77355 h 423430"/>
                <a:gd name="connsiteX62" fmla="*/ 577850 w 596900"/>
                <a:gd name="connsiteY62" fmla="*/ 83705 h 423430"/>
                <a:gd name="connsiteX63" fmla="*/ 590550 w 596900"/>
                <a:gd name="connsiteY63" fmla="*/ 96405 h 423430"/>
                <a:gd name="connsiteX64" fmla="*/ 596900 w 596900"/>
                <a:gd name="connsiteY64" fmla="*/ 105930 h 423430"/>
                <a:gd name="connsiteX65" fmla="*/ 577850 w 596900"/>
                <a:gd name="connsiteY65" fmla="*/ 121805 h 423430"/>
                <a:gd name="connsiteX66" fmla="*/ 568325 w 596900"/>
                <a:gd name="connsiteY66" fmla="*/ 124980 h 423430"/>
                <a:gd name="connsiteX67" fmla="*/ 561975 w 596900"/>
                <a:gd name="connsiteY67" fmla="*/ 134505 h 423430"/>
                <a:gd name="connsiteX68" fmla="*/ 552450 w 596900"/>
                <a:gd name="connsiteY68" fmla="*/ 140855 h 423430"/>
                <a:gd name="connsiteX69" fmla="*/ 546100 w 596900"/>
                <a:gd name="connsiteY69" fmla="*/ 159905 h 423430"/>
                <a:gd name="connsiteX70" fmla="*/ 555625 w 596900"/>
                <a:gd name="connsiteY70" fmla="*/ 194830 h 423430"/>
                <a:gd name="connsiteX71" fmla="*/ 558800 w 596900"/>
                <a:gd name="connsiteY71" fmla="*/ 204355 h 423430"/>
                <a:gd name="connsiteX72" fmla="*/ 561975 w 596900"/>
                <a:gd name="connsiteY72" fmla="*/ 213880 h 423430"/>
                <a:gd name="connsiteX73" fmla="*/ 552450 w 596900"/>
                <a:gd name="connsiteY73" fmla="*/ 251980 h 423430"/>
                <a:gd name="connsiteX74" fmla="*/ 542925 w 596900"/>
                <a:gd name="connsiteY74" fmla="*/ 258330 h 423430"/>
                <a:gd name="connsiteX75" fmla="*/ 517525 w 596900"/>
                <a:gd name="connsiteY75" fmla="*/ 280555 h 423430"/>
                <a:gd name="connsiteX76" fmla="*/ 501650 w 596900"/>
                <a:gd name="connsiteY76" fmla="*/ 299605 h 423430"/>
                <a:gd name="connsiteX77" fmla="*/ 498475 w 596900"/>
                <a:gd name="connsiteY77" fmla="*/ 309130 h 423430"/>
                <a:gd name="connsiteX78" fmla="*/ 501650 w 596900"/>
                <a:gd name="connsiteY78" fmla="*/ 325005 h 423430"/>
                <a:gd name="connsiteX79" fmla="*/ 508000 w 596900"/>
                <a:gd name="connsiteY79" fmla="*/ 334530 h 423430"/>
                <a:gd name="connsiteX80" fmla="*/ 501650 w 596900"/>
                <a:gd name="connsiteY80" fmla="*/ 344055 h 423430"/>
                <a:gd name="connsiteX81" fmla="*/ 482600 w 596900"/>
                <a:gd name="connsiteY81" fmla="*/ 353580 h 423430"/>
                <a:gd name="connsiteX82" fmla="*/ 473075 w 596900"/>
                <a:gd name="connsiteY82" fmla="*/ 359930 h 423430"/>
                <a:gd name="connsiteX83" fmla="*/ 454025 w 596900"/>
                <a:gd name="connsiteY83" fmla="*/ 366280 h 423430"/>
                <a:gd name="connsiteX84" fmla="*/ 444500 w 596900"/>
                <a:gd name="connsiteY84" fmla="*/ 369455 h 423430"/>
                <a:gd name="connsiteX85" fmla="*/ 434975 w 596900"/>
                <a:gd name="connsiteY85" fmla="*/ 372630 h 423430"/>
                <a:gd name="connsiteX86" fmla="*/ 412750 w 596900"/>
                <a:gd name="connsiteY86" fmla="*/ 375805 h 423430"/>
                <a:gd name="connsiteX87" fmla="*/ 393700 w 596900"/>
                <a:gd name="connsiteY87" fmla="*/ 382155 h 423430"/>
                <a:gd name="connsiteX88" fmla="*/ 371475 w 596900"/>
                <a:gd name="connsiteY88" fmla="*/ 394855 h 4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6900" h="423430">
                  <a:moveTo>
                    <a:pt x="114300" y="423430"/>
                  </a:moveTo>
                  <a:cubicBezTo>
                    <a:pt x="109008" y="419197"/>
                    <a:pt x="103906" y="414716"/>
                    <a:pt x="98425" y="410730"/>
                  </a:cubicBezTo>
                  <a:cubicBezTo>
                    <a:pt x="92253" y="406241"/>
                    <a:pt x="79375" y="398030"/>
                    <a:pt x="79375" y="398030"/>
                  </a:cubicBezTo>
                  <a:cubicBezTo>
                    <a:pt x="69174" y="382728"/>
                    <a:pt x="70580" y="389333"/>
                    <a:pt x="76200" y="363105"/>
                  </a:cubicBezTo>
                  <a:cubicBezTo>
                    <a:pt x="77602" y="356560"/>
                    <a:pt x="82550" y="344055"/>
                    <a:pt x="82550" y="344055"/>
                  </a:cubicBezTo>
                  <a:cubicBezTo>
                    <a:pt x="81492" y="337705"/>
                    <a:pt x="81851" y="330947"/>
                    <a:pt x="79375" y="325005"/>
                  </a:cubicBezTo>
                  <a:cubicBezTo>
                    <a:pt x="72252" y="307909"/>
                    <a:pt x="69178" y="307624"/>
                    <a:pt x="57150" y="299605"/>
                  </a:cubicBezTo>
                  <a:cubicBezTo>
                    <a:pt x="46567" y="283730"/>
                    <a:pt x="53975" y="292197"/>
                    <a:pt x="31750" y="277380"/>
                  </a:cubicBezTo>
                  <a:lnTo>
                    <a:pt x="22225" y="271030"/>
                  </a:lnTo>
                  <a:lnTo>
                    <a:pt x="9525" y="251980"/>
                  </a:lnTo>
                  <a:cubicBezTo>
                    <a:pt x="7408" y="248805"/>
                    <a:pt x="4382" y="246075"/>
                    <a:pt x="3175" y="242455"/>
                  </a:cubicBezTo>
                  <a:lnTo>
                    <a:pt x="0" y="232930"/>
                  </a:lnTo>
                  <a:cubicBezTo>
                    <a:pt x="1058" y="225522"/>
                    <a:pt x="1707" y="218043"/>
                    <a:pt x="3175" y="210705"/>
                  </a:cubicBezTo>
                  <a:cubicBezTo>
                    <a:pt x="3831" y="207423"/>
                    <a:pt x="3983" y="203547"/>
                    <a:pt x="6350" y="201180"/>
                  </a:cubicBezTo>
                  <a:cubicBezTo>
                    <a:pt x="11746" y="195784"/>
                    <a:pt x="19050" y="192713"/>
                    <a:pt x="25400" y="188480"/>
                  </a:cubicBezTo>
                  <a:lnTo>
                    <a:pt x="34925" y="182130"/>
                  </a:lnTo>
                  <a:lnTo>
                    <a:pt x="44450" y="175780"/>
                  </a:lnTo>
                  <a:cubicBezTo>
                    <a:pt x="45508" y="172605"/>
                    <a:pt x="47625" y="169602"/>
                    <a:pt x="47625" y="166255"/>
                  </a:cubicBezTo>
                  <a:cubicBezTo>
                    <a:pt x="47625" y="159026"/>
                    <a:pt x="44669" y="146110"/>
                    <a:pt x="38100" y="140855"/>
                  </a:cubicBezTo>
                  <a:cubicBezTo>
                    <a:pt x="35487" y="138764"/>
                    <a:pt x="31750" y="138738"/>
                    <a:pt x="28575" y="137680"/>
                  </a:cubicBezTo>
                  <a:cubicBezTo>
                    <a:pt x="26458" y="134505"/>
                    <a:pt x="24923" y="130853"/>
                    <a:pt x="22225" y="128155"/>
                  </a:cubicBezTo>
                  <a:cubicBezTo>
                    <a:pt x="19527" y="125457"/>
                    <a:pt x="15084" y="124785"/>
                    <a:pt x="12700" y="121805"/>
                  </a:cubicBezTo>
                  <a:cubicBezTo>
                    <a:pt x="10609" y="119192"/>
                    <a:pt x="11381" y="115065"/>
                    <a:pt x="9525" y="112280"/>
                  </a:cubicBezTo>
                  <a:cubicBezTo>
                    <a:pt x="7034" y="108544"/>
                    <a:pt x="3175" y="105930"/>
                    <a:pt x="0" y="102755"/>
                  </a:cubicBezTo>
                  <a:cubicBezTo>
                    <a:pt x="1907" y="95129"/>
                    <a:pt x="2673" y="86012"/>
                    <a:pt x="9525" y="80530"/>
                  </a:cubicBezTo>
                  <a:cubicBezTo>
                    <a:pt x="12138" y="78439"/>
                    <a:pt x="16057" y="78852"/>
                    <a:pt x="19050" y="77355"/>
                  </a:cubicBezTo>
                  <a:cubicBezTo>
                    <a:pt x="22463" y="75648"/>
                    <a:pt x="25088" y="72555"/>
                    <a:pt x="28575" y="71005"/>
                  </a:cubicBezTo>
                  <a:cubicBezTo>
                    <a:pt x="34692" y="68287"/>
                    <a:pt x="47625" y="64655"/>
                    <a:pt x="47625" y="64655"/>
                  </a:cubicBezTo>
                  <a:cubicBezTo>
                    <a:pt x="66819" y="69453"/>
                    <a:pt x="56185" y="66450"/>
                    <a:pt x="79375" y="74180"/>
                  </a:cubicBezTo>
                  <a:lnTo>
                    <a:pt x="88900" y="77355"/>
                  </a:lnTo>
                  <a:cubicBezTo>
                    <a:pt x="106892" y="76297"/>
                    <a:pt x="125052" y="76854"/>
                    <a:pt x="142875" y="74180"/>
                  </a:cubicBezTo>
                  <a:cubicBezTo>
                    <a:pt x="152674" y="72710"/>
                    <a:pt x="162435" y="52778"/>
                    <a:pt x="165100" y="48780"/>
                  </a:cubicBezTo>
                  <a:lnTo>
                    <a:pt x="171450" y="39255"/>
                  </a:lnTo>
                  <a:cubicBezTo>
                    <a:pt x="173567" y="36080"/>
                    <a:pt x="175102" y="32428"/>
                    <a:pt x="177800" y="29730"/>
                  </a:cubicBezTo>
                  <a:lnTo>
                    <a:pt x="187325" y="20205"/>
                  </a:lnTo>
                  <a:cubicBezTo>
                    <a:pt x="188383" y="17030"/>
                    <a:pt x="188644" y="13465"/>
                    <a:pt x="190500" y="10680"/>
                  </a:cubicBezTo>
                  <a:cubicBezTo>
                    <a:pt x="202219" y="-6899"/>
                    <a:pt x="208175" y="1970"/>
                    <a:pt x="231775" y="4330"/>
                  </a:cubicBezTo>
                  <a:cubicBezTo>
                    <a:pt x="234950" y="6447"/>
                    <a:pt x="238916" y="7700"/>
                    <a:pt x="241300" y="10680"/>
                  </a:cubicBezTo>
                  <a:cubicBezTo>
                    <a:pt x="243391" y="13293"/>
                    <a:pt x="242978" y="17212"/>
                    <a:pt x="244475" y="20205"/>
                  </a:cubicBezTo>
                  <a:cubicBezTo>
                    <a:pt x="246182" y="23618"/>
                    <a:pt x="249118" y="26317"/>
                    <a:pt x="250825" y="29730"/>
                  </a:cubicBezTo>
                  <a:cubicBezTo>
                    <a:pt x="252322" y="32723"/>
                    <a:pt x="251909" y="36642"/>
                    <a:pt x="254000" y="39255"/>
                  </a:cubicBezTo>
                  <a:cubicBezTo>
                    <a:pt x="260066" y="46838"/>
                    <a:pt x="265381" y="44945"/>
                    <a:pt x="273050" y="48780"/>
                  </a:cubicBezTo>
                  <a:cubicBezTo>
                    <a:pt x="276463" y="50487"/>
                    <a:pt x="279400" y="53013"/>
                    <a:pt x="282575" y="55130"/>
                  </a:cubicBezTo>
                  <a:cubicBezTo>
                    <a:pt x="291498" y="54319"/>
                    <a:pt x="314809" y="54888"/>
                    <a:pt x="327025" y="48780"/>
                  </a:cubicBezTo>
                  <a:cubicBezTo>
                    <a:pt x="330438" y="47073"/>
                    <a:pt x="333063" y="43980"/>
                    <a:pt x="336550" y="42430"/>
                  </a:cubicBezTo>
                  <a:cubicBezTo>
                    <a:pt x="342667" y="39712"/>
                    <a:pt x="355600" y="36080"/>
                    <a:pt x="355600" y="36080"/>
                  </a:cubicBezTo>
                  <a:cubicBezTo>
                    <a:pt x="360286" y="29052"/>
                    <a:pt x="364141" y="21919"/>
                    <a:pt x="371475" y="17030"/>
                  </a:cubicBezTo>
                  <a:cubicBezTo>
                    <a:pt x="374260" y="15174"/>
                    <a:pt x="378007" y="15352"/>
                    <a:pt x="381000" y="13855"/>
                  </a:cubicBezTo>
                  <a:cubicBezTo>
                    <a:pt x="405619" y="1545"/>
                    <a:pt x="376109" y="12310"/>
                    <a:pt x="400050" y="4330"/>
                  </a:cubicBezTo>
                  <a:cubicBezTo>
                    <a:pt x="407458" y="5388"/>
                    <a:pt x="417925" y="1415"/>
                    <a:pt x="422275" y="7505"/>
                  </a:cubicBezTo>
                  <a:cubicBezTo>
                    <a:pt x="426166" y="12952"/>
                    <a:pt x="418042" y="20205"/>
                    <a:pt x="415925" y="26555"/>
                  </a:cubicBezTo>
                  <a:lnTo>
                    <a:pt x="412750" y="36080"/>
                  </a:lnTo>
                  <a:cubicBezTo>
                    <a:pt x="415707" y="50863"/>
                    <a:pt x="412119" y="52380"/>
                    <a:pt x="425450" y="58305"/>
                  </a:cubicBezTo>
                  <a:cubicBezTo>
                    <a:pt x="431567" y="61023"/>
                    <a:pt x="444500" y="64655"/>
                    <a:pt x="444500" y="64655"/>
                  </a:cubicBezTo>
                  <a:cubicBezTo>
                    <a:pt x="450850" y="62538"/>
                    <a:pt x="457981" y="62018"/>
                    <a:pt x="463550" y="58305"/>
                  </a:cubicBezTo>
                  <a:lnTo>
                    <a:pt x="492125" y="39255"/>
                  </a:lnTo>
                  <a:cubicBezTo>
                    <a:pt x="495300" y="37138"/>
                    <a:pt x="498030" y="34112"/>
                    <a:pt x="501650" y="32905"/>
                  </a:cubicBezTo>
                  <a:cubicBezTo>
                    <a:pt x="514795" y="28523"/>
                    <a:pt x="508390" y="31586"/>
                    <a:pt x="520700" y="23380"/>
                  </a:cubicBezTo>
                  <a:cubicBezTo>
                    <a:pt x="526975" y="25472"/>
                    <a:pt x="535274" y="27310"/>
                    <a:pt x="539750" y="32905"/>
                  </a:cubicBezTo>
                  <a:cubicBezTo>
                    <a:pt x="541841" y="35518"/>
                    <a:pt x="541428" y="39437"/>
                    <a:pt x="542925" y="42430"/>
                  </a:cubicBezTo>
                  <a:cubicBezTo>
                    <a:pt x="548217" y="53013"/>
                    <a:pt x="549275" y="51955"/>
                    <a:pt x="558800" y="58305"/>
                  </a:cubicBezTo>
                  <a:cubicBezTo>
                    <a:pt x="561382" y="66052"/>
                    <a:pt x="562170" y="71200"/>
                    <a:pt x="568325" y="77355"/>
                  </a:cubicBezTo>
                  <a:cubicBezTo>
                    <a:pt x="571023" y="80053"/>
                    <a:pt x="574675" y="81588"/>
                    <a:pt x="577850" y="83705"/>
                  </a:cubicBezTo>
                  <a:cubicBezTo>
                    <a:pt x="584777" y="104487"/>
                    <a:pt x="575156" y="84090"/>
                    <a:pt x="590550" y="96405"/>
                  </a:cubicBezTo>
                  <a:cubicBezTo>
                    <a:pt x="593530" y="98789"/>
                    <a:pt x="594783" y="102755"/>
                    <a:pt x="596900" y="105930"/>
                  </a:cubicBezTo>
                  <a:cubicBezTo>
                    <a:pt x="589878" y="112952"/>
                    <a:pt x="586691" y="117385"/>
                    <a:pt x="577850" y="121805"/>
                  </a:cubicBezTo>
                  <a:cubicBezTo>
                    <a:pt x="574857" y="123302"/>
                    <a:pt x="571500" y="123922"/>
                    <a:pt x="568325" y="124980"/>
                  </a:cubicBezTo>
                  <a:cubicBezTo>
                    <a:pt x="566208" y="128155"/>
                    <a:pt x="564673" y="131807"/>
                    <a:pt x="561975" y="134505"/>
                  </a:cubicBezTo>
                  <a:cubicBezTo>
                    <a:pt x="559277" y="137203"/>
                    <a:pt x="554472" y="137619"/>
                    <a:pt x="552450" y="140855"/>
                  </a:cubicBezTo>
                  <a:cubicBezTo>
                    <a:pt x="548902" y="146531"/>
                    <a:pt x="546100" y="159905"/>
                    <a:pt x="546100" y="159905"/>
                  </a:cubicBezTo>
                  <a:cubicBezTo>
                    <a:pt x="550588" y="182344"/>
                    <a:pt x="547568" y="170660"/>
                    <a:pt x="555625" y="194830"/>
                  </a:cubicBezTo>
                  <a:lnTo>
                    <a:pt x="558800" y="204355"/>
                  </a:lnTo>
                  <a:lnTo>
                    <a:pt x="561975" y="213880"/>
                  </a:lnTo>
                  <a:cubicBezTo>
                    <a:pt x="560210" y="229767"/>
                    <a:pt x="563387" y="241043"/>
                    <a:pt x="552450" y="251980"/>
                  </a:cubicBezTo>
                  <a:cubicBezTo>
                    <a:pt x="549752" y="254678"/>
                    <a:pt x="546100" y="256213"/>
                    <a:pt x="542925" y="258330"/>
                  </a:cubicBezTo>
                  <a:cubicBezTo>
                    <a:pt x="524933" y="285317"/>
                    <a:pt x="554567" y="243513"/>
                    <a:pt x="517525" y="280555"/>
                  </a:cubicBezTo>
                  <a:cubicBezTo>
                    <a:pt x="510503" y="287577"/>
                    <a:pt x="506070" y="290764"/>
                    <a:pt x="501650" y="299605"/>
                  </a:cubicBezTo>
                  <a:cubicBezTo>
                    <a:pt x="500153" y="302598"/>
                    <a:pt x="499533" y="305955"/>
                    <a:pt x="498475" y="309130"/>
                  </a:cubicBezTo>
                  <a:cubicBezTo>
                    <a:pt x="499533" y="314422"/>
                    <a:pt x="499755" y="319952"/>
                    <a:pt x="501650" y="325005"/>
                  </a:cubicBezTo>
                  <a:cubicBezTo>
                    <a:pt x="502990" y="328578"/>
                    <a:pt x="508000" y="330714"/>
                    <a:pt x="508000" y="334530"/>
                  </a:cubicBezTo>
                  <a:cubicBezTo>
                    <a:pt x="508000" y="338346"/>
                    <a:pt x="504348" y="341357"/>
                    <a:pt x="501650" y="344055"/>
                  </a:cubicBezTo>
                  <a:cubicBezTo>
                    <a:pt x="492551" y="353154"/>
                    <a:pt x="492929" y="348415"/>
                    <a:pt x="482600" y="353580"/>
                  </a:cubicBezTo>
                  <a:cubicBezTo>
                    <a:pt x="479187" y="355287"/>
                    <a:pt x="476562" y="358380"/>
                    <a:pt x="473075" y="359930"/>
                  </a:cubicBezTo>
                  <a:cubicBezTo>
                    <a:pt x="466958" y="362648"/>
                    <a:pt x="460375" y="364163"/>
                    <a:pt x="454025" y="366280"/>
                  </a:cubicBezTo>
                  <a:lnTo>
                    <a:pt x="444500" y="369455"/>
                  </a:lnTo>
                  <a:cubicBezTo>
                    <a:pt x="441325" y="370513"/>
                    <a:pt x="438288" y="372157"/>
                    <a:pt x="434975" y="372630"/>
                  </a:cubicBezTo>
                  <a:lnTo>
                    <a:pt x="412750" y="375805"/>
                  </a:lnTo>
                  <a:cubicBezTo>
                    <a:pt x="406400" y="377922"/>
                    <a:pt x="399269" y="378442"/>
                    <a:pt x="393700" y="382155"/>
                  </a:cubicBezTo>
                  <a:cubicBezTo>
                    <a:pt x="373769" y="395442"/>
                    <a:pt x="382282" y="394855"/>
                    <a:pt x="371475" y="39485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40912" y="5131077"/>
              <a:ext cx="1025525" cy="514867"/>
            </a:xfrm>
            <a:custGeom>
              <a:avLst/>
              <a:gdLst>
                <a:gd name="connsiteX0" fmla="*/ 0 w 1025525"/>
                <a:gd name="connsiteY0" fmla="*/ 12700 h 514867"/>
                <a:gd name="connsiteX1" fmla="*/ 34925 w 1025525"/>
                <a:gd name="connsiteY1" fmla="*/ 3175 h 514867"/>
                <a:gd name="connsiteX2" fmla="*/ 44450 w 1025525"/>
                <a:gd name="connsiteY2" fmla="*/ 0 h 514867"/>
                <a:gd name="connsiteX3" fmla="*/ 66675 w 1025525"/>
                <a:gd name="connsiteY3" fmla="*/ 3175 h 514867"/>
                <a:gd name="connsiteX4" fmla="*/ 76200 w 1025525"/>
                <a:gd name="connsiteY4" fmla="*/ 9525 h 514867"/>
                <a:gd name="connsiteX5" fmla="*/ 85725 w 1025525"/>
                <a:gd name="connsiteY5" fmla="*/ 12700 h 514867"/>
                <a:gd name="connsiteX6" fmla="*/ 104775 w 1025525"/>
                <a:gd name="connsiteY6" fmla="*/ 22225 h 514867"/>
                <a:gd name="connsiteX7" fmla="*/ 142875 w 1025525"/>
                <a:gd name="connsiteY7" fmla="*/ 19050 h 514867"/>
                <a:gd name="connsiteX8" fmla="*/ 152400 w 1025525"/>
                <a:gd name="connsiteY8" fmla="*/ 15875 h 514867"/>
                <a:gd name="connsiteX9" fmla="*/ 171450 w 1025525"/>
                <a:gd name="connsiteY9" fmla="*/ 12700 h 514867"/>
                <a:gd name="connsiteX10" fmla="*/ 212725 w 1025525"/>
                <a:gd name="connsiteY10" fmla="*/ 15875 h 514867"/>
                <a:gd name="connsiteX11" fmla="*/ 219075 w 1025525"/>
                <a:gd name="connsiteY11" fmla="*/ 25400 h 514867"/>
                <a:gd name="connsiteX12" fmla="*/ 269875 w 1025525"/>
                <a:gd name="connsiteY12" fmla="*/ 22225 h 514867"/>
                <a:gd name="connsiteX13" fmla="*/ 346075 w 1025525"/>
                <a:gd name="connsiteY13" fmla="*/ 19050 h 514867"/>
                <a:gd name="connsiteX14" fmla="*/ 358775 w 1025525"/>
                <a:gd name="connsiteY14" fmla="*/ 22225 h 514867"/>
                <a:gd name="connsiteX15" fmla="*/ 374650 w 1025525"/>
                <a:gd name="connsiteY15" fmla="*/ 50800 h 514867"/>
                <a:gd name="connsiteX16" fmla="*/ 384175 w 1025525"/>
                <a:gd name="connsiteY16" fmla="*/ 60325 h 514867"/>
                <a:gd name="connsiteX17" fmla="*/ 428625 w 1025525"/>
                <a:gd name="connsiteY17" fmla="*/ 53975 h 514867"/>
                <a:gd name="connsiteX18" fmla="*/ 438150 w 1025525"/>
                <a:gd name="connsiteY18" fmla="*/ 50800 h 514867"/>
                <a:gd name="connsiteX19" fmla="*/ 447675 w 1025525"/>
                <a:gd name="connsiteY19" fmla="*/ 44450 h 514867"/>
                <a:gd name="connsiteX20" fmla="*/ 466725 w 1025525"/>
                <a:gd name="connsiteY20" fmla="*/ 38100 h 514867"/>
                <a:gd name="connsiteX21" fmla="*/ 476250 w 1025525"/>
                <a:gd name="connsiteY21" fmla="*/ 57150 h 514867"/>
                <a:gd name="connsiteX22" fmla="*/ 479425 w 1025525"/>
                <a:gd name="connsiteY22" fmla="*/ 92075 h 514867"/>
                <a:gd name="connsiteX23" fmla="*/ 488950 w 1025525"/>
                <a:gd name="connsiteY23" fmla="*/ 98425 h 514867"/>
                <a:gd name="connsiteX24" fmla="*/ 511175 w 1025525"/>
                <a:gd name="connsiteY24" fmla="*/ 104775 h 514867"/>
                <a:gd name="connsiteX25" fmla="*/ 517525 w 1025525"/>
                <a:gd name="connsiteY25" fmla="*/ 114300 h 514867"/>
                <a:gd name="connsiteX26" fmla="*/ 517525 w 1025525"/>
                <a:gd name="connsiteY26" fmla="*/ 158750 h 514867"/>
                <a:gd name="connsiteX27" fmla="*/ 536575 w 1025525"/>
                <a:gd name="connsiteY27" fmla="*/ 171450 h 514867"/>
                <a:gd name="connsiteX28" fmla="*/ 546100 w 1025525"/>
                <a:gd name="connsiteY28" fmla="*/ 177800 h 514867"/>
                <a:gd name="connsiteX29" fmla="*/ 549275 w 1025525"/>
                <a:gd name="connsiteY29" fmla="*/ 187325 h 514867"/>
                <a:gd name="connsiteX30" fmla="*/ 555625 w 1025525"/>
                <a:gd name="connsiteY30" fmla="*/ 307975 h 514867"/>
                <a:gd name="connsiteX31" fmla="*/ 574675 w 1025525"/>
                <a:gd name="connsiteY31" fmla="*/ 333375 h 514867"/>
                <a:gd name="connsiteX32" fmla="*/ 600075 w 1025525"/>
                <a:gd name="connsiteY32" fmla="*/ 339725 h 514867"/>
                <a:gd name="connsiteX33" fmla="*/ 609600 w 1025525"/>
                <a:gd name="connsiteY33" fmla="*/ 361950 h 514867"/>
                <a:gd name="connsiteX34" fmla="*/ 615950 w 1025525"/>
                <a:gd name="connsiteY34" fmla="*/ 381000 h 514867"/>
                <a:gd name="connsiteX35" fmla="*/ 635000 w 1025525"/>
                <a:gd name="connsiteY35" fmla="*/ 387350 h 514867"/>
                <a:gd name="connsiteX36" fmla="*/ 644525 w 1025525"/>
                <a:gd name="connsiteY36" fmla="*/ 393700 h 514867"/>
                <a:gd name="connsiteX37" fmla="*/ 669925 w 1025525"/>
                <a:gd name="connsiteY37" fmla="*/ 396875 h 514867"/>
                <a:gd name="connsiteX38" fmla="*/ 679450 w 1025525"/>
                <a:gd name="connsiteY38" fmla="*/ 400050 h 514867"/>
                <a:gd name="connsiteX39" fmla="*/ 704850 w 1025525"/>
                <a:gd name="connsiteY39" fmla="*/ 406400 h 514867"/>
                <a:gd name="connsiteX40" fmla="*/ 727075 w 1025525"/>
                <a:gd name="connsiteY40" fmla="*/ 415925 h 514867"/>
                <a:gd name="connsiteX41" fmla="*/ 723900 w 1025525"/>
                <a:gd name="connsiteY41" fmla="*/ 431800 h 514867"/>
                <a:gd name="connsiteX42" fmla="*/ 720725 w 1025525"/>
                <a:gd name="connsiteY42" fmla="*/ 441325 h 514867"/>
                <a:gd name="connsiteX43" fmla="*/ 723900 w 1025525"/>
                <a:gd name="connsiteY43" fmla="*/ 501650 h 514867"/>
                <a:gd name="connsiteX44" fmla="*/ 727075 w 1025525"/>
                <a:gd name="connsiteY44" fmla="*/ 511175 h 514867"/>
                <a:gd name="connsiteX45" fmla="*/ 739775 w 1025525"/>
                <a:gd name="connsiteY45" fmla="*/ 514350 h 514867"/>
                <a:gd name="connsiteX46" fmla="*/ 793750 w 1025525"/>
                <a:gd name="connsiteY46" fmla="*/ 508000 h 514867"/>
                <a:gd name="connsiteX47" fmla="*/ 812800 w 1025525"/>
                <a:gd name="connsiteY47" fmla="*/ 501650 h 514867"/>
                <a:gd name="connsiteX48" fmla="*/ 822325 w 1025525"/>
                <a:gd name="connsiteY48" fmla="*/ 504825 h 514867"/>
                <a:gd name="connsiteX49" fmla="*/ 825500 w 1025525"/>
                <a:gd name="connsiteY49" fmla="*/ 514350 h 514867"/>
                <a:gd name="connsiteX50" fmla="*/ 863600 w 1025525"/>
                <a:gd name="connsiteY50" fmla="*/ 511175 h 514867"/>
                <a:gd name="connsiteX51" fmla="*/ 927100 w 1025525"/>
                <a:gd name="connsiteY51" fmla="*/ 501650 h 514867"/>
                <a:gd name="connsiteX52" fmla="*/ 936625 w 1025525"/>
                <a:gd name="connsiteY52" fmla="*/ 498475 h 514867"/>
                <a:gd name="connsiteX53" fmla="*/ 946150 w 1025525"/>
                <a:gd name="connsiteY53" fmla="*/ 492125 h 514867"/>
                <a:gd name="connsiteX54" fmla="*/ 955675 w 1025525"/>
                <a:gd name="connsiteY54" fmla="*/ 495300 h 514867"/>
                <a:gd name="connsiteX55" fmla="*/ 968375 w 1025525"/>
                <a:gd name="connsiteY55" fmla="*/ 498475 h 514867"/>
                <a:gd name="connsiteX56" fmla="*/ 987425 w 1025525"/>
                <a:gd name="connsiteY56" fmla="*/ 495300 h 514867"/>
                <a:gd name="connsiteX57" fmla="*/ 996950 w 1025525"/>
                <a:gd name="connsiteY57" fmla="*/ 492125 h 514867"/>
                <a:gd name="connsiteX58" fmla="*/ 1006475 w 1025525"/>
                <a:gd name="connsiteY58" fmla="*/ 495300 h 514867"/>
                <a:gd name="connsiteX59" fmla="*/ 1025525 w 1025525"/>
                <a:gd name="connsiteY59" fmla="*/ 485775 h 514867"/>
                <a:gd name="connsiteX60" fmla="*/ 1025525 w 1025525"/>
                <a:gd name="connsiteY60" fmla="*/ 482600 h 5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5525" h="514867">
                  <a:moveTo>
                    <a:pt x="0" y="12700"/>
                  </a:moveTo>
                  <a:cubicBezTo>
                    <a:pt x="22439" y="8212"/>
                    <a:pt x="10755" y="11232"/>
                    <a:pt x="34925" y="3175"/>
                  </a:cubicBezTo>
                  <a:lnTo>
                    <a:pt x="44450" y="0"/>
                  </a:lnTo>
                  <a:cubicBezTo>
                    <a:pt x="51858" y="1058"/>
                    <a:pt x="59507" y="1025"/>
                    <a:pt x="66675" y="3175"/>
                  </a:cubicBezTo>
                  <a:cubicBezTo>
                    <a:pt x="70330" y="4271"/>
                    <a:pt x="72787" y="7818"/>
                    <a:pt x="76200" y="9525"/>
                  </a:cubicBezTo>
                  <a:cubicBezTo>
                    <a:pt x="79193" y="11022"/>
                    <a:pt x="82732" y="11203"/>
                    <a:pt x="85725" y="12700"/>
                  </a:cubicBezTo>
                  <a:cubicBezTo>
                    <a:pt x="110344" y="25010"/>
                    <a:pt x="80834" y="14245"/>
                    <a:pt x="104775" y="22225"/>
                  </a:cubicBezTo>
                  <a:cubicBezTo>
                    <a:pt x="117475" y="21167"/>
                    <a:pt x="130243" y="20734"/>
                    <a:pt x="142875" y="19050"/>
                  </a:cubicBezTo>
                  <a:cubicBezTo>
                    <a:pt x="146192" y="18608"/>
                    <a:pt x="149133" y="16601"/>
                    <a:pt x="152400" y="15875"/>
                  </a:cubicBezTo>
                  <a:cubicBezTo>
                    <a:pt x="158684" y="14478"/>
                    <a:pt x="165100" y="13758"/>
                    <a:pt x="171450" y="12700"/>
                  </a:cubicBezTo>
                  <a:cubicBezTo>
                    <a:pt x="185208" y="13758"/>
                    <a:pt x="199392" y="12320"/>
                    <a:pt x="212725" y="15875"/>
                  </a:cubicBezTo>
                  <a:cubicBezTo>
                    <a:pt x="216412" y="16858"/>
                    <a:pt x="215282" y="24979"/>
                    <a:pt x="219075" y="25400"/>
                  </a:cubicBezTo>
                  <a:cubicBezTo>
                    <a:pt x="235938" y="27274"/>
                    <a:pt x="252930" y="23072"/>
                    <a:pt x="269875" y="22225"/>
                  </a:cubicBezTo>
                  <a:lnTo>
                    <a:pt x="346075" y="19050"/>
                  </a:lnTo>
                  <a:cubicBezTo>
                    <a:pt x="350308" y="20108"/>
                    <a:pt x="355491" y="19352"/>
                    <a:pt x="358775" y="22225"/>
                  </a:cubicBezTo>
                  <a:cubicBezTo>
                    <a:pt x="389359" y="48986"/>
                    <a:pt x="362033" y="31874"/>
                    <a:pt x="374650" y="50800"/>
                  </a:cubicBezTo>
                  <a:cubicBezTo>
                    <a:pt x="377141" y="54536"/>
                    <a:pt x="381000" y="57150"/>
                    <a:pt x="384175" y="60325"/>
                  </a:cubicBezTo>
                  <a:cubicBezTo>
                    <a:pt x="409477" y="57795"/>
                    <a:pt x="410033" y="59287"/>
                    <a:pt x="428625" y="53975"/>
                  </a:cubicBezTo>
                  <a:cubicBezTo>
                    <a:pt x="431843" y="53056"/>
                    <a:pt x="435157" y="52297"/>
                    <a:pt x="438150" y="50800"/>
                  </a:cubicBezTo>
                  <a:cubicBezTo>
                    <a:pt x="441563" y="49093"/>
                    <a:pt x="444188" y="46000"/>
                    <a:pt x="447675" y="44450"/>
                  </a:cubicBezTo>
                  <a:cubicBezTo>
                    <a:pt x="453792" y="41732"/>
                    <a:pt x="466725" y="38100"/>
                    <a:pt x="466725" y="38100"/>
                  </a:cubicBezTo>
                  <a:cubicBezTo>
                    <a:pt x="471298" y="44960"/>
                    <a:pt x="475055" y="48785"/>
                    <a:pt x="476250" y="57150"/>
                  </a:cubicBezTo>
                  <a:cubicBezTo>
                    <a:pt x="477903" y="68722"/>
                    <a:pt x="475987" y="80902"/>
                    <a:pt x="479425" y="92075"/>
                  </a:cubicBezTo>
                  <a:cubicBezTo>
                    <a:pt x="480547" y="95722"/>
                    <a:pt x="485537" y="96718"/>
                    <a:pt x="488950" y="98425"/>
                  </a:cubicBezTo>
                  <a:cubicBezTo>
                    <a:pt x="493505" y="100702"/>
                    <a:pt x="507106" y="103758"/>
                    <a:pt x="511175" y="104775"/>
                  </a:cubicBezTo>
                  <a:cubicBezTo>
                    <a:pt x="513292" y="107950"/>
                    <a:pt x="516985" y="110522"/>
                    <a:pt x="517525" y="114300"/>
                  </a:cubicBezTo>
                  <a:cubicBezTo>
                    <a:pt x="522061" y="146055"/>
                    <a:pt x="488832" y="101364"/>
                    <a:pt x="517525" y="158750"/>
                  </a:cubicBezTo>
                  <a:cubicBezTo>
                    <a:pt x="520938" y="165576"/>
                    <a:pt x="530225" y="167217"/>
                    <a:pt x="536575" y="171450"/>
                  </a:cubicBezTo>
                  <a:lnTo>
                    <a:pt x="546100" y="177800"/>
                  </a:lnTo>
                  <a:cubicBezTo>
                    <a:pt x="547158" y="180975"/>
                    <a:pt x="549089" y="183983"/>
                    <a:pt x="549275" y="187325"/>
                  </a:cubicBezTo>
                  <a:cubicBezTo>
                    <a:pt x="551553" y="228325"/>
                    <a:pt x="545761" y="268520"/>
                    <a:pt x="555625" y="307975"/>
                  </a:cubicBezTo>
                  <a:cubicBezTo>
                    <a:pt x="558252" y="318484"/>
                    <a:pt x="563691" y="329381"/>
                    <a:pt x="574675" y="333375"/>
                  </a:cubicBezTo>
                  <a:cubicBezTo>
                    <a:pt x="582877" y="336357"/>
                    <a:pt x="600075" y="339725"/>
                    <a:pt x="600075" y="339725"/>
                  </a:cubicBezTo>
                  <a:cubicBezTo>
                    <a:pt x="610149" y="354837"/>
                    <a:pt x="604008" y="343311"/>
                    <a:pt x="609600" y="361950"/>
                  </a:cubicBezTo>
                  <a:cubicBezTo>
                    <a:pt x="611523" y="368361"/>
                    <a:pt x="609600" y="378883"/>
                    <a:pt x="615950" y="381000"/>
                  </a:cubicBezTo>
                  <a:cubicBezTo>
                    <a:pt x="622300" y="383117"/>
                    <a:pt x="629431" y="383637"/>
                    <a:pt x="635000" y="387350"/>
                  </a:cubicBezTo>
                  <a:cubicBezTo>
                    <a:pt x="638175" y="389467"/>
                    <a:pt x="640844" y="392696"/>
                    <a:pt x="644525" y="393700"/>
                  </a:cubicBezTo>
                  <a:cubicBezTo>
                    <a:pt x="652757" y="395945"/>
                    <a:pt x="661458" y="395817"/>
                    <a:pt x="669925" y="396875"/>
                  </a:cubicBezTo>
                  <a:cubicBezTo>
                    <a:pt x="673100" y="397933"/>
                    <a:pt x="676203" y="399238"/>
                    <a:pt x="679450" y="400050"/>
                  </a:cubicBezTo>
                  <a:cubicBezTo>
                    <a:pt x="691377" y="403032"/>
                    <a:pt x="694689" y="402045"/>
                    <a:pt x="704850" y="406400"/>
                  </a:cubicBezTo>
                  <a:cubicBezTo>
                    <a:pt x="732313" y="418170"/>
                    <a:pt x="704737" y="408479"/>
                    <a:pt x="727075" y="415925"/>
                  </a:cubicBezTo>
                  <a:cubicBezTo>
                    <a:pt x="726017" y="421217"/>
                    <a:pt x="725209" y="426565"/>
                    <a:pt x="723900" y="431800"/>
                  </a:cubicBezTo>
                  <a:cubicBezTo>
                    <a:pt x="723088" y="435047"/>
                    <a:pt x="720725" y="437978"/>
                    <a:pt x="720725" y="441325"/>
                  </a:cubicBezTo>
                  <a:cubicBezTo>
                    <a:pt x="720725" y="461461"/>
                    <a:pt x="722077" y="481597"/>
                    <a:pt x="723900" y="501650"/>
                  </a:cubicBezTo>
                  <a:cubicBezTo>
                    <a:pt x="724203" y="504983"/>
                    <a:pt x="724462" y="509084"/>
                    <a:pt x="727075" y="511175"/>
                  </a:cubicBezTo>
                  <a:cubicBezTo>
                    <a:pt x="730482" y="513901"/>
                    <a:pt x="735542" y="513292"/>
                    <a:pt x="739775" y="514350"/>
                  </a:cubicBezTo>
                  <a:cubicBezTo>
                    <a:pt x="766911" y="512263"/>
                    <a:pt x="773510" y="514072"/>
                    <a:pt x="793750" y="508000"/>
                  </a:cubicBezTo>
                  <a:cubicBezTo>
                    <a:pt x="800161" y="506077"/>
                    <a:pt x="812800" y="501650"/>
                    <a:pt x="812800" y="501650"/>
                  </a:cubicBezTo>
                  <a:cubicBezTo>
                    <a:pt x="815975" y="502708"/>
                    <a:pt x="819958" y="502458"/>
                    <a:pt x="822325" y="504825"/>
                  </a:cubicBezTo>
                  <a:cubicBezTo>
                    <a:pt x="824692" y="507192"/>
                    <a:pt x="822192" y="513841"/>
                    <a:pt x="825500" y="514350"/>
                  </a:cubicBezTo>
                  <a:cubicBezTo>
                    <a:pt x="838096" y="516288"/>
                    <a:pt x="850900" y="512233"/>
                    <a:pt x="863600" y="511175"/>
                  </a:cubicBezTo>
                  <a:cubicBezTo>
                    <a:pt x="896742" y="500128"/>
                    <a:pt x="875974" y="505302"/>
                    <a:pt x="927100" y="501650"/>
                  </a:cubicBezTo>
                  <a:cubicBezTo>
                    <a:pt x="930275" y="500592"/>
                    <a:pt x="933632" y="499972"/>
                    <a:pt x="936625" y="498475"/>
                  </a:cubicBezTo>
                  <a:cubicBezTo>
                    <a:pt x="940038" y="496768"/>
                    <a:pt x="942386" y="492752"/>
                    <a:pt x="946150" y="492125"/>
                  </a:cubicBezTo>
                  <a:cubicBezTo>
                    <a:pt x="949451" y="491575"/>
                    <a:pt x="952457" y="494381"/>
                    <a:pt x="955675" y="495300"/>
                  </a:cubicBezTo>
                  <a:cubicBezTo>
                    <a:pt x="959871" y="496499"/>
                    <a:pt x="964142" y="497417"/>
                    <a:pt x="968375" y="498475"/>
                  </a:cubicBezTo>
                  <a:cubicBezTo>
                    <a:pt x="974725" y="497417"/>
                    <a:pt x="981141" y="496697"/>
                    <a:pt x="987425" y="495300"/>
                  </a:cubicBezTo>
                  <a:cubicBezTo>
                    <a:pt x="990692" y="494574"/>
                    <a:pt x="993603" y="492125"/>
                    <a:pt x="996950" y="492125"/>
                  </a:cubicBezTo>
                  <a:cubicBezTo>
                    <a:pt x="1000297" y="492125"/>
                    <a:pt x="1003300" y="494242"/>
                    <a:pt x="1006475" y="495300"/>
                  </a:cubicBezTo>
                  <a:cubicBezTo>
                    <a:pt x="1014222" y="492718"/>
                    <a:pt x="1019370" y="491930"/>
                    <a:pt x="1025525" y="485775"/>
                  </a:cubicBezTo>
                  <a:lnTo>
                    <a:pt x="1025525" y="482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1060" y="4840248"/>
              <a:ext cx="421975" cy="383513"/>
              <a:chOff x="6791060" y="4840248"/>
              <a:chExt cx="421975" cy="38351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36800" y="4888190"/>
                <a:ext cx="318345" cy="3355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768670" y="4273473"/>
            <a:ext cx="3328023" cy="400110"/>
            <a:chOff x="779588" y="4514344"/>
            <a:chExt cx="3328023" cy="4001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74580" y="4721200"/>
              <a:ext cx="26330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558590" y="4146081"/>
            <a:ext cx="2252020" cy="380657"/>
            <a:chOff x="1569508" y="4386952"/>
            <a:chExt cx="2252020" cy="3806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04377" y="4358951"/>
            <a:ext cx="1414120" cy="586278"/>
            <a:chOff x="1915295" y="4599822"/>
            <a:chExt cx="1414120" cy="586278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132465" y="4599823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34971" y="4599822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/>
                <p:cNvSpPr/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/>
                <p:cNvSpPr/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repeat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so long.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  <a:blipFill rotWithShape="1">
                <a:blip r:embed="rId9"/>
                <a:stretch>
                  <a:fillRect l="-7" t="-57" r="-24107" b="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path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follows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0" t="-21" b="-343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58125" y="5561900"/>
            <a:ext cx="4896393" cy="827938"/>
            <a:chOff x="658125" y="5561900"/>
            <a:chExt cx="4896393" cy="827938"/>
          </a:xfrm>
        </p:grpSpPr>
        <p:grpSp>
          <p:nvGrpSpPr>
            <p:cNvPr id="20" name="Group 19"/>
            <p:cNvGrpSpPr/>
            <p:nvPr/>
          </p:nvGrpSpPr>
          <p:grpSpPr>
            <a:xfrm>
              <a:off x="658125" y="5561900"/>
              <a:ext cx="3630165" cy="827938"/>
              <a:chOff x="1512815" y="5727914"/>
              <a:chExt cx="3630165" cy="8279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2815" y="6062162"/>
                <a:ext cx="3630165" cy="850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607743" y="5727914"/>
                <a:ext cx="3293099" cy="380657"/>
                <a:chOff x="1569508" y="4386952"/>
                <a:chExt cx="3293099" cy="38065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  <a:blipFill rotWithShape="1">
                      <a:blip r:embed="rId11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6" name="Rectangle 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53530" y="5940784"/>
                <a:ext cx="2473651" cy="615068"/>
                <a:chOff x="1915295" y="4599822"/>
                <a:chExt cx="2473651" cy="61506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132465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134971" y="4599822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177959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7" name="Rectangle 66"/>
            <p:cNvSpPr/>
            <p:nvPr/>
          </p:nvSpPr>
          <p:spPr>
            <a:xfrm>
              <a:off x="3692401" y="5973250"/>
              <a:ext cx="1862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is also accepted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969333" y="59856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3.2</a:t>
            </a:r>
            <a:endParaRPr lang="en-US" sz="16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251171" y="3119984"/>
                <a:ext cx="6464018" cy="32008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3.2</a:t>
                </a:r>
                <a:endParaRPr lang="en-US" sz="2400" dirty="0">
                  <a:solidFill>
                    <a:srgbClr val="FFC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 Pumping Lemma depends on the fact that </a:t>
                </a:r>
                <a:br>
                  <a:rPr lang="en-US" sz="2400" dirty="0"/>
                </a:b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states and it runs for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steps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will enter some state at least twice. </a:t>
                </a:r>
                <a:br>
                  <a:rPr lang="en-US" sz="2400" dirty="0"/>
                </a:br>
                <a:r>
                  <a:rPr lang="en-US" sz="2400" dirty="0"/>
                  <a:t>We call that fact:</a:t>
                </a:r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Pigeonhole Principle</a:t>
                </a:r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Burnside's Counting Theorem</a:t>
                </a:r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Coronavirus Calculation</a:t>
                </a:r>
                <a:endParaRPr lang="en-US" sz="2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71" y="3119984"/>
                <a:ext cx="6464018" cy="3200876"/>
              </a:xfrm>
              <a:prstGeom prst="rect">
                <a:avLst/>
              </a:prstGeom>
              <a:blipFill rotWithShape="1">
                <a:blip r:embed="rId12"/>
                <a:stretch>
                  <a:fillRect l="-302" t="-602" r="-292" b="-2045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47855" y="652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1" grpId="0"/>
      <p:bldP spid="45" grpId="0"/>
      <p:bldP spid="68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Non-regularity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36881" y="3173539"/>
                <a:ext cx="9038915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  <a:endParaRPr lang="en-US" sz="2000" b="1" dirty="0"/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  <a:endParaRPr lang="en-US" sz="2000" dirty="0"/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  <a:endParaRPr lang="en-US" sz="2000" dirty="0"/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 has excess 0s and thus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contradicting the pumping lemma.</a:t>
                </a:r>
                <a:br>
                  <a:rPr lang="en-US" sz="2000" dirty="0"/>
                </a:br>
                <a:r>
                  <a:rPr lang="en-US" sz="2000" dirty="0"/>
                  <a:t>Therefore our assumption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regular) is false.   We conclude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</a:t>
                </a:r>
                <a:endParaRPr lang="en-US" sz="20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1" y="3173539"/>
                <a:ext cx="9038915" cy="3125279"/>
              </a:xfrm>
              <a:prstGeom prst="rect">
                <a:avLst/>
              </a:prstGeom>
              <a:blipFill rotWithShape="1">
                <a:blip r:embed="rId1"/>
                <a:stretch>
                  <a:fillRect l="-4" t="-14" r="1" b="-266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  <a:endParaRPr lang="en-US" sz="2000" baseline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  <a:endParaRPr lang="en-US" sz="2000" baseline="0" dirty="0"/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>
                        <a:latin typeface="DejaVu Math TeX Gyre" panose="02000503000000000000" charset="0"/>
                      </a:rPr>
                      <m:t>ε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 rotWithShape="1">
                <a:blip r:embed="rId2"/>
                <a:stretch>
                  <a:fillRect l="-72" t="-307" r="-69" b="-339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528151" y="5021360"/>
            <a:ext cx="2161380" cy="547935"/>
            <a:chOff x="9528151" y="5021360"/>
            <a:chExt cx="2161380" cy="54793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528151" y="5428796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346" y="5021360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6499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81182" y="507227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70317" y="5081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878931" y="4686068"/>
            <a:ext cx="2892248" cy="400110"/>
            <a:chOff x="8878931" y="4686068"/>
            <a:chExt cx="2892248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000111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5597236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7088</Words>
  <Application>WPS Presentation</Application>
  <PresentationFormat>Widescreen</PresentationFormat>
  <Paragraphs>418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Cambria Math</vt:lpstr>
      <vt:lpstr>DejaVu Math TeX Gyre</vt:lpstr>
      <vt:lpstr>Calibri Light</vt:lpstr>
      <vt:lpstr>Courier New</vt:lpstr>
      <vt:lpstr>DejaVu Sans</vt:lpstr>
      <vt:lpstr>Calibri</vt:lpstr>
      <vt:lpstr>Microsoft YaHei</vt:lpstr>
      <vt:lpstr>文泉驿微米黑</vt:lpstr>
      <vt:lpstr>Arial Unicode MS</vt:lpstr>
      <vt:lpstr>Calibri Light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3: Regular Pumping Lemma, FA &lt;- Regular Expressions </dc:title>
  <dc:creator>Michael Sipser</dc:creator>
  <cp:lastModifiedBy>zyy</cp:lastModifiedBy>
  <cp:revision>289</cp:revision>
  <dcterms:created xsi:type="dcterms:W3CDTF">2022-02-03T08:10:03Z</dcterms:created>
  <dcterms:modified xsi:type="dcterms:W3CDTF">2022-02-03T08:10:03Z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KSOProductBuildVer">
    <vt:lpwstr>1033-11.1.0.10920</vt:lpwstr>
  </property>
</Properties>
</file>