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4933A4-B40D-4B26-975B-1696427D52D9}"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F0A7F18A-E100-4459-A277-0BB72DA43F5B}">
      <dgm:prSet/>
      <dgm:spPr/>
      <dgm:t>
        <a:bodyPr/>
        <a:lstStyle/>
        <a:p>
          <a:r>
            <a:rPr lang="en-US"/>
            <a:t>It seems that the classifiers above are able to predict the race of a person based on the features provided to a certain extent. A classifier guessing at random would have a test accuracy of about 1/6 = 16.67%. The performance metrics of the classifiers being higher signify a relationship between the features used and the race of a person.</a:t>
          </a:r>
        </a:p>
      </dgm:t>
    </dgm:pt>
    <dgm:pt modelId="{A86AF529-3958-4D8F-876B-16516EBB625E}" type="parTrans" cxnId="{876CD5A8-E078-41CB-A5EC-A09BE9320E02}">
      <dgm:prSet/>
      <dgm:spPr/>
      <dgm:t>
        <a:bodyPr/>
        <a:lstStyle/>
        <a:p>
          <a:endParaRPr lang="en-US"/>
        </a:p>
      </dgm:t>
    </dgm:pt>
    <dgm:pt modelId="{432AF542-0291-4109-9AC8-9E1B04D4635C}" type="sibTrans" cxnId="{876CD5A8-E078-41CB-A5EC-A09BE9320E02}">
      <dgm:prSet/>
      <dgm:spPr/>
      <dgm:t>
        <a:bodyPr/>
        <a:lstStyle/>
        <a:p>
          <a:endParaRPr lang="en-US"/>
        </a:p>
      </dgm:t>
    </dgm:pt>
    <dgm:pt modelId="{1B5CCE78-8C7F-46A6-B49B-01DD9A1AE136}">
      <dgm:prSet/>
      <dgm:spPr/>
      <dgm:t>
        <a:bodyPr/>
        <a:lstStyle/>
        <a:p>
          <a:r>
            <a:rPr lang="en-US"/>
            <a:t>However, the performance metrics are overall still not very satisfactory. This may be due to the features chosen to be trained on. It is possible that including date, city, and state and excluding certain features will increase classifier performance. The poor performance may also be due to the lack of variety in the data for the minority classes: Asian, Native American, and Other. This is all under the assumption that race can be predicted from the available data.</a:t>
          </a:r>
        </a:p>
      </dgm:t>
    </dgm:pt>
    <dgm:pt modelId="{31F12059-769F-4529-985B-BFE2FF4727A6}" type="parTrans" cxnId="{57275398-D488-4C7D-BD92-B43922648B39}">
      <dgm:prSet/>
      <dgm:spPr/>
      <dgm:t>
        <a:bodyPr/>
        <a:lstStyle/>
        <a:p>
          <a:endParaRPr lang="en-US"/>
        </a:p>
      </dgm:t>
    </dgm:pt>
    <dgm:pt modelId="{A2F918B5-0381-44AA-948C-256205097574}" type="sibTrans" cxnId="{57275398-D488-4C7D-BD92-B43922648B39}">
      <dgm:prSet/>
      <dgm:spPr/>
      <dgm:t>
        <a:bodyPr/>
        <a:lstStyle/>
        <a:p>
          <a:endParaRPr lang="en-US"/>
        </a:p>
      </dgm:t>
    </dgm:pt>
    <dgm:pt modelId="{6505FB01-3761-469C-87FE-56E4B4C6C862}" type="pres">
      <dgm:prSet presAssocID="{A94933A4-B40D-4B26-975B-1696427D52D9}" presName="vert0" presStyleCnt="0">
        <dgm:presLayoutVars>
          <dgm:dir/>
          <dgm:animOne val="branch"/>
          <dgm:animLvl val="lvl"/>
        </dgm:presLayoutVars>
      </dgm:prSet>
      <dgm:spPr/>
    </dgm:pt>
    <dgm:pt modelId="{A7144AA7-2FD6-49AC-AA2F-C763320BFFB4}" type="pres">
      <dgm:prSet presAssocID="{F0A7F18A-E100-4459-A277-0BB72DA43F5B}" presName="thickLine" presStyleLbl="alignNode1" presStyleIdx="0" presStyleCnt="2"/>
      <dgm:spPr/>
    </dgm:pt>
    <dgm:pt modelId="{22704175-71E8-4D03-8394-DAABFA31B19C}" type="pres">
      <dgm:prSet presAssocID="{F0A7F18A-E100-4459-A277-0BB72DA43F5B}" presName="horz1" presStyleCnt="0"/>
      <dgm:spPr/>
    </dgm:pt>
    <dgm:pt modelId="{13EEE975-21C5-4D9B-83C2-C568198A971B}" type="pres">
      <dgm:prSet presAssocID="{F0A7F18A-E100-4459-A277-0BB72DA43F5B}" presName="tx1" presStyleLbl="revTx" presStyleIdx="0" presStyleCnt="2"/>
      <dgm:spPr/>
    </dgm:pt>
    <dgm:pt modelId="{59D012E3-942A-48A0-8450-629596A5882F}" type="pres">
      <dgm:prSet presAssocID="{F0A7F18A-E100-4459-A277-0BB72DA43F5B}" presName="vert1" presStyleCnt="0"/>
      <dgm:spPr/>
    </dgm:pt>
    <dgm:pt modelId="{029AEAFC-DA84-4369-A39F-93D7AC8EC7F1}" type="pres">
      <dgm:prSet presAssocID="{1B5CCE78-8C7F-46A6-B49B-01DD9A1AE136}" presName="thickLine" presStyleLbl="alignNode1" presStyleIdx="1" presStyleCnt="2"/>
      <dgm:spPr/>
    </dgm:pt>
    <dgm:pt modelId="{D94A0601-CD6B-4A58-BE17-7CE765A0A1C0}" type="pres">
      <dgm:prSet presAssocID="{1B5CCE78-8C7F-46A6-B49B-01DD9A1AE136}" presName="horz1" presStyleCnt="0"/>
      <dgm:spPr/>
    </dgm:pt>
    <dgm:pt modelId="{DD73CA67-8BA2-424C-B009-02D87D8ECE86}" type="pres">
      <dgm:prSet presAssocID="{1B5CCE78-8C7F-46A6-B49B-01DD9A1AE136}" presName="tx1" presStyleLbl="revTx" presStyleIdx="1" presStyleCnt="2"/>
      <dgm:spPr/>
    </dgm:pt>
    <dgm:pt modelId="{9CAAB69A-971C-4398-BA47-3416C69C2A5F}" type="pres">
      <dgm:prSet presAssocID="{1B5CCE78-8C7F-46A6-B49B-01DD9A1AE136}" presName="vert1" presStyleCnt="0"/>
      <dgm:spPr/>
    </dgm:pt>
  </dgm:ptLst>
  <dgm:cxnLst>
    <dgm:cxn modelId="{85810C49-7B0A-4535-BFF9-F8876E551F4C}" type="presOf" srcId="{A94933A4-B40D-4B26-975B-1696427D52D9}" destId="{6505FB01-3761-469C-87FE-56E4B4C6C862}" srcOrd="0" destOrd="0" presId="urn:microsoft.com/office/officeart/2008/layout/LinedList"/>
    <dgm:cxn modelId="{A5E2A278-B935-46F9-B863-AACEF37EEE44}" type="presOf" srcId="{1B5CCE78-8C7F-46A6-B49B-01DD9A1AE136}" destId="{DD73CA67-8BA2-424C-B009-02D87D8ECE86}" srcOrd="0" destOrd="0" presId="urn:microsoft.com/office/officeart/2008/layout/LinedList"/>
    <dgm:cxn modelId="{DF317A8E-10AF-4FB0-A637-C4E6A216AAB2}" type="presOf" srcId="{F0A7F18A-E100-4459-A277-0BB72DA43F5B}" destId="{13EEE975-21C5-4D9B-83C2-C568198A971B}" srcOrd="0" destOrd="0" presId="urn:microsoft.com/office/officeart/2008/layout/LinedList"/>
    <dgm:cxn modelId="{57275398-D488-4C7D-BD92-B43922648B39}" srcId="{A94933A4-B40D-4B26-975B-1696427D52D9}" destId="{1B5CCE78-8C7F-46A6-B49B-01DD9A1AE136}" srcOrd="1" destOrd="0" parTransId="{31F12059-769F-4529-985B-BFE2FF4727A6}" sibTransId="{A2F918B5-0381-44AA-948C-256205097574}"/>
    <dgm:cxn modelId="{876CD5A8-E078-41CB-A5EC-A09BE9320E02}" srcId="{A94933A4-B40D-4B26-975B-1696427D52D9}" destId="{F0A7F18A-E100-4459-A277-0BB72DA43F5B}" srcOrd="0" destOrd="0" parTransId="{A86AF529-3958-4D8F-876B-16516EBB625E}" sibTransId="{432AF542-0291-4109-9AC8-9E1B04D4635C}"/>
    <dgm:cxn modelId="{C3346908-3739-40D2-83DD-E6011FFAB26E}" type="presParOf" srcId="{6505FB01-3761-469C-87FE-56E4B4C6C862}" destId="{A7144AA7-2FD6-49AC-AA2F-C763320BFFB4}" srcOrd="0" destOrd="0" presId="urn:microsoft.com/office/officeart/2008/layout/LinedList"/>
    <dgm:cxn modelId="{A80C730A-6D61-42AA-AF5B-D1058200244F}" type="presParOf" srcId="{6505FB01-3761-469C-87FE-56E4B4C6C862}" destId="{22704175-71E8-4D03-8394-DAABFA31B19C}" srcOrd="1" destOrd="0" presId="urn:microsoft.com/office/officeart/2008/layout/LinedList"/>
    <dgm:cxn modelId="{123AEE84-1576-43B9-B815-ED2E69895ED4}" type="presParOf" srcId="{22704175-71E8-4D03-8394-DAABFA31B19C}" destId="{13EEE975-21C5-4D9B-83C2-C568198A971B}" srcOrd="0" destOrd="0" presId="urn:microsoft.com/office/officeart/2008/layout/LinedList"/>
    <dgm:cxn modelId="{F9EE73C2-73E7-423D-93CA-7D9B6AAD10E0}" type="presParOf" srcId="{22704175-71E8-4D03-8394-DAABFA31B19C}" destId="{59D012E3-942A-48A0-8450-629596A5882F}" srcOrd="1" destOrd="0" presId="urn:microsoft.com/office/officeart/2008/layout/LinedList"/>
    <dgm:cxn modelId="{4954A007-308E-4ACA-A5EC-EBD07D11E975}" type="presParOf" srcId="{6505FB01-3761-469C-87FE-56E4B4C6C862}" destId="{029AEAFC-DA84-4369-A39F-93D7AC8EC7F1}" srcOrd="2" destOrd="0" presId="urn:microsoft.com/office/officeart/2008/layout/LinedList"/>
    <dgm:cxn modelId="{EBD46198-2954-45F2-92C7-2BB115D45098}" type="presParOf" srcId="{6505FB01-3761-469C-87FE-56E4B4C6C862}" destId="{D94A0601-CD6B-4A58-BE17-7CE765A0A1C0}" srcOrd="3" destOrd="0" presId="urn:microsoft.com/office/officeart/2008/layout/LinedList"/>
    <dgm:cxn modelId="{D7C6F66C-C239-4B2A-B028-9873D2974893}" type="presParOf" srcId="{D94A0601-CD6B-4A58-BE17-7CE765A0A1C0}" destId="{DD73CA67-8BA2-424C-B009-02D87D8ECE86}" srcOrd="0" destOrd="0" presId="urn:microsoft.com/office/officeart/2008/layout/LinedList"/>
    <dgm:cxn modelId="{4837EB6F-8D94-491B-B151-834820A28724}" type="presParOf" srcId="{D94A0601-CD6B-4A58-BE17-7CE765A0A1C0}" destId="{9CAAB69A-971C-4398-BA47-3416C69C2A5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44AA7-2FD6-49AC-AA2F-C763320BFFB4}">
      <dsp:nvSpPr>
        <dsp:cNvPr id="0" name=""/>
        <dsp:cNvSpPr/>
      </dsp:nvSpPr>
      <dsp:spPr>
        <a:xfrm>
          <a:off x="0" y="0"/>
          <a:ext cx="1067714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EEE975-21C5-4D9B-83C2-C568198A971B}">
      <dsp:nvSpPr>
        <dsp:cNvPr id="0" name=""/>
        <dsp:cNvSpPr/>
      </dsp:nvSpPr>
      <dsp:spPr>
        <a:xfrm>
          <a:off x="0" y="0"/>
          <a:ext cx="10677144" cy="1632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It seems that the classifiers above are able to predict the race of a person based on the features provided to a certain extent. A classifier guessing at random would have a test accuracy of about 1/6 = 16.67%. The performance metrics of the classifiers being higher signify a relationship between the features used and the race of a person.</a:t>
          </a:r>
        </a:p>
      </dsp:txBody>
      <dsp:txXfrm>
        <a:off x="0" y="0"/>
        <a:ext cx="10677144" cy="1632883"/>
      </dsp:txXfrm>
    </dsp:sp>
    <dsp:sp modelId="{029AEAFC-DA84-4369-A39F-93D7AC8EC7F1}">
      <dsp:nvSpPr>
        <dsp:cNvPr id="0" name=""/>
        <dsp:cNvSpPr/>
      </dsp:nvSpPr>
      <dsp:spPr>
        <a:xfrm>
          <a:off x="0" y="1632883"/>
          <a:ext cx="1067714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73CA67-8BA2-424C-B009-02D87D8ECE86}">
      <dsp:nvSpPr>
        <dsp:cNvPr id="0" name=""/>
        <dsp:cNvSpPr/>
      </dsp:nvSpPr>
      <dsp:spPr>
        <a:xfrm>
          <a:off x="0" y="1632883"/>
          <a:ext cx="10677144" cy="1632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However, the performance metrics are overall still not very satisfactory. This may be due to the features chosen to be trained on. It is possible that including date, city, and state and excluding certain features will increase classifier performance. The poor performance may also be due to the lack of variety in the data for the minority classes: Asian, Native American, and Other. This is all under the assumption that race can be predicted from the available data.</a:t>
          </a:r>
        </a:p>
      </dsp:txBody>
      <dsp:txXfrm>
        <a:off x="0" y="1632883"/>
        <a:ext cx="10677144" cy="163288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5/11/2024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49667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5/11/2024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9067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5/11/2024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0870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5/11/2024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3655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5/11/2024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1190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5/11/2024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8705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5/11/2024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5863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5/11/2024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7151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5/11/2024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664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5/11/2024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854860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5/11/2024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44640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5/11/2024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0208549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2A715-89F7-6FB9-B14F-D616FA5C0F8D}"/>
              </a:ext>
            </a:extLst>
          </p:cNvPr>
          <p:cNvSpPr>
            <a:spLocks noGrp="1"/>
          </p:cNvSpPr>
          <p:nvPr>
            <p:ph type="ctrTitle"/>
          </p:nvPr>
        </p:nvSpPr>
        <p:spPr>
          <a:xfrm>
            <a:off x="1078992" y="1143000"/>
            <a:ext cx="5920896" cy="3546179"/>
          </a:xfrm>
        </p:spPr>
        <p:txBody>
          <a:bodyPr>
            <a:normAutofit/>
          </a:bodyPr>
          <a:lstStyle/>
          <a:p>
            <a:r>
              <a:rPr lang="en-US" sz="6100" dirty="0"/>
              <a:t>Predicting Race From Fatal Shooting Data</a:t>
            </a:r>
          </a:p>
        </p:txBody>
      </p:sp>
      <p:sp>
        <p:nvSpPr>
          <p:cNvPr id="3" name="Subtitle 2">
            <a:extLst>
              <a:ext uri="{FF2B5EF4-FFF2-40B4-BE49-F238E27FC236}">
                <a16:creationId xmlns:a16="http://schemas.microsoft.com/office/drawing/2014/main" id="{C97F43F7-737B-9D7B-65FD-51C677E6DB76}"/>
              </a:ext>
            </a:extLst>
          </p:cNvPr>
          <p:cNvSpPr>
            <a:spLocks noGrp="1"/>
          </p:cNvSpPr>
          <p:nvPr>
            <p:ph type="subTitle" idx="1"/>
          </p:nvPr>
        </p:nvSpPr>
        <p:spPr>
          <a:xfrm>
            <a:off x="1078992" y="5010912"/>
            <a:ext cx="5920894" cy="704088"/>
          </a:xfrm>
        </p:spPr>
        <p:txBody>
          <a:bodyPr>
            <a:normAutofit/>
          </a:bodyPr>
          <a:lstStyle/>
          <a:p>
            <a:r>
              <a:rPr lang="en-US" dirty="0"/>
              <a:t>By Daniel Liang</a:t>
            </a:r>
          </a:p>
        </p:txBody>
      </p:sp>
      <p:cxnSp>
        <p:nvCxnSpPr>
          <p:cNvPr id="11" name="Straight Connector 10">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FE92CBE-B718-0F4D-F673-73F9D8E561CC}"/>
              </a:ext>
            </a:extLst>
          </p:cNvPr>
          <p:cNvPicPr>
            <a:picLocks noChangeAspect="1"/>
          </p:cNvPicPr>
          <p:nvPr/>
        </p:nvPicPr>
        <p:blipFill rotWithShape="1">
          <a:blip r:embed="rId2"/>
          <a:srcRect l="41514" r="17763" b="-1"/>
          <a:stretch/>
        </p:blipFill>
        <p:spPr>
          <a:xfrm>
            <a:off x="7556686" y="10"/>
            <a:ext cx="4635314" cy="6857990"/>
          </a:xfrm>
          <a:prstGeom prst="rect">
            <a:avLst/>
          </a:prstGeom>
        </p:spPr>
      </p:pic>
      <p:sp>
        <p:nvSpPr>
          <p:cNvPr id="13"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83596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7C9E4C-B55A-2B50-77E4-AD1D921A847D}"/>
              </a:ext>
            </a:extLst>
          </p:cNvPr>
          <p:cNvSpPr>
            <a:spLocks noGrp="1"/>
          </p:cNvSpPr>
          <p:nvPr>
            <p:ph type="body" sz="half" idx="2"/>
          </p:nvPr>
        </p:nvSpPr>
        <p:spPr>
          <a:xfrm>
            <a:off x="758952" y="2020824"/>
            <a:ext cx="3255264" cy="3675888"/>
          </a:xfrm>
        </p:spPr>
        <p:txBody>
          <a:bodyPr>
            <a:normAutofit/>
          </a:bodyPr>
          <a:lstStyle/>
          <a:p>
            <a:r>
              <a:rPr lang="en-US" b="1" dirty="0"/>
              <a:t>Logistic Regression:</a:t>
            </a:r>
          </a:p>
          <a:p>
            <a:pPr marL="342900" indent="-342900">
              <a:buFont typeface="Arial" panose="020B0604020202020204" pitchFamily="34" charset="0"/>
              <a:buChar char="•"/>
            </a:pPr>
            <a:r>
              <a:rPr lang="en-US" dirty="0"/>
              <a:t>Used regularization</a:t>
            </a:r>
          </a:p>
          <a:p>
            <a:pPr marL="342900" indent="-342900">
              <a:buFont typeface="Arial" panose="020B0604020202020204" pitchFamily="34" charset="0"/>
              <a:buChar char="•"/>
            </a:pPr>
            <a:r>
              <a:rPr lang="en-US" dirty="0"/>
              <a:t>Balanced the classes through weights</a:t>
            </a:r>
          </a:p>
        </p:txBody>
      </p:sp>
      <p:sp>
        <p:nvSpPr>
          <p:cNvPr id="4" name="Title 3">
            <a:extLst>
              <a:ext uri="{FF2B5EF4-FFF2-40B4-BE49-F238E27FC236}">
                <a16:creationId xmlns:a16="http://schemas.microsoft.com/office/drawing/2014/main" id="{1FFB178C-B7F7-FF17-E160-BC74255CB141}"/>
              </a:ext>
            </a:extLst>
          </p:cNvPr>
          <p:cNvSpPr>
            <a:spLocks noGrp="1"/>
          </p:cNvSpPr>
          <p:nvPr>
            <p:ph type="title"/>
          </p:nvPr>
        </p:nvSpPr>
        <p:spPr>
          <a:xfrm>
            <a:off x="758952" y="758952"/>
            <a:ext cx="10674096" cy="1261872"/>
          </a:xfrm>
        </p:spPr>
        <p:txBody>
          <a:bodyPr/>
          <a:lstStyle/>
          <a:p>
            <a:r>
              <a:rPr lang="en-US" dirty="0"/>
              <a:t>Data Models</a:t>
            </a:r>
          </a:p>
        </p:txBody>
      </p:sp>
      <p:sp>
        <p:nvSpPr>
          <p:cNvPr id="5" name="Text Placeholder 2">
            <a:extLst>
              <a:ext uri="{FF2B5EF4-FFF2-40B4-BE49-F238E27FC236}">
                <a16:creationId xmlns:a16="http://schemas.microsoft.com/office/drawing/2014/main" id="{F7B46CC7-ED9B-8130-047D-7C9BF43C4E7F}"/>
              </a:ext>
            </a:extLst>
          </p:cNvPr>
          <p:cNvSpPr txBox="1">
            <a:spLocks/>
          </p:cNvSpPr>
          <p:nvPr/>
        </p:nvSpPr>
        <p:spPr>
          <a:xfrm>
            <a:off x="4468368" y="2020824"/>
            <a:ext cx="3255264" cy="367588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000" i="1" kern="1200">
                <a:solidFill>
                  <a:schemeClr val="tx1">
                    <a:lumMod val="85000"/>
                    <a:lumOff val="1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t>K-Nearest Neighbors:</a:t>
            </a:r>
          </a:p>
          <a:p>
            <a:pPr marL="342900" indent="-342900">
              <a:buFont typeface="Arial" panose="020B0604020202020204" pitchFamily="34" charset="0"/>
              <a:buChar char="•"/>
            </a:pPr>
            <a:r>
              <a:rPr lang="en-US" dirty="0"/>
              <a:t>Used hyperparameter grid search for k with stratified 5-fold cross-validation using weighted F-score</a:t>
            </a:r>
          </a:p>
          <a:p>
            <a:pPr marL="342900" indent="-342900">
              <a:buFont typeface="Arial" panose="020B0604020202020204" pitchFamily="34" charset="0"/>
              <a:buChar char="•"/>
            </a:pPr>
            <a:r>
              <a:rPr lang="en-US" dirty="0"/>
              <a:t>Weighed nearest neighbors by inverse of Euclidean distance</a:t>
            </a:r>
          </a:p>
        </p:txBody>
      </p:sp>
      <p:sp>
        <p:nvSpPr>
          <p:cNvPr id="6" name="Text Placeholder 2">
            <a:extLst>
              <a:ext uri="{FF2B5EF4-FFF2-40B4-BE49-F238E27FC236}">
                <a16:creationId xmlns:a16="http://schemas.microsoft.com/office/drawing/2014/main" id="{378B9881-D878-7350-B8E2-1BD685ED3EF9}"/>
              </a:ext>
            </a:extLst>
          </p:cNvPr>
          <p:cNvSpPr txBox="1">
            <a:spLocks/>
          </p:cNvSpPr>
          <p:nvPr/>
        </p:nvSpPr>
        <p:spPr>
          <a:xfrm>
            <a:off x="8177784" y="2020824"/>
            <a:ext cx="3255264" cy="367588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000" i="1" kern="1200">
                <a:solidFill>
                  <a:schemeClr val="tx1">
                    <a:lumMod val="85000"/>
                    <a:lumOff val="1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t>Decision Tree:</a:t>
            </a:r>
          </a:p>
          <a:p>
            <a:pPr marL="342900" indent="-342900">
              <a:buFont typeface="Arial" panose="020B0604020202020204" pitchFamily="34" charset="0"/>
              <a:buChar char="•"/>
            </a:pPr>
            <a:r>
              <a:rPr lang="en-US" dirty="0"/>
              <a:t>Balanced the classes through weights</a:t>
            </a:r>
          </a:p>
        </p:txBody>
      </p:sp>
    </p:spTree>
    <p:extLst>
      <p:ext uri="{BB962C8B-B14F-4D97-AF65-F5344CB8AC3E}">
        <p14:creationId xmlns:p14="http://schemas.microsoft.com/office/powerpoint/2010/main" val="131195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7C9E4C-B55A-2B50-77E4-AD1D921A847D}"/>
              </a:ext>
            </a:extLst>
          </p:cNvPr>
          <p:cNvSpPr>
            <a:spLocks noGrp="1"/>
          </p:cNvSpPr>
          <p:nvPr>
            <p:ph type="body" sz="half" idx="2"/>
          </p:nvPr>
        </p:nvSpPr>
        <p:spPr>
          <a:xfrm>
            <a:off x="758952" y="2020824"/>
            <a:ext cx="3255264" cy="2203704"/>
          </a:xfrm>
        </p:spPr>
        <p:txBody>
          <a:bodyPr>
            <a:normAutofit/>
          </a:bodyPr>
          <a:lstStyle/>
          <a:p>
            <a:r>
              <a:rPr lang="en-US" b="1" dirty="0"/>
              <a:t>Logistic Regression:</a:t>
            </a:r>
          </a:p>
          <a:p>
            <a:pPr marL="342900" indent="-342900">
              <a:buFont typeface="Arial" panose="020B0604020202020204" pitchFamily="34" charset="0"/>
              <a:buChar char="•"/>
            </a:pPr>
            <a:r>
              <a:rPr lang="en-US" dirty="0"/>
              <a:t>accuracy       0.344245</a:t>
            </a:r>
          </a:p>
          <a:p>
            <a:pPr marL="342900" indent="-342900">
              <a:buFont typeface="Arial" panose="020B0604020202020204" pitchFamily="34" charset="0"/>
              <a:buChar char="•"/>
            </a:pPr>
            <a:r>
              <a:rPr lang="en-US" dirty="0"/>
              <a:t>precision      </a:t>
            </a:r>
            <a:r>
              <a:rPr lang="en-US" b="1" dirty="0"/>
              <a:t>0.505756</a:t>
            </a:r>
          </a:p>
          <a:p>
            <a:pPr marL="342900" indent="-342900">
              <a:buFont typeface="Arial" panose="020B0604020202020204" pitchFamily="34" charset="0"/>
              <a:buChar char="•"/>
            </a:pPr>
            <a:r>
              <a:rPr lang="en-US" dirty="0"/>
              <a:t>recall             0.344245</a:t>
            </a:r>
          </a:p>
          <a:p>
            <a:pPr marL="342900" indent="-342900">
              <a:buFont typeface="Arial" panose="020B0604020202020204" pitchFamily="34" charset="0"/>
              <a:buChar char="•"/>
            </a:pPr>
            <a:r>
              <a:rPr lang="en-US" dirty="0"/>
              <a:t>F-score          0.401303</a:t>
            </a:r>
          </a:p>
        </p:txBody>
      </p:sp>
      <p:sp>
        <p:nvSpPr>
          <p:cNvPr id="4" name="Title 3">
            <a:extLst>
              <a:ext uri="{FF2B5EF4-FFF2-40B4-BE49-F238E27FC236}">
                <a16:creationId xmlns:a16="http://schemas.microsoft.com/office/drawing/2014/main" id="{1FFB178C-B7F7-FF17-E160-BC74255CB141}"/>
              </a:ext>
            </a:extLst>
          </p:cNvPr>
          <p:cNvSpPr>
            <a:spLocks noGrp="1"/>
          </p:cNvSpPr>
          <p:nvPr>
            <p:ph type="title"/>
          </p:nvPr>
        </p:nvSpPr>
        <p:spPr>
          <a:xfrm>
            <a:off x="758952" y="758952"/>
            <a:ext cx="10674096" cy="1261872"/>
          </a:xfrm>
        </p:spPr>
        <p:txBody>
          <a:bodyPr/>
          <a:lstStyle/>
          <a:p>
            <a:r>
              <a:rPr lang="en-US" dirty="0"/>
              <a:t>Model Performance</a:t>
            </a:r>
          </a:p>
        </p:txBody>
      </p:sp>
      <p:sp>
        <p:nvSpPr>
          <p:cNvPr id="5" name="Text Placeholder 2">
            <a:extLst>
              <a:ext uri="{FF2B5EF4-FFF2-40B4-BE49-F238E27FC236}">
                <a16:creationId xmlns:a16="http://schemas.microsoft.com/office/drawing/2014/main" id="{F7B46CC7-ED9B-8130-047D-7C9BF43C4E7F}"/>
              </a:ext>
            </a:extLst>
          </p:cNvPr>
          <p:cNvSpPr txBox="1">
            <a:spLocks/>
          </p:cNvSpPr>
          <p:nvPr/>
        </p:nvSpPr>
        <p:spPr>
          <a:xfrm>
            <a:off x="4468368" y="2020824"/>
            <a:ext cx="3255264" cy="220370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000" i="1" kern="1200">
                <a:solidFill>
                  <a:schemeClr val="tx1">
                    <a:lumMod val="85000"/>
                    <a:lumOff val="1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t>K-Nearest Neighbors:</a:t>
            </a:r>
          </a:p>
          <a:p>
            <a:pPr marL="342900" indent="-342900">
              <a:buFont typeface="Arial" panose="020B0604020202020204" pitchFamily="34" charset="0"/>
              <a:buChar char="•"/>
            </a:pPr>
            <a:r>
              <a:rPr lang="en-US" dirty="0"/>
              <a:t>accuracy       </a:t>
            </a:r>
            <a:r>
              <a:rPr lang="en-US" b="1" dirty="0"/>
              <a:t>0.458289</a:t>
            </a:r>
          </a:p>
          <a:p>
            <a:pPr marL="342900" indent="-342900">
              <a:buFont typeface="Arial" panose="020B0604020202020204" pitchFamily="34" charset="0"/>
              <a:buChar char="•"/>
            </a:pPr>
            <a:r>
              <a:rPr lang="en-US" dirty="0"/>
              <a:t>precision      0.433461</a:t>
            </a:r>
          </a:p>
          <a:p>
            <a:pPr marL="342900" indent="-342900">
              <a:buFont typeface="Arial" panose="020B0604020202020204" pitchFamily="34" charset="0"/>
              <a:buChar char="•"/>
            </a:pPr>
            <a:r>
              <a:rPr lang="en-US" dirty="0"/>
              <a:t>recall             </a:t>
            </a:r>
            <a:r>
              <a:rPr lang="en-US" b="1" dirty="0"/>
              <a:t>0.458289</a:t>
            </a:r>
          </a:p>
          <a:p>
            <a:pPr marL="342900" indent="-342900">
              <a:buFont typeface="Arial" panose="020B0604020202020204" pitchFamily="34" charset="0"/>
              <a:buChar char="•"/>
            </a:pPr>
            <a:r>
              <a:rPr lang="en-US" dirty="0"/>
              <a:t>F-score          </a:t>
            </a:r>
            <a:r>
              <a:rPr lang="en-US" b="1" dirty="0"/>
              <a:t>0.435859</a:t>
            </a:r>
          </a:p>
        </p:txBody>
      </p:sp>
      <p:sp>
        <p:nvSpPr>
          <p:cNvPr id="6" name="Text Placeholder 2">
            <a:extLst>
              <a:ext uri="{FF2B5EF4-FFF2-40B4-BE49-F238E27FC236}">
                <a16:creationId xmlns:a16="http://schemas.microsoft.com/office/drawing/2014/main" id="{378B9881-D878-7350-B8E2-1BD685ED3EF9}"/>
              </a:ext>
            </a:extLst>
          </p:cNvPr>
          <p:cNvSpPr txBox="1">
            <a:spLocks/>
          </p:cNvSpPr>
          <p:nvPr/>
        </p:nvSpPr>
        <p:spPr>
          <a:xfrm>
            <a:off x="8177784" y="2020824"/>
            <a:ext cx="3255264" cy="220370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000" i="1" kern="1200">
                <a:solidFill>
                  <a:schemeClr val="tx1">
                    <a:lumMod val="85000"/>
                    <a:lumOff val="1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t>Decision Tree:</a:t>
            </a:r>
          </a:p>
          <a:p>
            <a:pPr marL="342900" indent="-342900">
              <a:buFont typeface="Arial" panose="020B0604020202020204" pitchFamily="34" charset="0"/>
              <a:buChar char="•"/>
            </a:pPr>
            <a:r>
              <a:rPr lang="en-US" dirty="0"/>
              <a:t>accuracy       0.337909</a:t>
            </a:r>
          </a:p>
          <a:p>
            <a:pPr marL="342900" indent="-342900">
              <a:buFont typeface="Arial" panose="020B0604020202020204" pitchFamily="34" charset="0"/>
              <a:buChar char="•"/>
            </a:pPr>
            <a:r>
              <a:rPr lang="en-US" dirty="0"/>
              <a:t>precision      0.423361</a:t>
            </a:r>
          </a:p>
          <a:p>
            <a:pPr marL="342900" indent="-342900">
              <a:buFont typeface="Arial" panose="020B0604020202020204" pitchFamily="34" charset="0"/>
              <a:buChar char="•"/>
            </a:pPr>
            <a:r>
              <a:rPr lang="en-US" dirty="0"/>
              <a:t>recall             0.337909</a:t>
            </a:r>
          </a:p>
          <a:p>
            <a:pPr marL="342900" indent="-342900">
              <a:buFont typeface="Arial" panose="020B0604020202020204" pitchFamily="34" charset="0"/>
              <a:buChar char="•"/>
            </a:pPr>
            <a:r>
              <a:rPr lang="en-US" dirty="0"/>
              <a:t>F-score          0.371810</a:t>
            </a:r>
          </a:p>
        </p:txBody>
      </p:sp>
      <p:sp>
        <p:nvSpPr>
          <p:cNvPr id="9" name="Text Placeholder 2">
            <a:extLst>
              <a:ext uri="{FF2B5EF4-FFF2-40B4-BE49-F238E27FC236}">
                <a16:creationId xmlns:a16="http://schemas.microsoft.com/office/drawing/2014/main" id="{17A454F2-598B-B165-D09E-6A1506A78C76}"/>
              </a:ext>
            </a:extLst>
          </p:cNvPr>
          <p:cNvSpPr txBox="1">
            <a:spLocks/>
          </p:cNvSpPr>
          <p:nvPr/>
        </p:nvSpPr>
        <p:spPr>
          <a:xfrm>
            <a:off x="758952" y="4462272"/>
            <a:ext cx="10674096" cy="1636776"/>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000" i="1" kern="1200">
                <a:solidFill>
                  <a:schemeClr val="tx1">
                    <a:lumMod val="85000"/>
                    <a:lumOff val="1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The highest value for each performance metric is bolded. Precision, recall, and F-score are all weighted by the number of positive instances. It should be noted that weighted recall is equivalent to accuracy and is shown to be so above.</a:t>
            </a:r>
          </a:p>
          <a:p>
            <a:r>
              <a:rPr lang="en-US" dirty="0"/>
              <a:t>The relatively high performance of k-nearest neighbors may be due to the class imbalance in the dataset. The logistic regression and decision tree classifiers weighed smaller classes more, but the k-nearest neighbor classifier did not do that.</a:t>
            </a:r>
          </a:p>
        </p:txBody>
      </p:sp>
    </p:spTree>
    <p:extLst>
      <p:ext uri="{BB962C8B-B14F-4D97-AF65-F5344CB8AC3E}">
        <p14:creationId xmlns:p14="http://schemas.microsoft.com/office/powerpoint/2010/main" val="1842563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13248-D970-96D9-9BC0-77DB050DA90A}"/>
              </a:ext>
            </a:extLst>
          </p:cNvPr>
          <p:cNvSpPr>
            <a:spLocks noGrp="1"/>
          </p:cNvSpPr>
          <p:nvPr>
            <p:ph type="title"/>
          </p:nvPr>
        </p:nvSpPr>
        <p:spPr>
          <a:xfrm>
            <a:off x="758952" y="420625"/>
            <a:ext cx="10667998" cy="1374056"/>
          </a:xfrm>
        </p:spPr>
        <p:txBody>
          <a:bodyPr anchor="b">
            <a:normAutofit/>
          </a:bodyPr>
          <a:lstStyle/>
          <a:p>
            <a:r>
              <a:rPr lang="en-US"/>
              <a:t>Conclusion</a:t>
            </a:r>
          </a:p>
        </p:txBody>
      </p:sp>
      <p:sp>
        <p:nvSpPr>
          <p:cNvPr id="5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36" name="Content Placeholder 2">
            <a:extLst>
              <a:ext uri="{FF2B5EF4-FFF2-40B4-BE49-F238E27FC236}">
                <a16:creationId xmlns:a16="http://schemas.microsoft.com/office/drawing/2014/main" id="{470FC70B-A4A5-89F4-255D-4B824671E3EF}"/>
              </a:ext>
            </a:extLst>
          </p:cNvPr>
          <p:cNvGraphicFramePr>
            <a:graphicFrameLocks noGrp="1"/>
          </p:cNvGraphicFramePr>
          <p:nvPr>
            <p:ph idx="1"/>
            <p:extLst>
              <p:ext uri="{D42A27DB-BD31-4B8C-83A1-F6EECF244321}">
                <p14:modId xmlns:p14="http://schemas.microsoft.com/office/powerpoint/2010/main" val="3098350523"/>
              </p:ext>
            </p:extLst>
          </p:nvPr>
        </p:nvGraphicFramePr>
        <p:xfrm>
          <a:off x="752857" y="2436128"/>
          <a:ext cx="10677144" cy="3265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202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40CE38EB-E130-707F-C29B-556E9C752B79}"/>
              </a:ext>
            </a:extLst>
          </p:cNvPr>
          <p:cNvSpPr>
            <a:spLocks noGrp="1"/>
          </p:cNvSpPr>
          <p:nvPr>
            <p:ph type="title"/>
          </p:nvPr>
        </p:nvSpPr>
        <p:spPr>
          <a:xfrm>
            <a:off x="758951" y="1063256"/>
            <a:ext cx="3866215" cy="4450575"/>
          </a:xfrm>
        </p:spPr>
        <p:txBody>
          <a:bodyPr>
            <a:normAutofit/>
          </a:bodyPr>
          <a:lstStyle/>
          <a:p>
            <a:r>
              <a:rPr lang="en-US" dirty="0"/>
              <a:t>Data Cleaning</a:t>
            </a:r>
          </a:p>
        </p:txBody>
      </p:sp>
      <p:cxnSp>
        <p:nvCxnSpPr>
          <p:cNvPr id="19" name="Straight Connector 18">
            <a:extLst>
              <a:ext uri="{FF2B5EF4-FFF2-40B4-BE49-F238E27FC236}">
                <a16:creationId xmlns:a16="http://schemas.microsoft.com/office/drawing/2014/main" id="{C629AF8A-C09C-4B6F-B505-26D1FD0FBE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2998"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9DEE8-62E1-E13C-1846-051B8EB1DDCF}"/>
              </a:ext>
            </a:extLst>
          </p:cNvPr>
          <p:cNvSpPr>
            <a:spLocks noGrp="1"/>
          </p:cNvSpPr>
          <p:nvPr>
            <p:ph idx="1"/>
          </p:nvPr>
        </p:nvSpPr>
        <p:spPr>
          <a:xfrm>
            <a:off x="5274732" y="1063256"/>
            <a:ext cx="6155267" cy="4450575"/>
          </a:xfrm>
        </p:spPr>
        <p:txBody>
          <a:bodyPr>
            <a:normAutofit/>
          </a:bodyPr>
          <a:lstStyle/>
          <a:p>
            <a:pPr>
              <a:lnSpc>
                <a:spcPct val="100000"/>
              </a:lnSpc>
            </a:pPr>
            <a:r>
              <a:rPr lang="en-US" sz="1900" dirty="0"/>
              <a:t>Replaced race letters with names of races, such as replacing “W” with “White”</a:t>
            </a:r>
          </a:p>
          <a:p>
            <a:pPr>
              <a:lnSpc>
                <a:spcPct val="100000"/>
              </a:lnSpc>
            </a:pPr>
            <a:r>
              <a:rPr lang="en-US" sz="1900" dirty="0"/>
              <a:t>Dropped rows with only </a:t>
            </a:r>
            <a:r>
              <a:rPr lang="en-US" sz="1900" dirty="0" err="1"/>
              <a:t>NaNs</a:t>
            </a:r>
            <a:r>
              <a:rPr lang="en-US" sz="1900" dirty="0"/>
              <a:t> in columns other than id, name, and date</a:t>
            </a:r>
          </a:p>
          <a:p>
            <a:pPr>
              <a:lnSpc>
                <a:spcPct val="100000"/>
              </a:lnSpc>
            </a:pPr>
            <a:r>
              <a:rPr lang="en-US" sz="1900" dirty="0"/>
              <a:t>Dropped rows with </a:t>
            </a:r>
            <a:r>
              <a:rPr lang="en-US" sz="1900" dirty="0" err="1"/>
              <a:t>NaNs</a:t>
            </a:r>
            <a:r>
              <a:rPr lang="en-US" sz="1900" dirty="0"/>
              <a:t> in the race column (the actual race is required for model training)</a:t>
            </a:r>
          </a:p>
          <a:p>
            <a:pPr>
              <a:lnSpc>
                <a:spcPct val="100000"/>
              </a:lnSpc>
            </a:pPr>
            <a:r>
              <a:rPr lang="en-US" sz="1900" dirty="0"/>
              <a:t>Filled </a:t>
            </a:r>
            <a:r>
              <a:rPr lang="en-US" sz="1900" dirty="0" err="1"/>
              <a:t>NaNs</a:t>
            </a:r>
            <a:r>
              <a:rPr lang="en-US" sz="1900" dirty="0"/>
              <a:t> in the armed column with the mode: gun</a:t>
            </a:r>
          </a:p>
          <a:p>
            <a:pPr>
              <a:lnSpc>
                <a:spcPct val="100000"/>
              </a:lnSpc>
            </a:pPr>
            <a:r>
              <a:rPr lang="en-US" sz="1900" dirty="0"/>
              <a:t>Filled </a:t>
            </a:r>
            <a:r>
              <a:rPr lang="en-US" sz="1900" dirty="0" err="1"/>
              <a:t>NaNs</a:t>
            </a:r>
            <a:r>
              <a:rPr lang="en-US" sz="1900" dirty="0"/>
              <a:t> in the age column with the median</a:t>
            </a:r>
          </a:p>
          <a:p>
            <a:pPr>
              <a:lnSpc>
                <a:spcPct val="100000"/>
              </a:lnSpc>
            </a:pPr>
            <a:r>
              <a:rPr lang="en-US" sz="1900" dirty="0"/>
              <a:t>Filled </a:t>
            </a:r>
            <a:r>
              <a:rPr lang="en-US" sz="1900" dirty="0" err="1"/>
              <a:t>NaNs</a:t>
            </a:r>
            <a:r>
              <a:rPr lang="en-US" sz="1900" dirty="0"/>
              <a:t> in the gender column with the mode: M</a:t>
            </a:r>
          </a:p>
          <a:p>
            <a:pPr>
              <a:lnSpc>
                <a:spcPct val="100000"/>
              </a:lnSpc>
            </a:pPr>
            <a:r>
              <a:rPr lang="en-US" sz="1900" dirty="0"/>
              <a:t>Filled </a:t>
            </a:r>
            <a:r>
              <a:rPr lang="en-US" sz="1900" dirty="0" err="1"/>
              <a:t>NaNs</a:t>
            </a:r>
            <a:r>
              <a:rPr lang="en-US" sz="1900" dirty="0"/>
              <a:t> in the flee column with the mode: Not fleeing</a:t>
            </a:r>
          </a:p>
        </p:txBody>
      </p:sp>
      <p:sp>
        <p:nvSpPr>
          <p:cNvPr id="2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7995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B88648-7BFC-241F-A235-C98D67B23CEB}"/>
              </a:ext>
            </a:extLst>
          </p:cNvPr>
          <p:cNvSpPr>
            <a:spLocks noGrp="1"/>
          </p:cNvSpPr>
          <p:nvPr>
            <p:ph type="title"/>
          </p:nvPr>
        </p:nvSpPr>
        <p:spPr>
          <a:xfrm>
            <a:off x="758952" y="758951"/>
            <a:ext cx="4782039" cy="1966747"/>
          </a:xfrm>
        </p:spPr>
        <p:txBody>
          <a:bodyPr vert="horz" lIns="91440" tIns="45720" rIns="91440" bIns="45720" rtlCol="0" anchor="ctr">
            <a:normAutofit/>
          </a:bodyPr>
          <a:lstStyle/>
          <a:p>
            <a:r>
              <a:rPr lang="en-US" sz="5600" i="1" kern="1200" spc="100" baseline="0">
                <a:solidFill>
                  <a:schemeClr val="tx1">
                    <a:lumMod val="85000"/>
                    <a:lumOff val="15000"/>
                  </a:schemeClr>
                </a:solidFill>
                <a:latin typeface="+mj-lt"/>
                <a:ea typeface="+mj-ea"/>
                <a:cs typeface="+mj-cs"/>
              </a:rPr>
              <a:t>Fatal Shootings By State</a:t>
            </a:r>
          </a:p>
        </p:txBody>
      </p:sp>
      <p:cxnSp>
        <p:nvCxnSpPr>
          <p:cNvPr id="19" name="Straight Connector 18">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379D301-B3A9-A043-9956-9E49C0381D39}"/>
              </a:ext>
            </a:extLst>
          </p:cNvPr>
          <p:cNvSpPr>
            <a:spLocks noGrp="1"/>
          </p:cNvSpPr>
          <p:nvPr>
            <p:ph type="body" sz="half" idx="2"/>
          </p:nvPr>
        </p:nvSpPr>
        <p:spPr>
          <a:xfrm>
            <a:off x="758826" y="3161684"/>
            <a:ext cx="4782166" cy="2620405"/>
          </a:xfrm>
        </p:spPr>
        <p:txBody>
          <a:bodyPr vert="horz" lIns="91440" tIns="45720" rIns="91440" bIns="45720" rtlCol="0">
            <a:normAutofit/>
          </a:bodyPr>
          <a:lstStyle/>
          <a:p>
            <a:pPr marL="182880"/>
            <a:r>
              <a:rPr lang="en-US" dirty="0"/>
              <a:t>The top 10 states with most fatal shootings are shown in the bar chart, with the top 5 being California, Texas, Florida, Arizona, and Colorado.</a:t>
            </a:r>
            <a:endParaRPr lang="en-US"/>
          </a:p>
        </p:txBody>
      </p:sp>
      <p:pic>
        <p:nvPicPr>
          <p:cNvPr id="10" name="Picture 9" descr="A graph of a number of states with blue bars&#10;&#10;Description automatically generated">
            <a:extLst>
              <a:ext uri="{FF2B5EF4-FFF2-40B4-BE49-F238E27FC236}">
                <a16:creationId xmlns:a16="http://schemas.microsoft.com/office/drawing/2014/main" id="{9C7AF47A-F499-5636-0A6F-0A1BB9FD9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886" y="1188283"/>
            <a:ext cx="5221611" cy="4164235"/>
          </a:xfrm>
          <a:prstGeom prst="rect">
            <a:avLst/>
          </a:prstGeom>
        </p:spPr>
      </p:pic>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3277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8" name="Rectangle 2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02402AA-5AB3-7270-B024-37C6C0020B0E}"/>
              </a:ext>
            </a:extLst>
          </p:cNvPr>
          <p:cNvSpPr>
            <a:spLocks noGrp="1"/>
          </p:cNvSpPr>
          <p:nvPr>
            <p:ph type="title"/>
          </p:nvPr>
        </p:nvSpPr>
        <p:spPr>
          <a:xfrm>
            <a:off x="758952" y="758951"/>
            <a:ext cx="4782039" cy="1966747"/>
          </a:xfrm>
        </p:spPr>
        <p:txBody>
          <a:bodyPr vert="horz" lIns="91440" tIns="45720" rIns="91440" bIns="45720" rtlCol="0" anchor="ctr">
            <a:normAutofit/>
          </a:bodyPr>
          <a:lstStyle/>
          <a:p>
            <a:r>
              <a:rPr lang="en-US" sz="5600" i="1" kern="1200" spc="100" baseline="0">
                <a:solidFill>
                  <a:schemeClr val="tx1">
                    <a:lumMod val="85000"/>
                    <a:lumOff val="15000"/>
                  </a:schemeClr>
                </a:solidFill>
                <a:latin typeface="+mj-lt"/>
                <a:ea typeface="+mj-ea"/>
                <a:cs typeface="+mj-cs"/>
              </a:rPr>
              <a:t>Fatal Shootings By City</a:t>
            </a:r>
          </a:p>
        </p:txBody>
      </p:sp>
      <p:cxnSp>
        <p:nvCxnSpPr>
          <p:cNvPr id="30" name="Straight Connector 29">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9F1BEE97-F2C2-144B-C416-8F82B928219D}"/>
              </a:ext>
            </a:extLst>
          </p:cNvPr>
          <p:cNvSpPr>
            <a:spLocks noGrp="1"/>
          </p:cNvSpPr>
          <p:nvPr>
            <p:ph type="body" sz="half" idx="2"/>
          </p:nvPr>
        </p:nvSpPr>
        <p:spPr>
          <a:xfrm>
            <a:off x="758826" y="3161684"/>
            <a:ext cx="4782166" cy="2620405"/>
          </a:xfrm>
        </p:spPr>
        <p:txBody>
          <a:bodyPr vert="horz" lIns="91440" tIns="45720" rIns="91440" bIns="45720" rtlCol="0">
            <a:normAutofit/>
          </a:bodyPr>
          <a:lstStyle/>
          <a:p>
            <a:pPr marL="182880"/>
            <a:r>
              <a:rPr lang="en-US" dirty="0"/>
              <a:t>The top 5 cities with most fatal shootings are shown in the bar chart, which are Los Angeles, Phoenix, Houston, San Antonio, and Las Vegas.</a:t>
            </a:r>
            <a:endParaRPr lang="en-US"/>
          </a:p>
        </p:txBody>
      </p:sp>
      <p:pic>
        <p:nvPicPr>
          <p:cNvPr id="10" name="Picture 9" descr="A graph of blue bars&#10;&#10;Description automatically generated">
            <a:extLst>
              <a:ext uri="{FF2B5EF4-FFF2-40B4-BE49-F238E27FC236}">
                <a16:creationId xmlns:a16="http://schemas.microsoft.com/office/drawing/2014/main" id="{76A9CADC-2E1B-6769-938D-0839E54B5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886" y="1155648"/>
            <a:ext cx="5221611" cy="4229505"/>
          </a:xfrm>
          <a:prstGeom prst="rect">
            <a:avLst/>
          </a:prstGeom>
        </p:spPr>
      </p:pic>
      <p:sp>
        <p:nvSpPr>
          <p:cNvPr id="3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2946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5"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67" name="Rectangle 6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23DA06D-E74F-70F4-627E-09BB37FFF147}"/>
              </a:ext>
            </a:extLst>
          </p:cNvPr>
          <p:cNvSpPr>
            <a:spLocks noGrp="1"/>
          </p:cNvSpPr>
          <p:nvPr>
            <p:ph type="title"/>
          </p:nvPr>
        </p:nvSpPr>
        <p:spPr>
          <a:xfrm>
            <a:off x="758952" y="758951"/>
            <a:ext cx="4782039" cy="1966747"/>
          </a:xfrm>
        </p:spPr>
        <p:txBody>
          <a:bodyPr vert="horz" lIns="91440" tIns="45720" rIns="91440" bIns="45720" rtlCol="0" anchor="ctr">
            <a:normAutofit/>
          </a:bodyPr>
          <a:lstStyle/>
          <a:p>
            <a:r>
              <a:rPr lang="en-US" sz="5600" i="1" kern="1200" spc="100" baseline="0">
                <a:solidFill>
                  <a:schemeClr val="tx1">
                    <a:lumMod val="85000"/>
                    <a:lumOff val="15000"/>
                  </a:schemeClr>
                </a:solidFill>
                <a:latin typeface="+mj-lt"/>
                <a:ea typeface="+mj-ea"/>
                <a:cs typeface="+mj-cs"/>
              </a:rPr>
              <a:t>Being Armed in Fatal Shootings</a:t>
            </a:r>
          </a:p>
        </p:txBody>
      </p:sp>
      <p:cxnSp>
        <p:nvCxnSpPr>
          <p:cNvPr id="69" name="Straight Connector 68">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8C9E4700-6F54-D950-1413-6606872005F2}"/>
              </a:ext>
            </a:extLst>
          </p:cNvPr>
          <p:cNvSpPr>
            <a:spLocks noGrp="1"/>
          </p:cNvSpPr>
          <p:nvPr>
            <p:ph type="body" sz="half" idx="2"/>
          </p:nvPr>
        </p:nvSpPr>
        <p:spPr>
          <a:xfrm>
            <a:off x="758826" y="3161684"/>
            <a:ext cx="4782166" cy="2620405"/>
          </a:xfrm>
        </p:spPr>
        <p:txBody>
          <a:bodyPr vert="horz" lIns="91440" tIns="45720" rIns="91440" bIns="45720" rtlCol="0">
            <a:normAutofit/>
          </a:bodyPr>
          <a:lstStyle/>
          <a:p>
            <a:pPr marL="182880">
              <a:lnSpc>
                <a:spcPct val="100000"/>
              </a:lnSpc>
            </a:pPr>
            <a:r>
              <a:rPr lang="en-US" sz="1700"/>
              <a:t>The top 3 ways to be armed in fatal shootings are shown in the bar chart below, which are guns, knives, and toy weapons. Guns were used significantly more often than any other way to be armed. However, being unarmed and having an undetermined armed status occurred more often than being armed with toy weapons.</a:t>
            </a:r>
          </a:p>
        </p:txBody>
      </p:sp>
      <p:pic>
        <p:nvPicPr>
          <p:cNvPr id="10" name="Picture 9" descr="A graph of an object shooting&#10;&#10;Description automatically generated">
            <a:extLst>
              <a:ext uri="{FF2B5EF4-FFF2-40B4-BE49-F238E27FC236}">
                <a16:creationId xmlns:a16="http://schemas.microsoft.com/office/drawing/2014/main" id="{7F0C6691-E34D-DAD0-E242-E9D097F97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886" y="1220918"/>
            <a:ext cx="5221611" cy="4098965"/>
          </a:xfrm>
          <a:prstGeom prst="rect">
            <a:avLst/>
          </a:prstGeom>
        </p:spPr>
      </p:pic>
      <p:sp>
        <p:nvSpPr>
          <p:cNvPr id="7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0017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46" name="Rectangle 4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4AC5AAE-74D0-13F7-D4AB-6F29EFF48D22}"/>
              </a:ext>
            </a:extLst>
          </p:cNvPr>
          <p:cNvSpPr>
            <a:spLocks noGrp="1"/>
          </p:cNvSpPr>
          <p:nvPr>
            <p:ph type="title"/>
          </p:nvPr>
        </p:nvSpPr>
        <p:spPr>
          <a:xfrm>
            <a:off x="758952" y="758951"/>
            <a:ext cx="4782039" cy="1966747"/>
          </a:xfrm>
        </p:spPr>
        <p:txBody>
          <a:bodyPr vert="horz" lIns="91440" tIns="45720" rIns="91440" bIns="45720" rtlCol="0" anchor="ctr">
            <a:normAutofit/>
          </a:bodyPr>
          <a:lstStyle/>
          <a:p>
            <a:r>
              <a:rPr lang="en-US" sz="5100" i="1" kern="1200" spc="100" baseline="0">
                <a:solidFill>
                  <a:schemeClr val="tx1">
                    <a:lumMod val="85000"/>
                    <a:lumOff val="15000"/>
                  </a:schemeClr>
                </a:solidFill>
                <a:latin typeface="+mj-lt"/>
                <a:ea typeface="+mj-ea"/>
                <a:cs typeface="+mj-cs"/>
              </a:rPr>
              <a:t>Age Distribution of Victims</a:t>
            </a:r>
          </a:p>
        </p:txBody>
      </p:sp>
      <p:cxnSp>
        <p:nvCxnSpPr>
          <p:cNvPr id="48" name="Straight Connector 47">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A77CF89-1B93-6851-FFDD-81771E732AB2}"/>
              </a:ext>
            </a:extLst>
          </p:cNvPr>
          <p:cNvSpPr>
            <a:spLocks noGrp="1"/>
          </p:cNvSpPr>
          <p:nvPr>
            <p:ph type="body" sz="half" idx="2"/>
          </p:nvPr>
        </p:nvSpPr>
        <p:spPr>
          <a:xfrm>
            <a:off x="758826" y="3161684"/>
            <a:ext cx="4782166" cy="2620405"/>
          </a:xfrm>
        </p:spPr>
        <p:txBody>
          <a:bodyPr vert="horz" lIns="91440" tIns="45720" rIns="91440" bIns="45720" rtlCol="0">
            <a:normAutofit/>
          </a:bodyPr>
          <a:lstStyle/>
          <a:p>
            <a:pPr marL="182880">
              <a:lnSpc>
                <a:spcPct val="100000"/>
              </a:lnSpc>
            </a:pPr>
            <a:r>
              <a:rPr lang="en-US"/>
              <a:t>The age distribution of victims in fatal shootings is shown in the histogram below. It is skewed to the right and shows that younger people (25 to 35 years old) were involved more often in fatal shootings. The very tall bar is due to median imputation of missing ages.</a:t>
            </a:r>
          </a:p>
        </p:txBody>
      </p:sp>
      <p:pic>
        <p:nvPicPr>
          <p:cNvPr id="10" name="Picture 9" descr="A graph of a crime&#10;&#10;Description automatically generated">
            <a:extLst>
              <a:ext uri="{FF2B5EF4-FFF2-40B4-BE49-F238E27FC236}">
                <a16:creationId xmlns:a16="http://schemas.microsoft.com/office/drawing/2014/main" id="{32849540-55A5-45A1-E2D9-6132A7A48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886" y="1188283"/>
            <a:ext cx="5221611" cy="4164235"/>
          </a:xfrm>
          <a:prstGeom prst="rect">
            <a:avLst/>
          </a:prstGeom>
        </p:spPr>
      </p:pic>
      <p:sp>
        <p:nvSpPr>
          <p:cNvPr id="5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8160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57" name="Rectangle 5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A8D2DF-6A5C-366D-E3D8-67434CB59854}"/>
              </a:ext>
            </a:extLst>
          </p:cNvPr>
          <p:cNvSpPr>
            <a:spLocks noGrp="1"/>
          </p:cNvSpPr>
          <p:nvPr>
            <p:ph type="title"/>
          </p:nvPr>
        </p:nvSpPr>
        <p:spPr>
          <a:xfrm>
            <a:off x="758952" y="758951"/>
            <a:ext cx="4782039" cy="1966747"/>
          </a:xfrm>
        </p:spPr>
        <p:txBody>
          <a:bodyPr vert="horz" lIns="91440" tIns="45720" rIns="91440" bIns="45720" rtlCol="0" anchor="ctr">
            <a:normAutofit/>
          </a:bodyPr>
          <a:lstStyle/>
          <a:p>
            <a:r>
              <a:rPr lang="en-US" sz="5100" i="1" kern="1200" spc="100" baseline="0">
                <a:solidFill>
                  <a:schemeClr val="tx1">
                    <a:lumMod val="85000"/>
                    <a:lumOff val="15000"/>
                  </a:schemeClr>
                </a:solidFill>
                <a:latin typeface="+mj-lt"/>
                <a:ea typeface="+mj-ea"/>
                <a:cs typeface="+mj-cs"/>
              </a:rPr>
              <a:t>Age Distribution By Race</a:t>
            </a:r>
          </a:p>
        </p:txBody>
      </p:sp>
      <p:cxnSp>
        <p:nvCxnSpPr>
          <p:cNvPr id="59" name="Straight Connector 58">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7020626F-DE6A-2906-BE59-E332F90E1EE6}"/>
              </a:ext>
            </a:extLst>
          </p:cNvPr>
          <p:cNvSpPr>
            <a:spLocks noGrp="1"/>
          </p:cNvSpPr>
          <p:nvPr>
            <p:ph type="body" sz="half" idx="2"/>
          </p:nvPr>
        </p:nvSpPr>
        <p:spPr>
          <a:xfrm>
            <a:off x="758826" y="3161684"/>
            <a:ext cx="4782166" cy="2620405"/>
          </a:xfrm>
        </p:spPr>
        <p:txBody>
          <a:bodyPr vert="horz" lIns="91440" tIns="45720" rIns="91440" bIns="45720" rtlCol="0">
            <a:normAutofit/>
          </a:bodyPr>
          <a:lstStyle/>
          <a:p>
            <a:pPr marL="182880"/>
            <a:r>
              <a:rPr lang="en-US"/>
              <a:t>The age distribution for each race is shown in each of the histograms below. All of the distributions are skewed to the right and show that younger people were involved more often in fatal shootings.</a:t>
            </a:r>
          </a:p>
        </p:txBody>
      </p:sp>
      <p:pic>
        <p:nvPicPr>
          <p:cNvPr id="10" name="Picture 9" descr="A group of blue and white graph&#10;&#10;Description automatically generated">
            <a:extLst>
              <a:ext uri="{FF2B5EF4-FFF2-40B4-BE49-F238E27FC236}">
                <a16:creationId xmlns:a16="http://schemas.microsoft.com/office/drawing/2014/main" id="{423DCEC8-2C74-97B4-7357-879702342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886" y="1501580"/>
            <a:ext cx="5221611" cy="3537641"/>
          </a:xfrm>
          <a:prstGeom prst="rect">
            <a:avLst/>
          </a:prstGeom>
        </p:spPr>
      </p:pic>
      <p:sp>
        <p:nvSpPr>
          <p:cNvPr id="6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2924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8" name="Rectangle 2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0A6DF88-6797-0261-8C2C-7383388FA1EB}"/>
              </a:ext>
            </a:extLst>
          </p:cNvPr>
          <p:cNvSpPr>
            <a:spLocks noGrp="1"/>
          </p:cNvSpPr>
          <p:nvPr>
            <p:ph type="title"/>
          </p:nvPr>
        </p:nvSpPr>
        <p:spPr>
          <a:xfrm>
            <a:off x="758952" y="420625"/>
            <a:ext cx="10667998" cy="1326814"/>
          </a:xfrm>
        </p:spPr>
        <p:txBody>
          <a:bodyPr vert="horz" lIns="91440" tIns="45720" rIns="91440" bIns="45720" rtlCol="0" anchor="ctr">
            <a:normAutofit/>
          </a:bodyPr>
          <a:lstStyle/>
          <a:p>
            <a:r>
              <a:rPr lang="en-US" i="1" kern="1200" spc="100" baseline="0">
                <a:solidFill>
                  <a:schemeClr val="tx1">
                    <a:lumMod val="85000"/>
                    <a:lumOff val="15000"/>
                  </a:schemeClr>
                </a:solidFill>
                <a:latin typeface="+mj-lt"/>
                <a:ea typeface="+mj-ea"/>
                <a:cs typeface="+mj-cs"/>
              </a:rPr>
              <a:t>People Killed Per Race</a:t>
            </a:r>
          </a:p>
        </p:txBody>
      </p:sp>
      <p:cxnSp>
        <p:nvCxnSpPr>
          <p:cNvPr id="30" name="Straight Connector 29">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close-up of a pie chart&#10;&#10;Description automatically generated">
            <a:extLst>
              <a:ext uri="{FF2B5EF4-FFF2-40B4-BE49-F238E27FC236}">
                <a16:creationId xmlns:a16="http://schemas.microsoft.com/office/drawing/2014/main" id="{A1657CEA-8C86-4A9F-EDF0-88DA9159D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52" y="2583593"/>
            <a:ext cx="6775703" cy="2981309"/>
          </a:xfrm>
          <a:prstGeom prst="rect">
            <a:avLst/>
          </a:prstGeom>
        </p:spPr>
      </p:pic>
      <p:sp>
        <p:nvSpPr>
          <p:cNvPr id="3" name="Text Placeholder 2">
            <a:extLst>
              <a:ext uri="{FF2B5EF4-FFF2-40B4-BE49-F238E27FC236}">
                <a16:creationId xmlns:a16="http://schemas.microsoft.com/office/drawing/2014/main" id="{A4676D03-3628-C404-5818-897CDD7BDB2A}"/>
              </a:ext>
            </a:extLst>
          </p:cNvPr>
          <p:cNvSpPr>
            <a:spLocks noGrp="1"/>
          </p:cNvSpPr>
          <p:nvPr>
            <p:ph type="body" sz="half" idx="2"/>
          </p:nvPr>
        </p:nvSpPr>
        <p:spPr>
          <a:xfrm>
            <a:off x="7888666" y="2202302"/>
            <a:ext cx="3541205" cy="3579788"/>
          </a:xfrm>
        </p:spPr>
        <p:txBody>
          <a:bodyPr vert="horz" lIns="91440" tIns="45720" rIns="91440" bIns="45720" rtlCol="0">
            <a:normAutofit/>
          </a:bodyPr>
          <a:lstStyle/>
          <a:p>
            <a:pPr marL="182880">
              <a:lnSpc>
                <a:spcPct val="100000"/>
              </a:lnSpc>
            </a:pPr>
            <a:r>
              <a:rPr lang="en-US" sz="1400" dirty="0"/>
              <a:t>The number and proportion of people killed per race are shown in the bar chart and pie chart below. White people were killed the most in fatal shootings, accounting for about 50% of the total deaths from fatal shootings. The second most killed in fatal shootings were black people, but they were killed almost two times less than white people. Asian and Native American people accounted for a very small proportion of the total deaths from fatal shootings.</a:t>
            </a:r>
          </a:p>
        </p:txBody>
      </p:sp>
      <p:sp>
        <p:nvSpPr>
          <p:cNvPr id="3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9801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AE413-5600-AA4E-271E-4BA491878AFA}"/>
              </a:ext>
            </a:extLst>
          </p:cNvPr>
          <p:cNvSpPr>
            <a:spLocks noGrp="1"/>
          </p:cNvSpPr>
          <p:nvPr>
            <p:ph type="title"/>
          </p:nvPr>
        </p:nvSpPr>
        <p:spPr>
          <a:xfrm>
            <a:off x="758951" y="1063256"/>
            <a:ext cx="3866215" cy="4450575"/>
          </a:xfrm>
        </p:spPr>
        <p:txBody>
          <a:bodyPr>
            <a:normAutofit/>
          </a:bodyPr>
          <a:lstStyle/>
          <a:p>
            <a:r>
              <a:rPr lang="en-US" sz="5100" dirty="0"/>
              <a:t>Data Preprocessing</a:t>
            </a:r>
          </a:p>
        </p:txBody>
      </p:sp>
      <p:cxnSp>
        <p:nvCxnSpPr>
          <p:cNvPr id="10" name="Straight Connector 9">
            <a:extLst>
              <a:ext uri="{FF2B5EF4-FFF2-40B4-BE49-F238E27FC236}">
                <a16:creationId xmlns:a16="http://schemas.microsoft.com/office/drawing/2014/main" id="{C629AF8A-C09C-4B6F-B505-26D1FD0FBE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2998"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2C9449-6305-68B3-0507-D83EB69DCDB6}"/>
              </a:ext>
            </a:extLst>
          </p:cNvPr>
          <p:cNvSpPr>
            <a:spLocks noGrp="1"/>
          </p:cNvSpPr>
          <p:nvPr>
            <p:ph idx="1"/>
          </p:nvPr>
        </p:nvSpPr>
        <p:spPr>
          <a:xfrm>
            <a:off x="5274732" y="1063256"/>
            <a:ext cx="6155267" cy="4450575"/>
          </a:xfrm>
        </p:spPr>
        <p:txBody>
          <a:bodyPr>
            <a:normAutofit/>
          </a:bodyPr>
          <a:lstStyle/>
          <a:p>
            <a:pPr>
              <a:lnSpc>
                <a:spcPct val="100000"/>
              </a:lnSpc>
            </a:pPr>
            <a:r>
              <a:rPr lang="en-US" sz="1600" dirty="0"/>
              <a:t>Further categorized the categories in armed column manually</a:t>
            </a:r>
          </a:p>
          <a:p>
            <a:pPr>
              <a:lnSpc>
                <a:spcPct val="100000"/>
              </a:lnSpc>
            </a:pPr>
            <a:r>
              <a:rPr lang="en-US" sz="1600" dirty="0"/>
              <a:t>Performed one-hot encoding on </a:t>
            </a:r>
            <a:r>
              <a:rPr lang="en-US" sz="1600" dirty="0" err="1"/>
              <a:t>manner_of_death</a:t>
            </a:r>
            <a:r>
              <a:rPr lang="en-US" sz="1600" dirty="0"/>
              <a:t>, armed, gender, </a:t>
            </a:r>
            <a:r>
              <a:rPr lang="en-US" sz="1600" dirty="0" err="1"/>
              <a:t>threat_level</a:t>
            </a:r>
            <a:r>
              <a:rPr lang="en-US" sz="1600" dirty="0"/>
              <a:t>, and flee categories and dropped first dummy column</a:t>
            </a:r>
          </a:p>
          <a:p>
            <a:pPr>
              <a:lnSpc>
                <a:spcPct val="100000"/>
              </a:lnSpc>
            </a:pPr>
            <a:r>
              <a:rPr lang="en-US" sz="1600" dirty="0"/>
              <a:t>Split each column corresponding to two categories into the two columns corresponding to each category</a:t>
            </a:r>
          </a:p>
          <a:p>
            <a:pPr>
              <a:lnSpc>
                <a:spcPct val="100000"/>
              </a:lnSpc>
            </a:pPr>
            <a:r>
              <a:rPr lang="en-US" sz="1600" dirty="0"/>
              <a:t>Dropped columns that will not be trained on: id, name, date, city, and state</a:t>
            </a:r>
          </a:p>
          <a:p>
            <a:pPr>
              <a:lnSpc>
                <a:spcPct val="100000"/>
              </a:lnSpc>
            </a:pPr>
            <a:r>
              <a:rPr lang="en-US" sz="1600" dirty="0"/>
              <a:t>Randomly split data into training and test data (80/20 split) using stratified splits for race</a:t>
            </a:r>
          </a:p>
          <a:p>
            <a:pPr>
              <a:lnSpc>
                <a:spcPct val="100000"/>
              </a:lnSpc>
            </a:pPr>
            <a:r>
              <a:rPr lang="en-US" sz="1600" dirty="0"/>
              <a:t>Performed a limited amount of random oversampling of the minority classes (Asian, Native American, Other) and added the random samples to the training data</a:t>
            </a:r>
          </a:p>
          <a:p>
            <a:pPr>
              <a:lnSpc>
                <a:spcPct val="100000"/>
              </a:lnSpc>
            </a:pPr>
            <a:r>
              <a:rPr lang="en-US" sz="1600" dirty="0"/>
              <a:t>Split the training data and test data into feature matrices (X) and target vectors (y)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86140070"/>
      </p:ext>
    </p:extLst>
  </p:cSld>
  <p:clrMapOvr>
    <a:masterClrMapping/>
  </p:clrMapOvr>
</p:sld>
</file>

<file path=ppt/theme/theme1.xml><?xml version="1.0" encoding="utf-8"?>
<a:theme xmlns:a="http://schemas.openxmlformats.org/drawingml/2006/main" name="HeadlinesVTI">
  <a:themeElements>
    <a:clrScheme name="AnalogousFromRegularSeedRightStep">
      <a:dk1>
        <a:srgbClr val="000000"/>
      </a:dk1>
      <a:lt1>
        <a:srgbClr val="FFFFFF"/>
      </a:lt1>
      <a:dk2>
        <a:srgbClr val="1C1936"/>
      </a:dk2>
      <a:lt2>
        <a:srgbClr val="E8E3E2"/>
      </a:lt2>
      <a:accent1>
        <a:srgbClr val="2CB1BE"/>
      </a:accent1>
      <a:accent2>
        <a:srgbClr val="2176CB"/>
      </a:accent2>
      <a:accent3>
        <a:srgbClr val="3341DD"/>
      </a:accent3>
      <a:accent4>
        <a:srgbClr val="5A21CB"/>
      </a:accent4>
      <a:accent5>
        <a:srgbClr val="B333DD"/>
      </a:accent5>
      <a:accent6>
        <a:srgbClr val="CB21AE"/>
      </a:accent6>
      <a:hlink>
        <a:srgbClr val="BF4A3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394</TotalTime>
  <Words>881</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Sitka Banner</vt:lpstr>
      <vt:lpstr>HeadlinesVTI</vt:lpstr>
      <vt:lpstr>Predicting Race From Fatal Shooting Data</vt:lpstr>
      <vt:lpstr>Data Cleaning</vt:lpstr>
      <vt:lpstr>Fatal Shootings By State</vt:lpstr>
      <vt:lpstr>Fatal Shootings By City</vt:lpstr>
      <vt:lpstr>Being Armed in Fatal Shootings</vt:lpstr>
      <vt:lpstr>Age Distribution of Victims</vt:lpstr>
      <vt:lpstr>Age Distribution By Race</vt:lpstr>
      <vt:lpstr>People Killed Per Race</vt:lpstr>
      <vt:lpstr>Data Preprocessing</vt:lpstr>
      <vt:lpstr>Data Models</vt:lpstr>
      <vt:lpstr>Model Performance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Race From Fatal Shooting Victim Data</dc:title>
  <dc:creator>Wuff Pup</dc:creator>
  <cp:lastModifiedBy>Wuff Pup</cp:lastModifiedBy>
  <cp:revision>50</cp:revision>
  <dcterms:created xsi:type="dcterms:W3CDTF">2024-05-11T19:24:42Z</dcterms:created>
  <dcterms:modified xsi:type="dcterms:W3CDTF">2024-05-12T01:59:20Z</dcterms:modified>
</cp:coreProperties>
</file>