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AD58D-0C38-4132-89DC-86B0839BC8B1}" type="doc">
      <dgm:prSet loTypeId="urn:microsoft.com/office/officeart/2005/8/layout/cycle2" loCatId="cycle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CF9D112A-1480-4D4F-8778-F8C864CAF214}">
      <dgm:prSet phldrT="[Text]"/>
      <dgm:spPr/>
      <dgm:t>
        <a:bodyPr/>
        <a:lstStyle/>
        <a:p>
          <a:r>
            <a:rPr lang="fa-IR" dirty="0" smtClean="0"/>
            <a:t>طراحی</a:t>
          </a:r>
          <a:endParaRPr lang="en-US" dirty="0"/>
        </a:p>
      </dgm:t>
    </dgm:pt>
    <dgm:pt modelId="{04F8FF39-2FC3-4A94-B572-3263DD883260}" type="parTrans" cxnId="{D7814D59-B868-48BB-AE63-7050A3185C1F}">
      <dgm:prSet/>
      <dgm:spPr/>
      <dgm:t>
        <a:bodyPr/>
        <a:lstStyle/>
        <a:p>
          <a:endParaRPr lang="en-US"/>
        </a:p>
      </dgm:t>
    </dgm:pt>
    <dgm:pt modelId="{9E586DEC-4B15-417E-ABE0-7A383652005B}" type="sibTrans" cxnId="{D7814D59-B868-48BB-AE63-7050A3185C1F}">
      <dgm:prSet/>
      <dgm:spPr/>
      <dgm:t>
        <a:bodyPr/>
        <a:lstStyle/>
        <a:p>
          <a:endParaRPr lang="en-US"/>
        </a:p>
      </dgm:t>
    </dgm:pt>
    <dgm:pt modelId="{893D5B2D-D895-42EF-A9A8-DEB1B3094891}">
      <dgm:prSet phldrT="[Text]"/>
      <dgm:spPr/>
      <dgm:t>
        <a:bodyPr/>
        <a:lstStyle/>
        <a:p>
          <a:r>
            <a:rPr lang="fa-IR" dirty="0" smtClean="0"/>
            <a:t>مدلسازی</a:t>
          </a:r>
          <a:endParaRPr lang="en-US" dirty="0"/>
        </a:p>
      </dgm:t>
    </dgm:pt>
    <dgm:pt modelId="{FF980955-2F78-4EEC-A277-2C67FF9734AC}" type="parTrans" cxnId="{6F5BD185-C467-4CD2-91C0-EF10D0098075}">
      <dgm:prSet/>
      <dgm:spPr/>
      <dgm:t>
        <a:bodyPr/>
        <a:lstStyle/>
        <a:p>
          <a:endParaRPr lang="en-US"/>
        </a:p>
      </dgm:t>
    </dgm:pt>
    <dgm:pt modelId="{63011B4E-4F2D-4BC2-B816-6A28A8AD0AF5}" type="sibTrans" cxnId="{6F5BD185-C467-4CD2-91C0-EF10D0098075}">
      <dgm:prSet/>
      <dgm:spPr/>
      <dgm:t>
        <a:bodyPr/>
        <a:lstStyle/>
        <a:p>
          <a:endParaRPr lang="en-US"/>
        </a:p>
      </dgm:t>
    </dgm:pt>
    <dgm:pt modelId="{279C131A-F178-4CCF-8421-86C5B5955622}">
      <dgm:prSet phldrT="[Text]"/>
      <dgm:spPr/>
      <dgm:t>
        <a:bodyPr/>
        <a:lstStyle/>
        <a:p>
          <a:r>
            <a:rPr lang="fa-IR" dirty="0" smtClean="0"/>
            <a:t>اجرا</a:t>
          </a:r>
          <a:endParaRPr lang="en-US" dirty="0"/>
        </a:p>
      </dgm:t>
    </dgm:pt>
    <dgm:pt modelId="{D8D94D12-EA1D-4D3C-9C09-56E43FE03943}" type="parTrans" cxnId="{D901F07C-207E-4D0C-9EA7-515E43D05893}">
      <dgm:prSet/>
      <dgm:spPr/>
      <dgm:t>
        <a:bodyPr/>
        <a:lstStyle/>
        <a:p>
          <a:endParaRPr lang="en-US"/>
        </a:p>
      </dgm:t>
    </dgm:pt>
    <dgm:pt modelId="{E5081032-3D94-49F0-BD96-FA99B2E0457C}" type="sibTrans" cxnId="{D901F07C-207E-4D0C-9EA7-515E43D05893}">
      <dgm:prSet/>
      <dgm:spPr/>
      <dgm:t>
        <a:bodyPr/>
        <a:lstStyle/>
        <a:p>
          <a:endParaRPr lang="en-US"/>
        </a:p>
      </dgm:t>
    </dgm:pt>
    <dgm:pt modelId="{3FA4663F-2DB2-4DC2-977D-73D3DC248933}">
      <dgm:prSet phldrT="[Text]"/>
      <dgm:spPr/>
      <dgm:t>
        <a:bodyPr/>
        <a:lstStyle/>
        <a:p>
          <a:r>
            <a:rPr lang="fa-IR" dirty="0" smtClean="0"/>
            <a:t>پایش</a:t>
          </a:r>
          <a:endParaRPr lang="en-US" dirty="0"/>
        </a:p>
      </dgm:t>
    </dgm:pt>
    <dgm:pt modelId="{21C5959D-ECA7-4757-82C5-282B1CA60099}" type="parTrans" cxnId="{4B91CB17-7ABF-498A-90C9-7D216A0B0D00}">
      <dgm:prSet/>
      <dgm:spPr/>
      <dgm:t>
        <a:bodyPr/>
        <a:lstStyle/>
        <a:p>
          <a:endParaRPr lang="en-US"/>
        </a:p>
      </dgm:t>
    </dgm:pt>
    <dgm:pt modelId="{B4DCD256-F748-4969-8550-B5F5B7828733}" type="sibTrans" cxnId="{4B91CB17-7ABF-498A-90C9-7D216A0B0D00}">
      <dgm:prSet/>
      <dgm:spPr/>
      <dgm:t>
        <a:bodyPr/>
        <a:lstStyle/>
        <a:p>
          <a:endParaRPr lang="en-US"/>
        </a:p>
      </dgm:t>
    </dgm:pt>
    <dgm:pt modelId="{B7D9DA5B-75BF-4316-BEEE-0C405E2625A7}">
      <dgm:prSet phldrT="[Text]" custT="1"/>
      <dgm:spPr/>
      <dgm:t>
        <a:bodyPr/>
        <a:lstStyle/>
        <a:p>
          <a:r>
            <a:rPr lang="fa-IR" sz="2000" dirty="0" smtClean="0"/>
            <a:t>بهینه سازی</a:t>
          </a:r>
          <a:endParaRPr lang="en-US" sz="2000" dirty="0"/>
        </a:p>
      </dgm:t>
    </dgm:pt>
    <dgm:pt modelId="{DDF8D827-12A7-4102-B01A-3FAAC9AA9EC6}" type="parTrans" cxnId="{135C6A0F-30BD-44F2-BE55-C5F8169C1600}">
      <dgm:prSet/>
      <dgm:spPr/>
      <dgm:t>
        <a:bodyPr/>
        <a:lstStyle/>
        <a:p>
          <a:endParaRPr lang="en-US"/>
        </a:p>
      </dgm:t>
    </dgm:pt>
    <dgm:pt modelId="{C7FCB6FF-17C0-4275-BCD2-0A31400E3EF7}" type="sibTrans" cxnId="{135C6A0F-30BD-44F2-BE55-C5F8169C1600}">
      <dgm:prSet/>
      <dgm:spPr/>
      <dgm:t>
        <a:bodyPr/>
        <a:lstStyle/>
        <a:p>
          <a:endParaRPr lang="en-US"/>
        </a:p>
      </dgm:t>
    </dgm:pt>
    <dgm:pt modelId="{F3AF745A-C59F-4718-83C1-9BA13802E325}" type="pres">
      <dgm:prSet presAssocID="{A6DAD58D-0C38-4132-89DC-86B0839BC8B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4C1C76-E8D9-4C9B-8A8E-252493AA4407}" type="pres">
      <dgm:prSet presAssocID="{CF9D112A-1480-4D4F-8778-F8C864CAF21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70DCD-956D-443E-911C-21965A5CA70C}" type="pres">
      <dgm:prSet presAssocID="{9E586DEC-4B15-417E-ABE0-7A383652005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BB42B4D-5F26-4670-977A-E364CA8FC4D7}" type="pres">
      <dgm:prSet presAssocID="{9E586DEC-4B15-417E-ABE0-7A383652005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6F269DE-F98B-4DFF-A42B-4BA7E4FE8379}" type="pres">
      <dgm:prSet presAssocID="{893D5B2D-D895-42EF-A9A8-DEB1B309489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88AA7-B23A-4219-B29F-8EDC08A78069}" type="pres">
      <dgm:prSet presAssocID="{63011B4E-4F2D-4BC2-B816-6A28A8AD0AF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895DFAC-063B-456E-8C5C-247D0EA7FBD1}" type="pres">
      <dgm:prSet presAssocID="{63011B4E-4F2D-4BC2-B816-6A28A8AD0AF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CB742F8-57E6-4878-8FF5-624C70B251B6}" type="pres">
      <dgm:prSet presAssocID="{279C131A-F178-4CCF-8421-86C5B59556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D962E-3382-4374-A726-CF7B41301037}" type="pres">
      <dgm:prSet presAssocID="{E5081032-3D94-49F0-BD96-FA99B2E0457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09AA848-8CEF-43E5-B39E-B022FFB8D260}" type="pres">
      <dgm:prSet presAssocID="{E5081032-3D94-49F0-BD96-FA99B2E0457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8294214-180A-4F1A-9FC1-AEF720A56C87}" type="pres">
      <dgm:prSet presAssocID="{3FA4663F-2DB2-4DC2-977D-73D3DC24893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3ACA7-17A7-4AAA-B326-1F1AE4FA4CF3}" type="pres">
      <dgm:prSet presAssocID="{B4DCD256-F748-4969-8550-B5F5B782873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991941B-E0AA-4E9F-A380-32F9778CE54B}" type="pres">
      <dgm:prSet presAssocID="{B4DCD256-F748-4969-8550-B5F5B782873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486C355-E263-49F3-880F-44D1318DF981}" type="pres">
      <dgm:prSet presAssocID="{B7D9DA5B-75BF-4316-BEEE-0C405E2625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CEBD-C85C-40E0-85E4-EB5201279187}" type="pres">
      <dgm:prSet presAssocID="{C7FCB6FF-17C0-4275-BCD2-0A31400E3EF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F562315-E91F-4733-9E5C-D660B778177D}" type="pres">
      <dgm:prSet presAssocID="{C7FCB6FF-17C0-4275-BCD2-0A31400E3EF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8690692F-C4F2-4C44-9DAA-616CF001CA43}" type="presOf" srcId="{63011B4E-4F2D-4BC2-B816-6A28A8AD0AF5}" destId="{7895DFAC-063B-456E-8C5C-247D0EA7FBD1}" srcOrd="1" destOrd="0" presId="urn:microsoft.com/office/officeart/2005/8/layout/cycle2"/>
    <dgm:cxn modelId="{3837FE47-E1AA-49EC-8E7E-4A95B3027123}" type="presOf" srcId="{3FA4663F-2DB2-4DC2-977D-73D3DC248933}" destId="{48294214-180A-4F1A-9FC1-AEF720A56C87}" srcOrd="0" destOrd="0" presId="urn:microsoft.com/office/officeart/2005/8/layout/cycle2"/>
    <dgm:cxn modelId="{60E3DE77-EEAE-4D4B-8E04-5B60289112A7}" type="presOf" srcId="{A6DAD58D-0C38-4132-89DC-86B0839BC8B1}" destId="{F3AF745A-C59F-4718-83C1-9BA13802E325}" srcOrd="0" destOrd="0" presId="urn:microsoft.com/office/officeart/2005/8/layout/cycle2"/>
    <dgm:cxn modelId="{ED120A41-CD85-44F9-8705-190DA83C6EC5}" type="presOf" srcId="{63011B4E-4F2D-4BC2-B816-6A28A8AD0AF5}" destId="{B1B88AA7-B23A-4219-B29F-8EDC08A78069}" srcOrd="0" destOrd="0" presId="urn:microsoft.com/office/officeart/2005/8/layout/cycle2"/>
    <dgm:cxn modelId="{B0B03DEE-4B5F-4FC6-9043-188E09DCC316}" type="presOf" srcId="{C7FCB6FF-17C0-4275-BCD2-0A31400E3EF7}" destId="{AF562315-E91F-4733-9E5C-D660B778177D}" srcOrd="1" destOrd="0" presId="urn:microsoft.com/office/officeart/2005/8/layout/cycle2"/>
    <dgm:cxn modelId="{6F5BD185-C467-4CD2-91C0-EF10D0098075}" srcId="{A6DAD58D-0C38-4132-89DC-86B0839BC8B1}" destId="{893D5B2D-D895-42EF-A9A8-DEB1B3094891}" srcOrd="1" destOrd="0" parTransId="{FF980955-2F78-4EEC-A277-2C67FF9734AC}" sibTransId="{63011B4E-4F2D-4BC2-B816-6A28A8AD0AF5}"/>
    <dgm:cxn modelId="{D901F07C-207E-4D0C-9EA7-515E43D05893}" srcId="{A6DAD58D-0C38-4132-89DC-86B0839BC8B1}" destId="{279C131A-F178-4CCF-8421-86C5B5955622}" srcOrd="2" destOrd="0" parTransId="{D8D94D12-EA1D-4D3C-9C09-56E43FE03943}" sibTransId="{E5081032-3D94-49F0-BD96-FA99B2E0457C}"/>
    <dgm:cxn modelId="{B4390FC2-77F9-4F03-A052-2FE8C618B3FA}" type="presOf" srcId="{B7D9DA5B-75BF-4316-BEEE-0C405E2625A7}" destId="{0486C355-E263-49F3-880F-44D1318DF981}" srcOrd="0" destOrd="0" presId="urn:microsoft.com/office/officeart/2005/8/layout/cycle2"/>
    <dgm:cxn modelId="{6C31130F-BCDB-4634-AFD6-4EECDC21CC4C}" type="presOf" srcId="{C7FCB6FF-17C0-4275-BCD2-0A31400E3EF7}" destId="{429ECEBD-C85C-40E0-85E4-EB5201279187}" srcOrd="0" destOrd="0" presId="urn:microsoft.com/office/officeart/2005/8/layout/cycle2"/>
    <dgm:cxn modelId="{88EC0543-AAA7-4FF8-993B-D7D9E2C5A683}" type="presOf" srcId="{893D5B2D-D895-42EF-A9A8-DEB1B3094891}" destId="{76F269DE-F98B-4DFF-A42B-4BA7E4FE8379}" srcOrd="0" destOrd="0" presId="urn:microsoft.com/office/officeart/2005/8/layout/cycle2"/>
    <dgm:cxn modelId="{E7910641-4C43-4A35-895F-CFC189D8B3F1}" type="presOf" srcId="{CF9D112A-1480-4D4F-8778-F8C864CAF214}" destId="{9E4C1C76-E8D9-4C9B-8A8E-252493AA4407}" srcOrd="0" destOrd="0" presId="urn:microsoft.com/office/officeart/2005/8/layout/cycle2"/>
    <dgm:cxn modelId="{D7814D59-B868-48BB-AE63-7050A3185C1F}" srcId="{A6DAD58D-0C38-4132-89DC-86B0839BC8B1}" destId="{CF9D112A-1480-4D4F-8778-F8C864CAF214}" srcOrd="0" destOrd="0" parTransId="{04F8FF39-2FC3-4A94-B572-3263DD883260}" sibTransId="{9E586DEC-4B15-417E-ABE0-7A383652005B}"/>
    <dgm:cxn modelId="{FBD0F207-F99E-4697-99D6-93B7758167B7}" type="presOf" srcId="{B4DCD256-F748-4969-8550-B5F5B7828733}" destId="{1991941B-E0AA-4E9F-A380-32F9778CE54B}" srcOrd="1" destOrd="0" presId="urn:microsoft.com/office/officeart/2005/8/layout/cycle2"/>
    <dgm:cxn modelId="{69E3EB27-B185-4557-BB86-380C413B34AC}" type="presOf" srcId="{B4DCD256-F748-4969-8550-B5F5B7828733}" destId="{C483ACA7-17A7-4AAA-B326-1F1AE4FA4CF3}" srcOrd="0" destOrd="0" presId="urn:microsoft.com/office/officeart/2005/8/layout/cycle2"/>
    <dgm:cxn modelId="{135C6A0F-30BD-44F2-BE55-C5F8169C1600}" srcId="{A6DAD58D-0C38-4132-89DC-86B0839BC8B1}" destId="{B7D9DA5B-75BF-4316-BEEE-0C405E2625A7}" srcOrd="4" destOrd="0" parTransId="{DDF8D827-12A7-4102-B01A-3FAAC9AA9EC6}" sibTransId="{C7FCB6FF-17C0-4275-BCD2-0A31400E3EF7}"/>
    <dgm:cxn modelId="{5FCB791E-E7BD-47E2-A95A-3AA43D558D61}" type="presOf" srcId="{279C131A-F178-4CCF-8421-86C5B5955622}" destId="{6CB742F8-57E6-4878-8FF5-624C70B251B6}" srcOrd="0" destOrd="0" presId="urn:microsoft.com/office/officeart/2005/8/layout/cycle2"/>
    <dgm:cxn modelId="{019046A8-1245-47F9-8BAC-EB2F138C3940}" type="presOf" srcId="{9E586DEC-4B15-417E-ABE0-7A383652005B}" destId="{DC170DCD-956D-443E-911C-21965A5CA70C}" srcOrd="0" destOrd="0" presId="urn:microsoft.com/office/officeart/2005/8/layout/cycle2"/>
    <dgm:cxn modelId="{B516F0EA-5EF2-461C-8D82-6E186BD5B2BB}" type="presOf" srcId="{E5081032-3D94-49F0-BD96-FA99B2E0457C}" destId="{009AA848-8CEF-43E5-B39E-B022FFB8D260}" srcOrd="1" destOrd="0" presId="urn:microsoft.com/office/officeart/2005/8/layout/cycle2"/>
    <dgm:cxn modelId="{09C0D18A-D75C-485C-8AF5-474C9687163C}" type="presOf" srcId="{E5081032-3D94-49F0-BD96-FA99B2E0457C}" destId="{5C9D962E-3382-4374-A726-CF7B41301037}" srcOrd="0" destOrd="0" presId="urn:microsoft.com/office/officeart/2005/8/layout/cycle2"/>
    <dgm:cxn modelId="{41F45CF6-DDB7-4933-8632-371A31D8E63A}" type="presOf" srcId="{9E586DEC-4B15-417E-ABE0-7A383652005B}" destId="{CBB42B4D-5F26-4670-977A-E364CA8FC4D7}" srcOrd="1" destOrd="0" presId="urn:microsoft.com/office/officeart/2005/8/layout/cycle2"/>
    <dgm:cxn modelId="{4B91CB17-7ABF-498A-90C9-7D216A0B0D00}" srcId="{A6DAD58D-0C38-4132-89DC-86B0839BC8B1}" destId="{3FA4663F-2DB2-4DC2-977D-73D3DC248933}" srcOrd="3" destOrd="0" parTransId="{21C5959D-ECA7-4757-82C5-282B1CA60099}" sibTransId="{B4DCD256-F748-4969-8550-B5F5B7828733}"/>
    <dgm:cxn modelId="{C33E0F92-A62F-47AF-A9D2-3DCA576A0E79}" type="presParOf" srcId="{F3AF745A-C59F-4718-83C1-9BA13802E325}" destId="{9E4C1C76-E8D9-4C9B-8A8E-252493AA4407}" srcOrd="0" destOrd="0" presId="urn:microsoft.com/office/officeart/2005/8/layout/cycle2"/>
    <dgm:cxn modelId="{DF078813-CF5E-4828-950B-5D47A1E29FE4}" type="presParOf" srcId="{F3AF745A-C59F-4718-83C1-9BA13802E325}" destId="{DC170DCD-956D-443E-911C-21965A5CA70C}" srcOrd="1" destOrd="0" presId="urn:microsoft.com/office/officeart/2005/8/layout/cycle2"/>
    <dgm:cxn modelId="{F6AE98CF-6409-46D8-9767-E2789CBC06ED}" type="presParOf" srcId="{DC170DCD-956D-443E-911C-21965A5CA70C}" destId="{CBB42B4D-5F26-4670-977A-E364CA8FC4D7}" srcOrd="0" destOrd="0" presId="urn:microsoft.com/office/officeart/2005/8/layout/cycle2"/>
    <dgm:cxn modelId="{0FBF3893-6F74-4ED9-AF14-C3BC95DC626A}" type="presParOf" srcId="{F3AF745A-C59F-4718-83C1-9BA13802E325}" destId="{76F269DE-F98B-4DFF-A42B-4BA7E4FE8379}" srcOrd="2" destOrd="0" presId="urn:microsoft.com/office/officeart/2005/8/layout/cycle2"/>
    <dgm:cxn modelId="{76E913DE-F264-4C33-9F6C-E96AD1BB4ECA}" type="presParOf" srcId="{F3AF745A-C59F-4718-83C1-9BA13802E325}" destId="{B1B88AA7-B23A-4219-B29F-8EDC08A78069}" srcOrd="3" destOrd="0" presId="urn:microsoft.com/office/officeart/2005/8/layout/cycle2"/>
    <dgm:cxn modelId="{338A1152-B60A-4EDF-96C1-8DDF1AA4C8C1}" type="presParOf" srcId="{B1B88AA7-B23A-4219-B29F-8EDC08A78069}" destId="{7895DFAC-063B-456E-8C5C-247D0EA7FBD1}" srcOrd="0" destOrd="0" presId="urn:microsoft.com/office/officeart/2005/8/layout/cycle2"/>
    <dgm:cxn modelId="{3D457E3A-0CEB-446F-855B-451DF952B37A}" type="presParOf" srcId="{F3AF745A-C59F-4718-83C1-9BA13802E325}" destId="{6CB742F8-57E6-4878-8FF5-624C70B251B6}" srcOrd="4" destOrd="0" presId="urn:microsoft.com/office/officeart/2005/8/layout/cycle2"/>
    <dgm:cxn modelId="{45DBA7D4-4EE8-4499-B9BD-CEA25E8B6C4A}" type="presParOf" srcId="{F3AF745A-C59F-4718-83C1-9BA13802E325}" destId="{5C9D962E-3382-4374-A726-CF7B41301037}" srcOrd="5" destOrd="0" presId="urn:microsoft.com/office/officeart/2005/8/layout/cycle2"/>
    <dgm:cxn modelId="{C1C14EB5-8BED-4E65-BA98-5376CFECAF45}" type="presParOf" srcId="{5C9D962E-3382-4374-A726-CF7B41301037}" destId="{009AA848-8CEF-43E5-B39E-B022FFB8D260}" srcOrd="0" destOrd="0" presId="urn:microsoft.com/office/officeart/2005/8/layout/cycle2"/>
    <dgm:cxn modelId="{0D12024B-7C38-4629-A5CC-A9DDCEDE5126}" type="presParOf" srcId="{F3AF745A-C59F-4718-83C1-9BA13802E325}" destId="{48294214-180A-4F1A-9FC1-AEF720A56C87}" srcOrd="6" destOrd="0" presId="urn:microsoft.com/office/officeart/2005/8/layout/cycle2"/>
    <dgm:cxn modelId="{4569196E-4D9D-4461-AF2D-1FA8784C944D}" type="presParOf" srcId="{F3AF745A-C59F-4718-83C1-9BA13802E325}" destId="{C483ACA7-17A7-4AAA-B326-1F1AE4FA4CF3}" srcOrd="7" destOrd="0" presId="urn:microsoft.com/office/officeart/2005/8/layout/cycle2"/>
    <dgm:cxn modelId="{95BF6539-8192-474C-A6D0-B29759EED3A5}" type="presParOf" srcId="{C483ACA7-17A7-4AAA-B326-1F1AE4FA4CF3}" destId="{1991941B-E0AA-4E9F-A380-32F9778CE54B}" srcOrd="0" destOrd="0" presId="urn:microsoft.com/office/officeart/2005/8/layout/cycle2"/>
    <dgm:cxn modelId="{6222ADF6-2961-45B2-9CEC-9F459054E7FD}" type="presParOf" srcId="{F3AF745A-C59F-4718-83C1-9BA13802E325}" destId="{0486C355-E263-49F3-880F-44D1318DF981}" srcOrd="8" destOrd="0" presId="urn:microsoft.com/office/officeart/2005/8/layout/cycle2"/>
    <dgm:cxn modelId="{53DC2852-B80D-4F95-A9ED-88E5EBBEA1E3}" type="presParOf" srcId="{F3AF745A-C59F-4718-83C1-9BA13802E325}" destId="{429ECEBD-C85C-40E0-85E4-EB5201279187}" srcOrd="9" destOrd="0" presId="urn:microsoft.com/office/officeart/2005/8/layout/cycle2"/>
    <dgm:cxn modelId="{B1B525AD-7832-4E49-9890-23237DF4440F}" type="presParOf" srcId="{429ECEBD-C85C-40E0-85E4-EB5201279187}" destId="{AF562315-E91F-4733-9E5C-D660B778177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C1C76-E8D9-4C9B-8A8E-252493AA4407}">
      <dsp:nvSpPr>
        <dsp:cNvPr id="0" name=""/>
        <dsp:cNvSpPr/>
      </dsp:nvSpPr>
      <dsp:spPr>
        <a:xfrm>
          <a:off x="2539390" y="1200"/>
          <a:ext cx="1114337" cy="1114337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طراحی</a:t>
          </a:r>
          <a:endParaRPr lang="en-US" sz="2000" kern="1200" dirty="0"/>
        </a:p>
      </dsp:txBody>
      <dsp:txXfrm>
        <a:off x="2702581" y="164391"/>
        <a:ext cx="787955" cy="787955"/>
      </dsp:txXfrm>
    </dsp:sp>
    <dsp:sp modelId="{DC170DCD-956D-443E-911C-21965A5CA70C}">
      <dsp:nvSpPr>
        <dsp:cNvPr id="0" name=""/>
        <dsp:cNvSpPr/>
      </dsp:nvSpPr>
      <dsp:spPr>
        <a:xfrm rot="2160000">
          <a:off x="3618455" y="857034"/>
          <a:ext cx="296003" cy="376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26935" y="906154"/>
        <a:ext cx="207202" cy="225653"/>
      </dsp:txXfrm>
    </dsp:sp>
    <dsp:sp modelId="{76F269DE-F98B-4DFF-A42B-4BA7E4FE8379}">
      <dsp:nvSpPr>
        <dsp:cNvPr id="0" name=""/>
        <dsp:cNvSpPr/>
      </dsp:nvSpPr>
      <dsp:spPr>
        <a:xfrm>
          <a:off x="3892742" y="984468"/>
          <a:ext cx="1114337" cy="1114337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07022"/>
                <a:satOff val="-1708"/>
                <a:lumOff val="1644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07022"/>
                <a:satOff val="-1708"/>
                <a:lumOff val="1644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07022"/>
                <a:satOff val="-1708"/>
                <a:lumOff val="16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مدلسازی</a:t>
          </a:r>
          <a:endParaRPr lang="en-US" sz="2000" kern="1200" dirty="0"/>
        </a:p>
      </dsp:txBody>
      <dsp:txXfrm>
        <a:off x="4055933" y="1147659"/>
        <a:ext cx="787955" cy="787955"/>
      </dsp:txXfrm>
    </dsp:sp>
    <dsp:sp modelId="{B1B88AA7-B23A-4219-B29F-8EDC08A78069}">
      <dsp:nvSpPr>
        <dsp:cNvPr id="0" name=""/>
        <dsp:cNvSpPr/>
      </dsp:nvSpPr>
      <dsp:spPr>
        <a:xfrm rot="6480000">
          <a:off x="4046030" y="2141106"/>
          <a:ext cx="296003" cy="376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12136"/>
            <a:satOff val="-2403"/>
            <a:lumOff val="1232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104151" y="2174097"/>
        <a:ext cx="207202" cy="225653"/>
      </dsp:txXfrm>
    </dsp:sp>
    <dsp:sp modelId="{6CB742F8-57E6-4878-8FF5-624C70B251B6}">
      <dsp:nvSpPr>
        <dsp:cNvPr id="0" name=""/>
        <dsp:cNvSpPr/>
      </dsp:nvSpPr>
      <dsp:spPr>
        <a:xfrm>
          <a:off x="3375807" y="2575429"/>
          <a:ext cx="1114337" cy="1114337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214045"/>
                <a:satOff val="-3415"/>
                <a:lumOff val="3288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14045"/>
                <a:satOff val="-3415"/>
                <a:lumOff val="3288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14045"/>
                <a:satOff val="-3415"/>
                <a:lumOff val="32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اجرا</a:t>
          </a:r>
          <a:endParaRPr lang="en-US" sz="2000" kern="1200" dirty="0"/>
        </a:p>
      </dsp:txBody>
      <dsp:txXfrm>
        <a:off x="3538998" y="2738620"/>
        <a:ext cx="787955" cy="787955"/>
      </dsp:txXfrm>
    </dsp:sp>
    <dsp:sp modelId="{5C9D962E-3382-4374-A726-CF7B41301037}">
      <dsp:nvSpPr>
        <dsp:cNvPr id="0" name=""/>
        <dsp:cNvSpPr/>
      </dsp:nvSpPr>
      <dsp:spPr>
        <a:xfrm rot="10800000">
          <a:off x="2956934" y="2944554"/>
          <a:ext cx="296003" cy="376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24272"/>
            <a:satOff val="-4806"/>
            <a:lumOff val="2465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045735" y="3019772"/>
        <a:ext cx="207202" cy="225653"/>
      </dsp:txXfrm>
    </dsp:sp>
    <dsp:sp modelId="{48294214-180A-4F1A-9FC1-AEF720A56C87}">
      <dsp:nvSpPr>
        <dsp:cNvPr id="0" name=""/>
        <dsp:cNvSpPr/>
      </dsp:nvSpPr>
      <dsp:spPr>
        <a:xfrm>
          <a:off x="1702972" y="2575429"/>
          <a:ext cx="1114337" cy="1114337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214045"/>
                <a:satOff val="-3415"/>
                <a:lumOff val="3288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14045"/>
                <a:satOff val="-3415"/>
                <a:lumOff val="3288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14045"/>
                <a:satOff val="-3415"/>
                <a:lumOff val="32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پایش</a:t>
          </a:r>
          <a:endParaRPr lang="en-US" sz="2000" kern="1200" dirty="0"/>
        </a:p>
      </dsp:txBody>
      <dsp:txXfrm>
        <a:off x="1866163" y="2738620"/>
        <a:ext cx="787955" cy="787955"/>
      </dsp:txXfrm>
    </dsp:sp>
    <dsp:sp modelId="{C483ACA7-17A7-4AAA-B326-1F1AE4FA4CF3}">
      <dsp:nvSpPr>
        <dsp:cNvPr id="0" name=""/>
        <dsp:cNvSpPr/>
      </dsp:nvSpPr>
      <dsp:spPr>
        <a:xfrm rot="15120000">
          <a:off x="1856260" y="2157040"/>
          <a:ext cx="296003" cy="376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24272"/>
            <a:satOff val="-4806"/>
            <a:lumOff val="2465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1914381" y="2274485"/>
        <a:ext cx="207202" cy="225653"/>
      </dsp:txXfrm>
    </dsp:sp>
    <dsp:sp modelId="{0486C355-E263-49F3-880F-44D1318DF981}">
      <dsp:nvSpPr>
        <dsp:cNvPr id="0" name=""/>
        <dsp:cNvSpPr/>
      </dsp:nvSpPr>
      <dsp:spPr>
        <a:xfrm>
          <a:off x="1186037" y="984468"/>
          <a:ext cx="1114337" cy="1114337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07022"/>
                <a:satOff val="-1708"/>
                <a:lumOff val="1644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07022"/>
                <a:satOff val="-1708"/>
                <a:lumOff val="1644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07022"/>
                <a:satOff val="-1708"/>
                <a:lumOff val="16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بهینه سازی</a:t>
          </a:r>
          <a:endParaRPr lang="en-US" sz="2000" kern="1200" dirty="0"/>
        </a:p>
      </dsp:txBody>
      <dsp:txXfrm>
        <a:off x="1349228" y="1147659"/>
        <a:ext cx="787955" cy="787955"/>
      </dsp:txXfrm>
    </dsp:sp>
    <dsp:sp modelId="{429ECEBD-C85C-40E0-85E4-EB5201279187}">
      <dsp:nvSpPr>
        <dsp:cNvPr id="0" name=""/>
        <dsp:cNvSpPr/>
      </dsp:nvSpPr>
      <dsp:spPr>
        <a:xfrm rot="19440000">
          <a:off x="2265103" y="866883"/>
          <a:ext cx="296003" cy="376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12136"/>
            <a:satOff val="-2403"/>
            <a:lumOff val="1232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73583" y="968199"/>
        <a:ext cx="207202" cy="225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671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33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18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543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94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800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08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47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9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51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7F4A-0326-4775-84FC-F95053E26FF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E417-4F8F-44E3-B1B2-FA97DB7A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83" y="521896"/>
            <a:ext cx="2396302" cy="1016537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cs typeface="B Titr" panose="00000700000000000000" pitchFamily="2" charset="-78"/>
              </a:rPr>
              <a:t>به نام خدا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6300" y="1713557"/>
            <a:ext cx="9467655" cy="3678511"/>
            <a:chOff x="665809" y="403665"/>
            <a:chExt cx="9467655" cy="3678511"/>
          </a:xfrm>
        </p:grpSpPr>
        <p:sp>
          <p:nvSpPr>
            <p:cNvPr id="6" name="TextBox 5"/>
            <p:cNvSpPr txBox="1"/>
            <p:nvPr/>
          </p:nvSpPr>
          <p:spPr>
            <a:xfrm>
              <a:off x="665809" y="403665"/>
              <a:ext cx="9467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 latinLnBrk="1">
                <a:lnSpc>
                  <a:spcPct val="150000"/>
                </a:lnSpc>
              </a:pPr>
              <a:r>
                <a:rPr lang="fa-IR" sz="2200" b="1" dirty="0" smtClean="0">
                  <a:latin typeface="맑은 고딕"/>
                  <a:cs typeface="B Titr" panose="00000700000000000000" pitchFamily="2" charset="-78"/>
                </a:rPr>
                <a:t>موضوع</a:t>
              </a:r>
              <a:r>
                <a:rPr lang="fa-IR" sz="2200" b="1" dirty="0" smtClean="0">
                  <a:latin typeface="맑은 고딕"/>
                  <a:cs typeface="B Titr" panose="00000700000000000000" pitchFamily="2" charset="-78"/>
                </a:rPr>
                <a:t>: معرفی </a:t>
              </a:r>
              <a:r>
                <a:rPr lang="fa-IR" sz="2200" b="1" dirty="0" smtClean="0">
                  <a:latin typeface="맑은 고딕"/>
                  <a:cs typeface="B Titr" panose="00000700000000000000" pitchFamily="2" charset="-78"/>
                </a:rPr>
                <a:t>مدل های مرجع در مدیریت فرآیندهای کسب و کار </a:t>
              </a:r>
              <a:br>
                <a:rPr lang="fa-IR" sz="2200" b="1" dirty="0" smtClean="0">
                  <a:latin typeface="맑은 고딕"/>
                  <a:cs typeface="B Titr" panose="00000700000000000000" pitchFamily="2" charset="-78"/>
                </a:rPr>
              </a:br>
              <a:r>
                <a:rPr lang="fa-IR" sz="2200" b="1" dirty="0" smtClean="0">
                  <a:latin typeface="맑은 고딕"/>
                  <a:cs typeface="B Titr" panose="00000700000000000000" pitchFamily="2" charset="-78"/>
                </a:rPr>
                <a:t>(</a:t>
              </a:r>
              <a:r>
                <a:rPr lang="fa-IR" sz="2200" b="1" dirty="0" smtClean="0">
                  <a:latin typeface="맑은 고딕"/>
                  <a:cs typeface="B Titr" panose="00000700000000000000" pitchFamily="2" charset="-78"/>
                </a:rPr>
                <a:t>به همراه شناسایی فرآیندهای اصلی آموزش دانشکده مهندسی برق و کامپیوتر دانشگاه کاشان)</a:t>
              </a:r>
              <a:endParaRPr lang="fa-IR" sz="2200" b="1" dirty="0">
                <a:latin typeface="맑은 고딕"/>
                <a:cs typeface="B Titr" panose="00000700000000000000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0827" y="1686785"/>
              <a:ext cx="4012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 latinLnBrk="1"/>
              <a:r>
                <a:rPr lang="fa-IR" b="1" dirty="0">
                  <a:latin typeface="맑은 고딕"/>
                  <a:cs typeface="B Titr" panose="00000700000000000000" pitchFamily="2" charset="-78"/>
                </a:rPr>
                <a:t>استاد مربوطه:</a:t>
              </a:r>
              <a:r>
                <a:rPr lang="fa-IR" sz="2000" b="1" dirty="0">
                  <a:latin typeface="맑은 고딕"/>
                  <a:cs typeface="B Titr" panose="00000700000000000000" pitchFamily="2" charset="-78"/>
                </a:rPr>
                <a:t> دکتر سید مهدی وحیدی پور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5890" y="2407427"/>
              <a:ext cx="2377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 latinLnBrk="1"/>
              <a:r>
                <a:rPr lang="fa-IR" b="1" dirty="0">
                  <a:latin typeface="맑은 고딕"/>
                  <a:cs typeface="B Titr" panose="00000700000000000000" pitchFamily="2" charset="-78"/>
                </a:rPr>
                <a:t>ارائه دهنده:</a:t>
              </a:r>
              <a:r>
                <a:rPr lang="fa-IR" sz="2000" b="1" dirty="0">
                  <a:latin typeface="맑은 고딕"/>
                  <a:cs typeface="B Titr" panose="00000700000000000000" pitchFamily="2" charset="-78"/>
                </a:rPr>
                <a:t> فائقه کاشانی</a:t>
              </a:r>
            </a:p>
            <a:p>
              <a:pPr algn="r" rtl="1" latinLnBrk="1"/>
              <a:endParaRPr lang="en-US" sz="2000" b="1" dirty="0">
                <a:latin typeface="맑은 고딕"/>
                <a:cs typeface="B Titr" panose="00000700000000000000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3876" y="3435845"/>
              <a:ext cx="1069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 latinLnBrk="1"/>
              <a:r>
                <a:rPr lang="fa-IR" b="1" dirty="0" smtClean="0">
                  <a:latin typeface="맑은 고딕"/>
                  <a:cs typeface="B Titr" panose="00000700000000000000" pitchFamily="2" charset="-78"/>
                </a:rPr>
                <a:t>آبان</a:t>
              </a:r>
              <a:r>
                <a:rPr lang="fa-IR" b="1" dirty="0" smtClean="0">
                  <a:latin typeface="맑은 고딕"/>
                  <a:cs typeface="B Titr" panose="00000700000000000000" pitchFamily="2" charset="-78"/>
                </a:rPr>
                <a:t>1397</a:t>
              </a:r>
              <a:endParaRPr lang="fa-IR" b="1" dirty="0">
                <a:latin typeface="맑은 고딕"/>
                <a:cs typeface="B Titr" panose="00000700000000000000" pitchFamily="2" charset="-78"/>
              </a:endParaRPr>
            </a:p>
            <a:p>
              <a:pPr algn="r" rtl="1" latinLnBrk="1"/>
              <a:endParaRPr lang="en-US" b="1" dirty="0">
                <a:latin typeface="맑은 고딕"/>
                <a:cs typeface="B Titr" panose="00000700000000000000" pitchFamily="2" charset="-78"/>
              </a:endParaRPr>
            </a:p>
          </p:txBody>
        </p:sp>
      </p:grpSp>
      <p:pic>
        <p:nvPicPr>
          <p:cNvPr id="1026" name="Picture 2" descr="Image result for â«Ø¯Ø§ÙØ´Ú¯Ø§Ù Ú©Ø§Ø´Ø§Ùâ¬â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230202"/>
            <a:ext cx="1191105" cy="13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19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20" y="764976"/>
            <a:ext cx="99886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ar-SA" sz="2800" dirty="0">
                <a:cs typeface="B Nazanin" panose="00000400000000000000" pitchFamily="2" charset="-78"/>
              </a:rPr>
              <a:t>مدل مرجع خدمات کسب‌وکار به عنوان یکی از شش مدل‌ مرجع چارچوب معماری </a:t>
            </a:r>
            <a:r>
              <a:rPr lang="ar-SA" sz="2800" dirty="0" smtClean="0">
                <a:cs typeface="B Nazanin" panose="00000400000000000000" pitchFamily="2" charset="-78"/>
              </a:rPr>
              <a:t>سازمانی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ایران</a:t>
            </a:r>
            <a:r>
              <a:rPr lang="fa-IR" sz="2800" dirty="0" smtClean="0">
                <a:cs typeface="B Nazanin" panose="00000400000000000000" pitchFamily="2" charset="-78"/>
              </a:rPr>
              <a:t>، </a:t>
            </a:r>
            <a:r>
              <a:rPr lang="ar-SA" sz="2800" dirty="0" smtClean="0">
                <a:cs typeface="B Nazanin" panose="00000400000000000000" pitchFamily="2" charset="-78"/>
              </a:rPr>
              <a:t>دربردارنده </a:t>
            </a:r>
            <a:r>
              <a:rPr lang="ar-SA" sz="2800" dirty="0">
                <a:cs typeface="B Nazanin" panose="00000400000000000000" pitchFamily="2" charset="-78"/>
              </a:rPr>
              <a:t>ساختار طبقه‌بندی و نمونه الگوهای کارکردهای(خدمات) دولت، </a:t>
            </a:r>
            <a:r>
              <a:rPr lang="ar-SA" sz="2800" dirty="0" smtClean="0">
                <a:cs typeface="B Nazanin" panose="00000400000000000000" pitchFamily="2" charset="-78"/>
              </a:rPr>
              <a:t>مستقل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از دستگاه </a:t>
            </a:r>
            <a:r>
              <a:rPr lang="ar-SA" sz="2800" dirty="0" smtClean="0">
                <a:cs typeface="B Nazanin" panose="00000400000000000000" pitchFamily="2" charset="-78"/>
              </a:rPr>
              <a:t>ارا</a:t>
            </a:r>
            <a:r>
              <a:rPr lang="fa-IR" sz="2800" dirty="0" smtClean="0">
                <a:cs typeface="B Nazanin" panose="00000400000000000000" pitchFamily="2" charset="-78"/>
              </a:rPr>
              <a:t>ئ</a:t>
            </a:r>
            <a:r>
              <a:rPr lang="ar-SA" sz="2800" dirty="0" smtClean="0">
                <a:cs typeface="B Nazanin" panose="00000400000000000000" pitchFamily="2" charset="-78"/>
              </a:rPr>
              <a:t>ه </a:t>
            </a:r>
            <a:r>
              <a:rPr lang="ar-SA" sz="2800" dirty="0">
                <a:cs typeface="B Nazanin" panose="00000400000000000000" pitchFamily="2" charset="-78"/>
              </a:rPr>
              <a:t>دهنده آن است.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662" y="2121518"/>
            <a:ext cx="97529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ar-SA" sz="2800" dirty="0">
                <a:cs typeface="B Nazanin" panose="00000400000000000000" pitchFamily="2" charset="-78"/>
              </a:rPr>
              <a:t>این مدل، تصویر کلان معماری </a:t>
            </a:r>
            <a:r>
              <a:rPr lang="ar-SA" sz="2800" dirty="0" smtClean="0">
                <a:cs typeface="B Nazanin" panose="00000400000000000000" pitchFamily="2" charset="-78"/>
              </a:rPr>
              <a:t>کارکردهای(خدمات</a:t>
            </a:r>
            <a:r>
              <a:rPr lang="ar-SA" sz="2800" dirty="0">
                <a:cs typeface="B Nazanin" panose="00000400000000000000" pitchFamily="2" charset="-78"/>
              </a:rPr>
              <a:t>) دولت را ترسیم می‌نماید تا </a:t>
            </a:r>
            <a:r>
              <a:rPr lang="ar-SA" sz="2800" dirty="0" smtClean="0">
                <a:cs typeface="B Nazanin" panose="00000400000000000000" pitchFamily="2" charset="-78"/>
              </a:rPr>
              <a:t>در مرحله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بعد</a:t>
            </a:r>
            <a:r>
              <a:rPr lang="fa-IR" sz="2800" dirty="0" smtClean="0">
                <a:cs typeface="B Nazanin" panose="00000400000000000000" pitchFamily="2" charset="-78"/>
              </a:rPr>
              <a:t>، </a:t>
            </a:r>
            <a:r>
              <a:rPr lang="ar-SA" sz="2800" dirty="0" smtClean="0">
                <a:cs typeface="B Nazanin" panose="00000400000000000000" pitchFamily="2" charset="-78"/>
              </a:rPr>
              <a:t>هر </a:t>
            </a:r>
            <a:r>
              <a:rPr lang="ar-SA" sz="2800" dirty="0">
                <a:cs typeface="B Nazanin" panose="00000400000000000000" pitchFamily="2" charset="-78"/>
              </a:rPr>
              <a:t>دستگاه اجرایی جزئیات </a:t>
            </a:r>
            <a:r>
              <a:rPr lang="ar-SA" sz="2800" dirty="0" smtClean="0">
                <a:cs typeface="B Nazanin" panose="00000400000000000000" pitchFamily="2" charset="-78"/>
              </a:rPr>
              <a:t>و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cs typeface="B Nazanin" panose="00000400000000000000" pitchFamily="2" charset="-78"/>
              </a:rPr>
              <a:t>نحوه </a:t>
            </a:r>
            <a:r>
              <a:rPr lang="ar-SA" sz="2800" dirty="0">
                <a:cs typeface="B Nazanin" panose="00000400000000000000" pitchFamily="2" charset="-78"/>
              </a:rPr>
              <a:t>پیاده‌سازی این نقشه کلان را در قالب </a:t>
            </a:r>
            <a:r>
              <a:rPr lang="ar-SA" sz="2800" dirty="0" smtClean="0">
                <a:cs typeface="B Nazanin" panose="00000400000000000000" pitchFamily="2" charset="-78"/>
              </a:rPr>
              <a:t>جزئیات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معماری </a:t>
            </a:r>
            <a:r>
              <a:rPr lang="ar-SA" sz="2800" dirty="0">
                <a:cs typeface="B Nazanin" panose="00000400000000000000" pitchFamily="2" charset="-78"/>
              </a:rPr>
              <a:t>سازمانی خود تدوین و </a:t>
            </a:r>
            <a:r>
              <a:rPr lang="ar-SA" sz="2800" dirty="0" smtClean="0">
                <a:cs typeface="B Nazanin" panose="00000400000000000000" pitchFamily="2" charset="-78"/>
              </a:rPr>
              <a:t>پیاده‌سازی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نماید</a:t>
            </a:r>
            <a:r>
              <a:rPr lang="ar-SA" sz="2800" dirty="0">
                <a:cs typeface="B Nazanin" panose="00000400000000000000" pitchFamily="2" charset="-78"/>
              </a:rPr>
              <a:t>. 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3074" name="Picture 2" descr="Image result for â«ÙØ¯Ù ÙØ±Ø¬Ø¹ ÙÙÛâ¬â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r="1619"/>
          <a:stretch/>
        </p:blipFill>
        <p:spPr bwMode="auto">
          <a:xfrm>
            <a:off x="481897" y="3106230"/>
            <a:ext cx="4883479" cy="3520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78863" y="621972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9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9603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623" y="409110"/>
            <a:ext cx="7566212" cy="1143000"/>
          </a:xfrm>
        </p:spPr>
        <p:txBody>
          <a:bodyPr>
            <a:no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مدل مرجع </a:t>
            </a:r>
            <a:r>
              <a:rPr lang="ar-SA" sz="3200" dirty="0" smtClean="0">
                <a:cs typeface="B Titr" panose="00000700000000000000" pitchFamily="2" charset="-78"/>
              </a:rPr>
              <a:t>فر</a:t>
            </a:r>
            <a:r>
              <a:rPr lang="fa-IR" sz="3200" dirty="0" smtClean="0">
                <a:cs typeface="B Titr" panose="00000700000000000000" pitchFamily="2" charset="-78"/>
              </a:rPr>
              <a:t>آ</a:t>
            </a:r>
            <a:r>
              <a:rPr lang="ar-SA" sz="3200" dirty="0" smtClean="0">
                <a:cs typeface="B Titr" panose="00000700000000000000" pitchFamily="2" charset="-78"/>
              </a:rPr>
              <a:t>یندی</a:t>
            </a:r>
            <a:r>
              <a:rPr lang="en-US" sz="3200" dirty="0" smtClean="0">
                <a:cs typeface="B Titr" panose="00000700000000000000" pitchFamily="2" charset="-78"/>
              </a:rPr>
              <a:t> </a:t>
            </a:r>
            <a:r>
              <a:rPr lang="en-US" sz="3200" b="1" dirty="0">
                <a:cs typeface="B Titr" panose="00000700000000000000" pitchFamily="2" charset="-78"/>
              </a:rPr>
              <a:t>SAP</a:t>
            </a:r>
            <a:r>
              <a:rPr lang="en-US" sz="3200" dirty="0">
                <a:cs typeface="B Titr" panose="00000700000000000000" pitchFamily="2" charset="-78"/>
              </a:rPr>
              <a:t> </a:t>
            </a:r>
            <a:r>
              <a:rPr lang="ar-SA" sz="3200" dirty="0">
                <a:cs typeface="B Titr" panose="00000700000000000000" pitchFamily="2" charset="-78"/>
              </a:rPr>
              <a:t>یا</a:t>
            </a:r>
            <a:r>
              <a:rPr lang="en-US" sz="3200" dirty="0">
                <a:cs typeface="B Titr" panose="00000700000000000000" pitchFamily="2" charset="-78"/>
              </a:rPr>
              <a:t> </a:t>
            </a:r>
            <a:r>
              <a:rPr lang="fa-IR" sz="3200" dirty="0" smtClean="0">
                <a:cs typeface="B Titr" panose="00000700000000000000" pitchFamily="2" charset="-78"/>
              </a:rPr>
              <a:t> </a:t>
            </a:r>
            <a:r>
              <a:rPr lang="en-US" sz="3200" b="1" dirty="0" smtClean="0">
                <a:cs typeface="B Titr" panose="00000700000000000000" pitchFamily="2" charset="-78"/>
              </a:rPr>
              <a:t>Solution Composer</a:t>
            </a:r>
            <a:r>
              <a:rPr lang="fa-IR" sz="3200" b="1" dirty="0" smtClean="0">
                <a:cs typeface="B Titr" panose="00000700000000000000" pitchFamily="2" charset="-78"/>
              </a:rPr>
              <a:t> 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729" y="1517824"/>
            <a:ext cx="9697918" cy="250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شرکت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SAP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بزرگترین شرکت‌های دنیا در تولید نرم افزارهای مختلف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 smtClean="0">
                <a:cs typeface="B Nazanin" panose="00000400000000000000" pitchFamily="2" charset="-78"/>
              </a:rPr>
              <a:t>زمینه </a:t>
            </a:r>
            <a:r>
              <a:rPr lang="ar-SA" sz="2800" dirty="0">
                <a:cs typeface="B Nazanin" panose="00000400000000000000" pitchFamily="2" charset="-78"/>
              </a:rPr>
              <a:t>فعالیت این شرکت تهیه نرم‌افزارهای کسب و کار شامل</a:t>
            </a:r>
            <a:r>
              <a:rPr lang="en-US" sz="2800" dirty="0">
                <a:cs typeface="B Nazanin" panose="00000400000000000000" pitchFamily="2" charset="-78"/>
              </a:rPr>
              <a:t> SCM</a:t>
            </a:r>
            <a:r>
              <a:rPr lang="ar-SA" sz="2800" dirty="0">
                <a:cs typeface="B Nazanin" panose="00000400000000000000" pitchFamily="2" charset="-78"/>
              </a:rPr>
              <a:t>، </a:t>
            </a:r>
            <a:r>
              <a:rPr lang="en-US" sz="2800" dirty="0" smtClean="0">
                <a:cs typeface="B Nazanin" panose="00000400000000000000" pitchFamily="2" charset="-78"/>
              </a:rPr>
              <a:t>CRM</a:t>
            </a:r>
            <a:r>
              <a:rPr lang="ar-SA" sz="2800" dirty="0" smtClean="0"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cs typeface="B Nazanin" panose="00000400000000000000" pitchFamily="2" charset="-78"/>
              </a:rPr>
              <a:t>ERP </a:t>
            </a:r>
            <a:r>
              <a:rPr lang="ar-SA" sz="2800" dirty="0">
                <a:cs typeface="B Nazanin" panose="00000400000000000000" pitchFamily="2" charset="-78"/>
              </a:rPr>
              <a:t>مدیریت چرخه حیات محصول و مدیریت ارتباط با تأمین‌کنندگان </a:t>
            </a:r>
            <a:r>
              <a:rPr lang="ar-SA" sz="2800" dirty="0" smtClean="0">
                <a:cs typeface="B Nazanin" panose="00000400000000000000" pitchFamily="2" charset="-78"/>
              </a:rPr>
              <a:t>می‌باشد</a:t>
            </a:r>
            <a:r>
              <a:rPr lang="fa-IR" sz="2800" dirty="0" smtClean="0">
                <a:cs typeface="B Nazanin" panose="00000400000000000000" pitchFamily="2" charset="-78"/>
              </a:rPr>
              <a:t>،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که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تجربیات پیشین و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تر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تجارب، فرآیندهای هر صنعت را شناسایی کرده 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قالب مدل مرجع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SAP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 Solution Composer 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تعریف 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کرده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729" y="4091159"/>
            <a:ext cx="96979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مدل مرجع بر خلاف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APQC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که بصورت یک فایل اکسل 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قالب یک نرم افزار تهیه و ارائه شده است و در واقع کاتالوگ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یندهای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موجود در نرم افزار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ERP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شرکت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SAP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 باشد.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178863" y="621972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10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30201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771" y="77286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rtl="1"/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این نرم افزار پس از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ورود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</a:t>
            </a:r>
          </a:p>
          <a:p>
            <a:pPr algn="just" rtl="1"/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باید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حوزه فعالیت کسب و کار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خود</a:t>
            </a:r>
            <a:endParaRPr lang="fa-IR" sz="2800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دست بندی های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موجود</a:t>
            </a:r>
            <a:endParaRPr lang="fa-IR" sz="2800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/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انتخاب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کنید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5801" t="8837" r="27083" b="7639"/>
          <a:stretch/>
        </p:blipFill>
        <p:spPr bwMode="auto">
          <a:xfrm>
            <a:off x="389966" y="578224"/>
            <a:ext cx="5594417" cy="6047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78863" y="6219727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11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365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022" y="787024"/>
            <a:ext cx="10031505" cy="168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 عنوان مثال در حوزه بانکی این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فرآیندها</a:t>
            </a:r>
            <a:endParaRPr lang="fa-IR" sz="2800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شش دسته کلی که در جدول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نمایش</a:t>
            </a:r>
            <a:endParaRPr lang="fa-IR" sz="2800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شده است، طبقه بندی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می‌شوند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2756" t="18814" r="24359" b="27879"/>
          <a:stretch/>
        </p:blipFill>
        <p:spPr bwMode="auto">
          <a:xfrm>
            <a:off x="287989" y="353061"/>
            <a:ext cx="4848785" cy="2827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4295"/>
              </p:ext>
            </p:extLst>
          </p:nvPr>
        </p:nvGraphicFramePr>
        <p:xfrm>
          <a:off x="3052482" y="3426013"/>
          <a:ext cx="6602505" cy="310925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716730"/>
                <a:gridCol w="2405245"/>
                <a:gridCol w="3480530"/>
              </a:tblGrid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 dirty="0">
                          <a:effectLst/>
                        </a:rPr>
                        <a:t>ردیف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 dirty="0" smtClean="0">
                          <a:effectLst/>
                        </a:rPr>
                        <a:t>نام </a:t>
                      </a:r>
                      <a:r>
                        <a:rPr lang="ar-SA" sz="1400" dirty="0">
                          <a:effectLst/>
                        </a:rPr>
                        <a:t>دسته </a:t>
                      </a:r>
                      <a:r>
                        <a:rPr lang="ar-SA" sz="1400" dirty="0" smtClean="0">
                          <a:effectLst/>
                        </a:rPr>
                        <a:t>فرآیند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>
                          <a:effectLst/>
                        </a:rPr>
                        <a:t>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 dirty="0">
                          <a:effectLst/>
                        </a:rPr>
                        <a:t>مدیریت محصولات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Product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>
                          <a:effectLst/>
                        </a:rPr>
                        <a:t>۲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>
                          <a:effectLst/>
                        </a:rPr>
                        <a:t>مدیریت مشتری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Customer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>
                          <a:effectLst/>
                        </a:rPr>
                        <a:t>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>
                          <a:effectLst/>
                        </a:rPr>
                        <a:t>مدیریت فروش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Sales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>
                          <a:effectLst/>
                        </a:rPr>
                        <a:t>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>
                          <a:effectLst/>
                        </a:rPr>
                        <a:t>مدیریت عملیات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Operation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419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>
                          <a:effectLst/>
                        </a:rPr>
                        <a:t>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 dirty="0">
                          <a:effectLst/>
                        </a:rPr>
                        <a:t>مدیریت بانک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Bank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406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1400" dirty="0" smtClean="0">
                          <a:effectLst/>
                        </a:rPr>
                        <a:t>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400" dirty="0">
                          <a:effectLst/>
                        </a:rPr>
                        <a:t>مدیریت و پشتیبانی سازمان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Enterprise Management and </a:t>
                      </a:r>
                      <a:r>
                        <a:rPr lang="en-US" sz="1400" dirty="0" smtClean="0">
                          <a:effectLst/>
                        </a:rPr>
                        <a:t>Support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78863" y="6219727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12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7119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9712" t="16819" r="21474" b="34720"/>
          <a:stretch/>
        </p:blipFill>
        <p:spPr bwMode="auto">
          <a:xfrm>
            <a:off x="235840" y="655346"/>
            <a:ext cx="5909465" cy="2688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04211" y="660400"/>
            <a:ext cx="3334681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هر یک از این دسته فرآیندها تا سه سطح شکسته می شوند که کافی است بر روی هر یک از عناوین سطح یک کلیک کرده تا وارد سطح 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۲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شوید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40" y="3857391"/>
            <a:ext cx="5235243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در این سطح گروه های 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یندی </a:t>
            </a:r>
            <a:r>
              <a:rPr lang="ar-SA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موجود در سطح اول قابل مشاهده است. کافی است بر روی هر یک از گروه های مورد نظر کلیک کرده تا به صفحه ای مانند شکل 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هدایت 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شوید </a:t>
            </a:r>
            <a:r>
              <a:rPr lang="ar-SA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که شامل اسامی 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یندها </a:t>
            </a:r>
            <a:r>
              <a:rPr lang="ar-SA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en-US" sz="2400" dirty="0">
                <a:solidFill>
                  <a:srgbClr val="000000"/>
                </a:solidFill>
                <a:latin typeface="iransans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0994" t="16819" r="23558" b="6215"/>
          <a:stretch/>
        </p:blipFill>
        <p:spPr bwMode="auto">
          <a:xfrm>
            <a:off x="5807259" y="3223463"/>
            <a:ext cx="4331633" cy="3392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78863" y="621972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13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55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9374" y="623530"/>
            <a:ext cx="3858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چارچوب فرآیندی </a:t>
            </a:r>
            <a:r>
              <a:rPr lang="en-US" sz="3200" b="1" dirty="0" smtClean="0">
                <a:cs typeface="B Titr" panose="00000700000000000000" pitchFamily="2" charset="-78"/>
              </a:rPr>
              <a:t>APQC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94" y="1317812"/>
            <a:ext cx="9707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بهترین الگوها و چارچوب‌های دسته‌بندی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یندها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سازمان، مدل طبقه‌بندی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یندی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ارائه شده توسط مرکز بهره‌وری و کیفیت آمریکا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(American Productivity and Quality Center)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 که به نام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PCF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Process Classification Framework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شناخته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4094" y="2573860"/>
            <a:ext cx="92784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 چارچوب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APQC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هر سازمان برای انجام مأموریت‌ها و وظایف خود دارای دو دسته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 که آن را در انجام فعالیت‌های مرتبط با ماموریت اصلی کسب و کار یاری می‌دهند، که عبارتند از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یندهای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اصلی و پشتیبانی. این مدل معمولاً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یندهای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عملیاتی و مدیریتی سازمان را در 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۱۳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سته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اصلی در سطح سازمان طبقه‌بندی می‌کند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851" t="11226" r="15588" b="5105"/>
          <a:stretch/>
        </p:blipFill>
        <p:spPr>
          <a:xfrm>
            <a:off x="833717" y="3832411"/>
            <a:ext cx="4208929" cy="2805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391974" y="5793064"/>
            <a:ext cx="4395499" cy="4216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rtl="1" fontAlgn="base">
              <a:lnSpc>
                <a:spcPct val="107000"/>
              </a:lnSpc>
              <a:spcAft>
                <a:spcPts val="750"/>
              </a:spcAft>
            </a:pPr>
            <a:r>
              <a:rPr lang="ar-SA" sz="2000" dirty="0" smtClean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سایت </a:t>
            </a:r>
            <a:r>
              <a:rPr lang="fa-I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چارچوب 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فرآیندی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APQC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www.apqc.org</a:t>
            </a:r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8863" y="621972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14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7625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259" y="1317812"/>
            <a:ext cx="98200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2800" dirty="0" smtClean="0">
                <a:cs typeface="B Nazanin" panose="00000400000000000000" pitchFamily="2" charset="-78"/>
              </a:rPr>
              <a:t>فر</a:t>
            </a:r>
            <a:r>
              <a:rPr lang="fa-IR" sz="2800" dirty="0" smtClean="0">
                <a:cs typeface="B Nazanin" panose="00000400000000000000" pitchFamily="2" charset="-78"/>
              </a:rPr>
              <a:t>آ</a:t>
            </a:r>
            <a:r>
              <a:rPr lang="ar-SA" sz="2800" dirty="0" smtClean="0">
                <a:cs typeface="B Nazanin" panose="00000400000000000000" pitchFamily="2" charset="-78"/>
              </a:rPr>
              <a:t>یندهای </a:t>
            </a:r>
            <a:r>
              <a:rPr lang="ar-SA" sz="2800" dirty="0">
                <a:cs typeface="B Nazanin" panose="00000400000000000000" pitchFamily="2" charset="-78"/>
              </a:rPr>
              <a:t>اصلی به صورت متوالی و پشت </a:t>
            </a:r>
            <a:r>
              <a:rPr lang="ar-SA" sz="2800" dirty="0" smtClean="0">
                <a:cs typeface="B Nazanin" panose="00000400000000000000" pitchFamily="2" charset="-78"/>
              </a:rPr>
              <a:t>سرهم</a:t>
            </a:r>
            <a:r>
              <a:rPr lang="fa-IR" sz="2800" dirty="0" smtClean="0">
                <a:cs typeface="B Nazanin" panose="00000400000000000000" pitchFamily="2" charset="-78"/>
              </a:rPr>
              <a:t>،</a:t>
            </a:r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ارزش </a:t>
            </a:r>
            <a:r>
              <a:rPr lang="ar-SA" sz="2800" dirty="0" smtClean="0">
                <a:cs typeface="B Nazanin" panose="00000400000000000000" pitchFamily="2" charset="-78"/>
              </a:rPr>
              <a:t>افزوده‌ی </a:t>
            </a:r>
            <a:r>
              <a:rPr lang="ar-SA" sz="2800" dirty="0">
                <a:cs typeface="B Nazanin" panose="00000400000000000000" pitchFamily="2" charset="-78"/>
              </a:rPr>
              <a:t>مورد نظر مشتریان سازمان را ایجاد می کنند و </a:t>
            </a:r>
            <a:r>
              <a:rPr lang="ar-SA" sz="2800" dirty="0" smtClean="0">
                <a:cs typeface="B Nazanin" panose="00000400000000000000" pitchFamily="2" charset="-78"/>
              </a:rPr>
              <a:t>فر</a:t>
            </a:r>
            <a:r>
              <a:rPr lang="fa-IR" sz="2800" dirty="0" smtClean="0">
                <a:cs typeface="B Nazanin" panose="00000400000000000000" pitchFamily="2" charset="-78"/>
              </a:rPr>
              <a:t>آ</a:t>
            </a:r>
            <a:r>
              <a:rPr lang="ar-SA" sz="2800" dirty="0" smtClean="0">
                <a:cs typeface="B Nazanin" panose="00000400000000000000" pitchFamily="2" charset="-78"/>
              </a:rPr>
              <a:t>یندهای </a:t>
            </a:r>
            <a:r>
              <a:rPr lang="ar-SA" sz="2800" dirty="0">
                <a:cs typeface="B Nazanin" panose="00000400000000000000" pitchFamily="2" charset="-78"/>
              </a:rPr>
              <a:t>پشتیبانی به طور موازی از آنها </a:t>
            </a:r>
            <a:r>
              <a:rPr lang="ar-SA" sz="2800" dirty="0" smtClean="0">
                <a:cs typeface="B Nazanin" panose="00000400000000000000" pitchFamily="2" charset="-78"/>
              </a:rPr>
              <a:t>حمایت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cs typeface="B Nazanin" panose="00000400000000000000" pitchFamily="2" charset="-78"/>
              </a:rPr>
              <a:t>می </a:t>
            </a:r>
            <a:r>
              <a:rPr lang="ar-SA" sz="2800" dirty="0">
                <a:cs typeface="B Nazanin" panose="00000400000000000000" pitchFamily="2" charset="-78"/>
              </a:rPr>
              <a:t>نمایند</a:t>
            </a:r>
            <a:r>
              <a:rPr lang="en-US" sz="28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290" y="695454"/>
            <a:ext cx="3717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شمای کلی این چارچوب </a:t>
            </a:r>
            <a:endParaRPr lang="en-US" sz="3200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6122" t="25086" r="27243" b="21608"/>
          <a:stretch/>
        </p:blipFill>
        <p:spPr bwMode="auto">
          <a:xfrm>
            <a:off x="2512221" y="2318664"/>
            <a:ext cx="4655061" cy="2634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2388" y="5031738"/>
            <a:ext cx="972588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اهداف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 APQC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ایجاد زبانی مشترک جهت توصیف فرآیندهای سازمانی و ایجاد منبعی برای الگوبرداری سازمانها از کارکردها و فرآیندهای بهینه و تجربه شده است 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از این جهت، هر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نسخه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جدید از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PCF </a:t>
            </a:r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 بصورت رایگان در اختیار همگان قرار می </a:t>
            </a:r>
            <a:r>
              <a:rPr lang="ar-SA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دهد</a:t>
            </a:r>
            <a:r>
              <a:rPr lang="fa-IR" sz="2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0" b="20335"/>
          <a:stretch/>
        </p:blipFill>
        <p:spPr>
          <a:xfrm>
            <a:off x="249247" y="225600"/>
            <a:ext cx="1687129" cy="884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TextBox 8"/>
          <p:cNvSpPr txBox="1"/>
          <p:nvPr/>
        </p:nvSpPr>
        <p:spPr>
          <a:xfrm>
            <a:off x="11178863" y="621972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15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7199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7" y="900954"/>
            <a:ext cx="926618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178863" y="621972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16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476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776" y="699247"/>
            <a:ext cx="9533964" cy="542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APQC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 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پنج سطح را برای دسته بندی فر</a:t>
            </a:r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آ</a:t>
            </a: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یندها ارائه کرده است که عبارتند از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lvl="0" indent="-342900" algn="just" rtl="1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سطح طبقه: نشان‌دهنده بالاترین سطح از سطح فرآیندها از قبیل زنجیره تامین، مدیریت مشتری، منابع انسانی، فناوری اطلاعات و … </a:t>
            </a:r>
            <a:r>
              <a:rPr lang="ar-SA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سطح گروه فرآیند: سطح بعدی در دسته‌بندی گروهی از زیرفرآیندهاست که سنخیت، تناسب و ارتباطات بیشتری با یکدیگر دارند و به عنوان یک گروه فرآیند شناسایی می‌شوند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سطح فرآیند: شامل یکسری از فعالیت‌های بهم وابسته که ورودی را به خروجی تبدیل می‌کند. فرآیندها نیاز به منابع و استانداردهایی برای تکرار عملکرد دارند و به سیستم‌های کنترلی که کیفیت سرعت و هزینه عملکرد را ارزیابی می‌کنند، پاسخ می‌دهد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سطح فعالیت: رخدادهای کلیدی که هنگام اجرای فرآیند روی می‌دهند را نشان می‌دهند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سطح وظیفه: وظیفه نشان‌دهنده سطح بعدی از تجزیه سلسله مراتبی پس از فعالیت‌هاست که به جزییات بیشتری می‌پردازد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8863" y="621972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17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2215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400" y="1215105"/>
            <a:ext cx="9501015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 fontAlgn="base">
              <a:lnSpc>
                <a:spcPct val="107000"/>
              </a:lnSpc>
              <a:spcAft>
                <a:spcPts val="0"/>
              </a:spcAft>
            </a:pPr>
            <a:r>
              <a:rPr lang="ar-SA" sz="2400" b="1" dirty="0">
                <a:solidFill>
                  <a:schemeClr val="accent3">
                    <a:lumMod val="75000"/>
                  </a:schemeClr>
                </a:solidFill>
                <a:latin typeface="inherit"/>
                <a:ea typeface="Times New Roman" panose="02020603050405020304" pitchFamily="18" charset="0"/>
                <a:cs typeface="B Nazanin" panose="00000400000000000000" pitchFamily="2" charset="-78"/>
              </a:rPr>
              <a:t>روش‌های مختلفی برای تحلیل مدل‌های فرآیندی وجود دارد که از جمله آن‌ها می‌توان به موارد ذیل اشاره نمود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inherit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مصاحبه با یکی از افراد کلیدی سازمان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مصاحبه با افراد درگیر در اجرای فرآیند و یا مصاحبه با ذینفعان فرآیند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مشاهده میدانی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تحلیل فرم‌ها و تهیه ماتریس گردش فرم‌ها و ماتریس مسئولیت‌ها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برگزاری جلسات مابین مدیران فرآیند و طوفان </a:t>
            </a:r>
            <a:r>
              <a:rPr lang="ar-SA" sz="2400" dirty="0" smtClean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مغزی</a:t>
            </a:r>
            <a:endParaRPr lang="fa-IR" sz="2400" dirty="0" smtClean="0">
              <a:solidFill>
                <a:srgbClr val="000000"/>
              </a:solidFill>
              <a:latin typeface="iransans-light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219075" lvl="0" indent="-342900" algn="just" rtl="1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a-IR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rgbClr val="000000"/>
                </a:solidFill>
                <a:latin typeface="iransans-light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استانداردهای فرآیندی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715" y="4472004"/>
            <a:ext cx="9689700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 fontAlgn="base">
              <a:lnSpc>
                <a:spcPct val="107000"/>
              </a:lnSpc>
              <a:spcAft>
                <a:spcPts val="750"/>
              </a:spcAft>
            </a:pP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ضرورتی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ندارد در ابتدا کلیه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فرآیندهای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سازمان استخراج و بهبود داده شود و سپس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آنها را وارد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چرخه </a:t>
            </a:r>
            <a:r>
              <a:rPr lang="en-US" sz="2400" dirty="0" err="1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bpms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کرد؛ بلکه می توان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ابتدا با چند نمونه از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های اصلی سازمان کار را آغاز نمود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algn="just" rtl="1" fontAlgn="base">
              <a:lnSpc>
                <a:spcPct val="107000"/>
              </a:lnSpc>
              <a:spcAft>
                <a:spcPts val="750"/>
              </a:spcAft>
            </a:pP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این صورت که به ازای هر یک از این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فرآیندها مراحل: مدلسازی فرآیندهای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وضعیت موجود، ساخت مدل داده و فرم ها، تعیین قوانین تجاری، تعیین ایفاکنندگان، اجرای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 و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بهبود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مستمر</a:t>
            </a:r>
            <a:r>
              <a:rPr lang="fa-IR" sz="2400" dirty="0"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انجام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شود و سپس به تدریج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کار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روی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فرآیند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های دیگر سازمان آغاز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می شود 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و این مراحل روی آنها تکرار </a:t>
            </a:r>
            <a:r>
              <a:rPr lang="fa-IR" sz="24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می شود</a:t>
            </a:r>
            <a:r>
              <a:rPr lang="fa-IR" sz="24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1143" y="615816"/>
            <a:ext cx="396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dirty="0" smtClean="0">
                <a:cs typeface="B Titr" panose="00000700000000000000" pitchFamily="2" charset="-78"/>
              </a:rPr>
              <a:t>مراحل تحلیل یک فرآیند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4-Point Star 2"/>
          <p:cNvSpPr/>
          <p:nvPr/>
        </p:nvSpPr>
        <p:spPr>
          <a:xfrm>
            <a:off x="9878387" y="4630059"/>
            <a:ext cx="180014" cy="232229"/>
          </a:xfrm>
          <a:prstGeom prst="star4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78863" y="621972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18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5796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754" y="288180"/>
            <a:ext cx="10363200" cy="1470025"/>
          </a:xfrm>
        </p:spPr>
        <p:txBody>
          <a:bodyPr>
            <a:norm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ضرورت استفاده از مدیریت </a:t>
            </a:r>
            <a:r>
              <a:rPr lang="ar-SA" sz="3200" dirty="0" smtClean="0">
                <a:cs typeface="B Titr" panose="00000700000000000000" pitchFamily="2" charset="-78"/>
              </a:rPr>
              <a:t>فر</a:t>
            </a:r>
            <a:r>
              <a:rPr lang="fa-IR" sz="3200" dirty="0" smtClean="0">
                <a:cs typeface="B Titr" panose="00000700000000000000" pitchFamily="2" charset="-78"/>
              </a:rPr>
              <a:t>آ</a:t>
            </a:r>
            <a:r>
              <a:rPr lang="ar-SA" sz="3200" dirty="0" smtClean="0">
                <a:cs typeface="B Titr" panose="00000700000000000000" pitchFamily="2" charset="-78"/>
              </a:rPr>
              <a:t>یندهای </a:t>
            </a:r>
            <a:r>
              <a:rPr lang="ar-SA" sz="3200" dirty="0">
                <a:cs typeface="B Titr" panose="00000700000000000000" pitchFamily="2" charset="-78"/>
              </a:rPr>
              <a:t>کسب و کار در سازمان ها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1569946"/>
            <a:ext cx="9085729" cy="2407024"/>
          </a:xfrm>
        </p:spPr>
        <p:txBody>
          <a:bodyPr>
            <a:noAutofit/>
          </a:bodyPr>
          <a:lstStyle/>
          <a:p>
            <a:pPr algn="just"/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سیستم مدیریت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یندهای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کسب و کار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 (BPMS)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با هدف اتوماسیون گردش کار فرآیندهای سازمانی و ایجاد امکان پایش و مدیریت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فرآیندها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ارائه شده است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/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گونه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از سیستم‌ها سعی دارند تمام چرخه حیات فرآیندها را از زمان تعریف و مدلسازی تا زمان اجرا و بهینه سازی تحت ابزارهای مبتنی بر فناوری اطلاعات مدیریت کنند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0" y="3776579"/>
            <a:ext cx="5399268" cy="2812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1178863" y="6219727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1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0714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1370" y="2583541"/>
            <a:ext cx="5941095" cy="156966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1Righ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 rtl="1"/>
            <a:r>
              <a:rPr lang="fa-IR" sz="9600" b="1" dirty="0" smtClean="0">
                <a:ln/>
                <a:solidFill>
                  <a:schemeClr val="accent3"/>
                </a:solidFill>
                <a:cs typeface="B Arshia" panose="00000400000000000000" pitchFamily="2" charset="-78"/>
              </a:rPr>
              <a:t>سپاس از توجه شما</a:t>
            </a:r>
            <a:endParaRPr lang="en-US" sz="9600" b="1" dirty="0">
              <a:ln/>
              <a:solidFill>
                <a:schemeClr val="accent3"/>
              </a:solidFill>
              <a:cs typeface="B Arshi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3517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1163" y="1626850"/>
            <a:ext cx="5238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کاهش زمان فرآیند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کاهش هزینه و قیمت تمام شده </a:t>
            </a:r>
            <a:r>
              <a:rPr lang="fa-IR" sz="2800" dirty="0" smtClean="0">
                <a:cs typeface="B Nazanin" panose="00000400000000000000" pitchFamily="2" charset="-78"/>
              </a:rPr>
              <a:t>محصولات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رشد و افزایش رضایت </a:t>
            </a:r>
            <a:r>
              <a:rPr lang="fa-IR" sz="2800" dirty="0" smtClean="0">
                <a:cs typeface="B Nazanin" panose="00000400000000000000" pitchFamily="2" charset="-78"/>
              </a:rPr>
              <a:t>مشتریان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بهبود کارایی در سرتاسر مرزهای </a:t>
            </a:r>
            <a:r>
              <a:rPr lang="fa-IR" sz="2800" dirty="0" smtClean="0">
                <a:cs typeface="B Nazanin" panose="00000400000000000000" pitchFamily="2" charset="-78"/>
              </a:rPr>
              <a:t>سازمانی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افزایش بهره وری و رضایت </a:t>
            </a:r>
            <a:r>
              <a:rPr lang="fa-IR" sz="2800" dirty="0" smtClean="0">
                <a:cs typeface="B Nazanin" panose="00000400000000000000" pitchFamily="2" charset="-78"/>
              </a:rPr>
              <a:t>کارکنان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افزایش </a:t>
            </a:r>
            <a:r>
              <a:rPr lang="fa-IR" sz="2800" dirty="0" smtClean="0">
                <a:cs typeface="B Nazanin" panose="00000400000000000000" pitchFamily="2" charset="-78"/>
              </a:rPr>
              <a:t>چالاکی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افزایش رقابت </a:t>
            </a:r>
            <a:r>
              <a:rPr lang="fa-IR" sz="2800" dirty="0" smtClean="0">
                <a:cs typeface="B Nazanin" panose="00000400000000000000" pitchFamily="2" charset="-78"/>
              </a:rPr>
              <a:t>پذیری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رشد سود </a:t>
            </a:r>
            <a:r>
              <a:rPr lang="fa-IR" sz="2800" dirty="0" smtClean="0">
                <a:cs typeface="B Nazanin" panose="00000400000000000000" pitchFamily="2" charset="-78"/>
              </a:rPr>
              <a:t>آوری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7017" y="726141"/>
            <a:ext cx="571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مزایای مدیریت فرآیندهای کسب و کار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78863" y="621972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2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2314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65" y="620815"/>
            <a:ext cx="4495800" cy="1070066"/>
          </a:xfrm>
        </p:spPr>
        <p:txBody>
          <a:bodyPr>
            <a:noAutofit/>
          </a:bodyPr>
          <a:lstStyle/>
          <a:p>
            <a:r>
              <a:rPr lang="fa-IR" sz="3200" dirty="0">
                <a:cs typeface="B Titr" panose="00000700000000000000" pitchFamily="2" charset="-78"/>
              </a:rPr>
              <a:t>چرخه عمر </a:t>
            </a:r>
            <a:r>
              <a:rPr lang="en-US" sz="3200" b="1" dirty="0" smtClean="0">
                <a:cs typeface="B Titr" panose="00000700000000000000" pitchFamily="2" charset="-78"/>
              </a:rPr>
              <a:t>BPM</a:t>
            </a:r>
            <a:r>
              <a:rPr lang="en-US" sz="3200" dirty="0">
                <a:cs typeface="B Titr" panose="00000700000000000000" pitchFamily="2" charset="-78"/>
              </a:rPr>
              <a:t/>
            </a:r>
            <a:br>
              <a:rPr lang="en-US" sz="3200" dirty="0">
                <a:cs typeface="B Titr" panose="00000700000000000000" pitchFamily="2" charset="-78"/>
              </a:rPr>
            </a:b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425" y="2003613"/>
            <a:ext cx="6627232" cy="3988083"/>
          </a:xfrm>
        </p:spPr>
        <p:txBody>
          <a:bodyPr>
            <a:normAutofit/>
          </a:bodyPr>
          <a:lstStyle/>
          <a:p>
            <a:pPr algn="just" fontAlgn="base"/>
            <a:r>
              <a:rPr lang="fa-IR" sz="2800" dirty="0" smtClean="0">
                <a:cs typeface="B Nazanin" panose="00000400000000000000" pitchFamily="2" charset="-78"/>
              </a:rPr>
              <a:t>طراحی</a:t>
            </a:r>
            <a:r>
              <a:rPr lang="fa-IR" sz="2800" b="1" dirty="0" smtClean="0">
                <a:cs typeface="B Nazanin" panose="00000400000000000000" pitchFamily="2" charset="-78"/>
              </a:rPr>
              <a:t>:</a:t>
            </a:r>
            <a:r>
              <a:rPr lang="fa-IR" sz="2800" dirty="0" smtClean="0">
                <a:cs typeface="B Nazanin" panose="00000400000000000000" pitchFamily="2" charset="-78"/>
              </a:rPr>
              <a:t>طراحی کلان</a:t>
            </a:r>
            <a:r>
              <a:rPr lang="fa-IR" sz="2800" dirty="0">
                <a:cs typeface="B Nazanin" panose="00000400000000000000" pitchFamily="2" charset="-78"/>
              </a:rPr>
              <a:t>، </a:t>
            </a:r>
            <a:r>
              <a:rPr lang="fa-IR" sz="2800" dirty="0" smtClean="0">
                <a:cs typeface="B Nazanin" panose="00000400000000000000" pitchFamily="2" charset="-78"/>
              </a:rPr>
              <a:t>اولویت بندی، </a:t>
            </a:r>
            <a:r>
              <a:rPr lang="fa-IR" sz="2800" dirty="0">
                <a:cs typeface="B Nazanin" panose="00000400000000000000" pitchFamily="2" charset="-78"/>
              </a:rPr>
              <a:t>تشکیل معماری و سلسله مراتب </a:t>
            </a:r>
            <a:r>
              <a:rPr lang="fa-IR" sz="2800" dirty="0" smtClean="0">
                <a:cs typeface="B Nazanin" panose="00000400000000000000" pitchFamily="2" charset="-78"/>
              </a:rPr>
              <a:t>فرآیند ها</a:t>
            </a:r>
          </a:p>
          <a:p>
            <a:pPr algn="just" fontAlgn="base"/>
            <a:r>
              <a:rPr lang="fa-IR" sz="2800" dirty="0" smtClean="0">
                <a:cs typeface="B Nazanin" panose="00000400000000000000" pitchFamily="2" charset="-78"/>
              </a:rPr>
              <a:t>مدلسازی</a:t>
            </a:r>
            <a:r>
              <a:rPr lang="fa-IR" sz="2800" b="1" dirty="0" smtClean="0">
                <a:cs typeface="B Nazanin" panose="00000400000000000000" pitchFamily="2" charset="-78"/>
              </a:rPr>
              <a:t>:</a:t>
            </a:r>
            <a:r>
              <a:rPr lang="fa-IR" sz="2800" dirty="0" smtClean="0">
                <a:cs typeface="B Nazanin" panose="00000400000000000000" pitchFamily="2" charset="-78"/>
              </a:rPr>
              <a:t>تهیه </a:t>
            </a:r>
            <a:r>
              <a:rPr lang="fa-IR" sz="2800" dirty="0">
                <a:cs typeface="B Nazanin" panose="00000400000000000000" pitchFamily="2" charset="-78"/>
              </a:rPr>
              <a:t>شناسنامه </a:t>
            </a:r>
            <a:r>
              <a:rPr lang="fa-IR" sz="2800" dirty="0" smtClean="0">
                <a:cs typeface="B Nazanin" panose="00000400000000000000" pitchFamily="2" charset="-78"/>
              </a:rPr>
              <a:t>فرآیندها، چک لیستها، قوانین </a:t>
            </a:r>
            <a:r>
              <a:rPr lang="fa-IR" sz="2800" dirty="0">
                <a:cs typeface="B Nazanin" panose="00000400000000000000" pitchFamily="2" charset="-78"/>
              </a:rPr>
              <a:t>و همه اطلاعات راجع به </a:t>
            </a:r>
            <a:r>
              <a:rPr lang="fa-IR" sz="2800" dirty="0" smtClean="0">
                <a:cs typeface="B Nazanin" panose="00000400000000000000" pitchFamily="2" charset="-78"/>
              </a:rPr>
              <a:t>آن ها برای </a:t>
            </a:r>
            <a:r>
              <a:rPr lang="fa-IR" sz="2800" dirty="0">
                <a:cs typeface="B Nazanin" panose="00000400000000000000" pitchFamily="2" charset="-78"/>
              </a:rPr>
              <a:t>ایجاد </a:t>
            </a:r>
            <a:r>
              <a:rPr lang="fa-IR" sz="2800" dirty="0" smtClean="0">
                <a:cs typeface="B Nazanin" panose="00000400000000000000" pitchFamily="2" charset="-78"/>
              </a:rPr>
              <a:t>شفافیت</a:t>
            </a:r>
          </a:p>
          <a:p>
            <a:pPr marL="0" indent="0" algn="just" fontAlgn="base">
              <a:buNone/>
            </a:pP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   </a:t>
            </a:r>
            <a:r>
              <a:rPr lang="fa-IR" sz="2800" dirty="0">
                <a:cs typeface="B Nazanin" panose="00000400000000000000" pitchFamily="2" charset="-78"/>
              </a:rPr>
              <a:t>و تحلیل و مقایسه وضعیت موجود </a:t>
            </a:r>
            <a:r>
              <a:rPr lang="fa-IR" sz="2800" dirty="0" smtClean="0">
                <a:cs typeface="B Nazanin" panose="00000400000000000000" pitchFamily="2" charset="-78"/>
              </a:rPr>
              <a:t>با</a:t>
            </a:r>
          </a:p>
          <a:p>
            <a:pPr marL="0" indent="0" algn="just" fontAlgn="base">
              <a:buNone/>
            </a:pP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   </a:t>
            </a:r>
            <a:r>
              <a:rPr lang="fa-IR" sz="2800" dirty="0">
                <a:cs typeface="B Nazanin" panose="00000400000000000000" pitchFamily="2" charset="-78"/>
              </a:rPr>
              <a:t>وضعیت مطلوب و رفرنس مدل </a:t>
            </a:r>
            <a:r>
              <a:rPr lang="fa-IR" sz="2800" dirty="0" smtClean="0">
                <a:cs typeface="B Nazanin" panose="00000400000000000000" pitchFamily="2" charset="-78"/>
              </a:rPr>
              <a:t>ها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6832" y="1363852"/>
            <a:ext cx="630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accent3">
                    <a:lumMod val="75000"/>
                  </a:schemeClr>
                </a:solidFill>
                <a:cs typeface="B Nazanin" panose="00000400000000000000" pitchFamily="2" charset="-78"/>
              </a:rPr>
              <a:t>مراحل لازم برای ایجاد مدیریت </a:t>
            </a:r>
            <a:r>
              <a:rPr lang="fa-IR" sz="3200" dirty="0" smtClean="0">
                <a:solidFill>
                  <a:schemeClr val="accent3">
                    <a:lumMod val="75000"/>
                  </a:schemeClr>
                </a:solidFill>
                <a:cs typeface="B Nazanin" panose="00000400000000000000" pitchFamily="2" charset="-78"/>
              </a:rPr>
              <a:t>فرآیند </a:t>
            </a:r>
            <a:r>
              <a:rPr lang="fa-IR" sz="3200" dirty="0">
                <a:solidFill>
                  <a:schemeClr val="accent3">
                    <a:lumMod val="75000"/>
                  </a:schemeClr>
                </a:solidFill>
                <a:cs typeface="B Nazanin" panose="00000400000000000000" pitchFamily="2" charset="-78"/>
              </a:rPr>
              <a:t>در سازمان: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78601732"/>
              </p:ext>
            </p:extLst>
          </p:nvPr>
        </p:nvGraphicFramePr>
        <p:xfrm>
          <a:off x="-830653" y="2853028"/>
          <a:ext cx="6193118" cy="369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8863" y="621972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3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63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P\Desktop\B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6" y="2601877"/>
            <a:ext cx="4531660" cy="39414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304365" y="785995"/>
            <a:ext cx="87809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rtl="1" fontAlgn="base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اجرا</a:t>
            </a:r>
            <a:r>
              <a:rPr lang="fa-IR" sz="2800" b="1" dirty="0" smtClean="0">
                <a:cs typeface="B Nazanin" panose="00000400000000000000" pitchFamily="2" charset="-78"/>
              </a:rPr>
              <a:t>:</a:t>
            </a:r>
            <a:r>
              <a:rPr lang="fa-IR" sz="2800" dirty="0" smtClean="0">
                <a:cs typeface="B Nazanin" panose="00000400000000000000" pitchFamily="2" charset="-78"/>
              </a:rPr>
              <a:t>پیاده سازی فرآیندهای </a:t>
            </a:r>
            <a:r>
              <a:rPr lang="fa-IR" sz="2800" dirty="0">
                <a:cs typeface="B Nazanin" panose="00000400000000000000" pitchFamily="2" charset="-78"/>
              </a:rPr>
              <a:t>مدل شده </a:t>
            </a:r>
            <a:r>
              <a:rPr lang="fa-IR" sz="2800" dirty="0" smtClean="0">
                <a:cs typeface="B Nazanin" panose="00000400000000000000" pitchFamily="2" charset="-78"/>
              </a:rPr>
              <a:t>با ابزار </a:t>
            </a:r>
            <a:r>
              <a:rPr lang="en-US" sz="2800" dirty="0" smtClean="0">
                <a:cs typeface="B Nazanin" panose="00000400000000000000" pitchFamily="2" charset="-78"/>
              </a:rPr>
              <a:t>BPMS</a:t>
            </a:r>
          </a:p>
          <a:p>
            <a:pPr marL="457200" indent="-457200" algn="just" rtl="1" fontAlgn="base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پایش</a:t>
            </a:r>
            <a:r>
              <a:rPr lang="fa-IR" sz="2800" b="1" dirty="0" smtClean="0">
                <a:cs typeface="B Nazanin" panose="00000400000000000000" pitchFamily="2" charset="-78"/>
              </a:rPr>
              <a:t>:</a:t>
            </a:r>
            <a:r>
              <a:rPr lang="fa-IR" sz="2800" dirty="0" smtClean="0">
                <a:cs typeface="B Nazanin" panose="00000400000000000000" pitchFamily="2" charset="-78"/>
              </a:rPr>
              <a:t>مانیتور </a:t>
            </a:r>
            <a:r>
              <a:rPr lang="fa-IR" sz="2800" dirty="0">
                <a:cs typeface="B Nazanin" panose="00000400000000000000" pitchFamily="2" charset="-78"/>
              </a:rPr>
              <a:t>و پایش </a:t>
            </a:r>
            <a:r>
              <a:rPr lang="fa-IR" sz="2800" dirty="0" smtClean="0">
                <a:cs typeface="B Nazanin" panose="00000400000000000000" pitchFamily="2" charset="-78"/>
              </a:rPr>
              <a:t>فرآیند </a:t>
            </a:r>
            <a:r>
              <a:rPr lang="fa-IR" sz="2800" dirty="0">
                <a:cs typeface="B Nazanin" panose="00000400000000000000" pitchFamily="2" charset="-78"/>
              </a:rPr>
              <a:t>های اجرا شده</a:t>
            </a:r>
            <a:endParaRPr lang="en-US" sz="2800" dirty="0">
              <a:cs typeface="B Nazanin" panose="00000400000000000000" pitchFamily="2" charset="-78"/>
            </a:endParaRPr>
          </a:p>
          <a:p>
            <a:pPr marL="457200" indent="-457200" algn="just" rtl="1" fontAlgn="base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بهینه </a:t>
            </a:r>
            <a:r>
              <a:rPr lang="fa-IR" sz="2800" dirty="0" smtClean="0">
                <a:cs typeface="B Nazanin" panose="00000400000000000000" pitchFamily="2" charset="-78"/>
              </a:rPr>
              <a:t>سازی</a:t>
            </a:r>
            <a:r>
              <a:rPr lang="fa-IR" sz="2800" b="1" dirty="0" smtClean="0">
                <a:cs typeface="B Nazanin" panose="00000400000000000000" pitchFamily="2" charset="-78"/>
              </a:rPr>
              <a:t>:</a:t>
            </a:r>
            <a:r>
              <a:rPr lang="fa-IR" sz="2800" dirty="0" smtClean="0">
                <a:cs typeface="B Nazanin" panose="00000400000000000000" pitchFamily="2" charset="-78"/>
              </a:rPr>
              <a:t>بهبود </a:t>
            </a:r>
            <a:r>
              <a:rPr lang="fa-IR" sz="2800" dirty="0">
                <a:cs typeface="B Nazanin" panose="00000400000000000000" pitchFamily="2" charset="-78"/>
              </a:rPr>
              <a:t>و اصلاح </a:t>
            </a:r>
            <a:r>
              <a:rPr lang="fa-IR" sz="2800" dirty="0" smtClean="0">
                <a:cs typeface="B Nazanin" panose="00000400000000000000" pitchFamily="2" charset="-78"/>
              </a:rPr>
              <a:t>فرآیندها </a:t>
            </a:r>
            <a:r>
              <a:rPr lang="fa-IR" sz="2800" dirty="0">
                <a:cs typeface="B Nazanin" panose="00000400000000000000" pitchFamily="2" charset="-78"/>
              </a:rPr>
              <a:t>هم </a:t>
            </a:r>
            <a:r>
              <a:rPr lang="fa-IR" sz="2800" dirty="0" smtClean="0">
                <a:cs typeface="B Nazanin" panose="00000400000000000000" pitchFamily="2" charset="-78"/>
              </a:rPr>
              <a:t>زمان با </a:t>
            </a:r>
            <a:r>
              <a:rPr lang="fa-IR" sz="2800" dirty="0">
                <a:cs typeface="B Nazanin" panose="00000400000000000000" pitchFamily="2" charset="-78"/>
              </a:rPr>
              <a:t>اجرای </a:t>
            </a:r>
            <a:r>
              <a:rPr lang="fa-IR" sz="2800" dirty="0" smtClean="0">
                <a:cs typeface="B Nazanin" panose="00000400000000000000" pitchFamily="2" charset="-78"/>
              </a:rPr>
              <a:t>آن ها</a:t>
            </a:r>
            <a:endParaRPr lang="en-US" sz="2800" dirty="0">
              <a:cs typeface="B Nazanin" panose="00000400000000000000" pitchFamily="2" charset="-78"/>
            </a:endParaRPr>
          </a:p>
          <a:p>
            <a:pPr marL="457200" indent="-457200" algn="just" rtl="1" fontAlgn="base">
              <a:buFont typeface="Arial" panose="020B0604020202020204" pitchFamily="34" charset="0"/>
              <a:buChar char="•"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8863" y="6219727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4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5817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76" y="382216"/>
            <a:ext cx="5611906" cy="1002832"/>
          </a:xfrm>
        </p:spPr>
        <p:txBody>
          <a:bodyPr>
            <a:norm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اهمیت مدلسازی </a:t>
            </a:r>
            <a:r>
              <a:rPr lang="ar-SA" sz="3200" dirty="0" smtClean="0">
                <a:cs typeface="B Titr" panose="00000700000000000000" pitchFamily="2" charset="-78"/>
              </a:rPr>
              <a:t>فر</a:t>
            </a:r>
            <a:r>
              <a:rPr lang="fa-IR" sz="3200" dirty="0" smtClean="0">
                <a:cs typeface="B Titr" panose="00000700000000000000" pitchFamily="2" charset="-78"/>
              </a:rPr>
              <a:t>آ</a:t>
            </a:r>
            <a:r>
              <a:rPr lang="ar-SA" sz="3200" dirty="0" smtClean="0">
                <a:cs typeface="B Titr" panose="00000700000000000000" pitchFamily="2" charset="-78"/>
              </a:rPr>
              <a:t>یندهای </a:t>
            </a:r>
            <a:r>
              <a:rPr lang="ar-SA" sz="3200" dirty="0">
                <a:cs typeface="B Titr" panose="00000700000000000000" pitchFamily="2" charset="-78"/>
              </a:rPr>
              <a:t>سازمانها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249751"/>
            <a:ext cx="9525000" cy="3947743"/>
          </a:xfrm>
        </p:spPr>
        <p:txBody>
          <a:bodyPr>
            <a:noAutofit/>
          </a:bodyPr>
          <a:lstStyle/>
          <a:p>
            <a:pPr algn="just"/>
            <a:r>
              <a:rPr lang="ar-SA" sz="2400" dirty="0">
                <a:cs typeface="B Nazanin" panose="00000400000000000000" pitchFamily="2" charset="-78"/>
              </a:rPr>
              <a:t>فاز اول بسیاری از پروژه ها از قبیل: مهندسی مجدد و بهبود </a:t>
            </a:r>
            <a:r>
              <a:rPr lang="ar-SA" sz="2400" dirty="0" smtClean="0"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cs typeface="B Nazanin" panose="00000400000000000000" pitchFamily="2" charset="-78"/>
              </a:rPr>
              <a:t>یندها</a:t>
            </a:r>
            <a:r>
              <a:rPr lang="ar-SA" sz="2400" dirty="0">
                <a:cs typeface="B Nazanin" panose="00000400000000000000" pitchFamily="2" charset="-78"/>
              </a:rPr>
              <a:t>، معماری </a:t>
            </a:r>
            <a:r>
              <a:rPr lang="ar-SA" sz="2400" dirty="0" smtClean="0">
                <a:cs typeface="B Nazanin" panose="00000400000000000000" pitchFamily="2" charset="-78"/>
              </a:rPr>
              <a:t>سازمانی،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cs typeface="B Nazanin" panose="00000400000000000000" pitchFamily="2" charset="-78"/>
              </a:rPr>
              <a:t>ایزو و…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     </a:t>
            </a:r>
            <a:r>
              <a:rPr lang="ar-SA" sz="2400" dirty="0" smtClean="0">
                <a:cs typeface="B Nazanin" panose="00000400000000000000" pitchFamily="2" charset="-78"/>
              </a:rPr>
              <a:t>با </a:t>
            </a:r>
            <a:r>
              <a:rPr lang="ar-SA" sz="2400" dirty="0">
                <a:cs typeface="B Nazanin" panose="00000400000000000000" pitchFamily="2" charset="-78"/>
              </a:rPr>
              <a:t>مدلسازی </a:t>
            </a:r>
            <a:r>
              <a:rPr lang="ar-SA" sz="2400" dirty="0" smtClean="0">
                <a:cs typeface="B Nazanin" panose="00000400000000000000" pitchFamily="2" charset="-78"/>
              </a:rPr>
              <a:t>فر</a:t>
            </a:r>
            <a:r>
              <a:rPr lang="fa-IR" sz="2400" dirty="0" smtClean="0"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cs typeface="B Nazanin" panose="00000400000000000000" pitchFamily="2" charset="-78"/>
              </a:rPr>
              <a:t>یندهای </a:t>
            </a:r>
            <a:r>
              <a:rPr lang="ar-SA" sz="2400" dirty="0">
                <a:cs typeface="B Nazanin" panose="00000400000000000000" pitchFamily="2" charset="-78"/>
              </a:rPr>
              <a:t>وضعیت موجود سازمان آغاز می­گردد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/>
            <a:r>
              <a:rPr lang="fa-IR" sz="2400" dirty="0" smtClean="0">
                <a:cs typeface="B Nazanin" panose="00000400000000000000" pitchFamily="2" charset="-78"/>
              </a:rPr>
              <a:t>در مدلسازی، </a:t>
            </a:r>
            <a:r>
              <a:rPr lang="ar-SA" sz="2400" dirty="0" smtClean="0">
                <a:cs typeface="B Nazanin" panose="00000400000000000000" pitchFamily="2" charset="-78"/>
              </a:rPr>
              <a:t>وضعیت </a:t>
            </a:r>
            <a:r>
              <a:rPr lang="ar-SA" sz="2400" dirty="0">
                <a:cs typeface="B Nazanin" panose="00000400000000000000" pitchFamily="2" charset="-78"/>
              </a:rPr>
              <a:t>موجود </a:t>
            </a:r>
            <a:r>
              <a:rPr lang="fa-IR" sz="2400" dirty="0" smtClean="0">
                <a:cs typeface="B Nazanin" panose="00000400000000000000" pitchFamily="2" charset="-78"/>
              </a:rPr>
              <a:t>سازمان شناسایی می شود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just"/>
            <a:r>
              <a:rPr lang="ar-SA" sz="2400" dirty="0" smtClean="0">
                <a:cs typeface="B Nazanin" panose="00000400000000000000" pitchFamily="2" charset="-78"/>
              </a:rPr>
              <a:t>پس </a:t>
            </a:r>
            <a:r>
              <a:rPr lang="ar-SA" sz="2400" dirty="0">
                <a:cs typeface="B Nazanin" panose="00000400000000000000" pitchFamily="2" charset="-78"/>
              </a:rPr>
              <a:t>از استخراج وضعیت </a:t>
            </a:r>
            <a:r>
              <a:rPr lang="ar-SA" sz="2400" dirty="0" smtClean="0">
                <a:cs typeface="B Nazanin" panose="00000400000000000000" pitchFamily="2" charset="-78"/>
              </a:rPr>
              <a:t>موجود فر</a:t>
            </a:r>
            <a:r>
              <a:rPr lang="fa-IR" sz="2400" dirty="0" smtClean="0">
                <a:cs typeface="B Nazanin" panose="00000400000000000000" pitchFamily="2" charset="-78"/>
              </a:rPr>
              <a:t>آ</a:t>
            </a:r>
            <a:r>
              <a:rPr lang="ar-SA" sz="2400" dirty="0" smtClean="0">
                <a:cs typeface="B Nazanin" panose="00000400000000000000" pitchFamily="2" charset="-78"/>
              </a:rPr>
              <a:t>یندها</a:t>
            </a:r>
            <a:r>
              <a:rPr lang="fa-IR" sz="2400" dirty="0" smtClean="0"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تحلیل­های کاربردی و مطلوبی را بر این اساس می توان انجام </a:t>
            </a:r>
            <a:r>
              <a:rPr lang="ar-SA" sz="2400" dirty="0" smtClean="0">
                <a:cs typeface="B Nazanin" panose="00000400000000000000" pitchFamily="2" charset="-78"/>
              </a:rPr>
              <a:t>داد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just"/>
            <a:r>
              <a:rPr lang="ar-SA" sz="2400" dirty="0">
                <a:cs typeface="B Nazanin" panose="00000400000000000000" pitchFamily="2" charset="-78"/>
              </a:rPr>
              <a:t>مستندسازی روال­ها و فر</a:t>
            </a:r>
            <a:r>
              <a:rPr lang="fa-IR" sz="2400" dirty="0">
                <a:cs typeface="B Nazanin" panose="00000400000000000000" pitchFamily="2" charset="-78"/>
              </a:rPr>
              <a:t>آ</a:t>
            </a:r>
            <a:r>
              <a:rPr lang="ar-SA" sz="2400" dirty="0">
                <a:cs typeface="B Nazanin" panose="00000400000000000000" pitchFamily="2" charset="-78"/>
              </a:rPr>
              <a:t>یندها منجر به تبدیل دانش ضمنی به دانش صریح و </a:t>
            </a:r>
            <a:r>
              <a:rPr lang="ar-SA" sz="2400" dirty="0" smtClean="0">
                <a:cs typeface="B Nazanin" panose="00000400000000000000" pitchFamily="2" charset="-78"/>
              </a:rPr>
              <a:t>مستند</a:t>
            </a:r>
            <a:r>
              <a:rPr lang="fa-IR" sz="2400" dirty="0" smtClean="0">
                <a:cs typeface="B Nazanin" panose="00000400000000000000" pitchFamily="2" charset="-78"/>
              </a:rPr>
              <a:t> می </a:t>
            </a:r>
            <a:r>
              <a:rPr lang="fa-IR" sz="2400" dirty="0">
                <a:cs typeface="B Nazanin" panose="00000400000000000000" pitchFamily="2" charset="-78"/>
              </a:rPr>
              <a:t>شود</a:t>
            </a:r>
            <a:r>
              <a:rPr lang="ar-SA" sz="2400" dirty="0">
                <a:cs typeface="B Nazanin" panose="00000400000000000000" pitchFamily="2" charset="-78"/>
              </a:rPr>
              <a:t> و چرخه مدیریت دانش را در سطح سازمان تسهیل </a:t>
            </a:r>
            <a:r>
              <a:rPr lang="fa-IR" sz="2400" dirty="0">
                <a:cs typeface="B Nazanin" panose="00000400000000000000" pitchFamily="2" charset="-78"/>
              </a:rPr>
              <a:t>می کند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/>
            <a:r>
              <a:rPr lang="fa-IR" sz="2400" dirty="0" smtClean="0">
                <a:cs typeface="B Nazanin" panose="00000400000000000000" pitchFamily="2" charset="-78"/>
              </a:rPr>
              <a:t>می توان اولویت فرآیندها را پس از مدل سازی استخراج نمود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just"/>
            <a:r>
              <a:rPr lang="ar-SA" sz="2400" dirty="0" smtClean="0">
                <a:cs typeface="B Nazanin" panose="00000400000000000000" pitchFamily="2" charset="-78"/>
              </a:rPr>
              <a:t>قابلیت </a:t>
            </a:r>
            <a:r>
              <a:rPr lang="ar-SA" sz="2400" dirty="0">
                <a:cs typeface="B Nazanin" panose="00000400000000000000" pitchFamily="2" charset="-78"/>
              </a:rPr>
              <a:t>مکانیزه شدن فعالیت­ های سازمان </a:t>
            </a:r>
            <a:r>
              <a:rPr lang="ar-SA" sz="2400" dirty="0" smtClean="0">
                <a:cs typeface="B Nazanin" panose="00000400000000000000" pitchFamily="2" charset="-78"/>
              </a:rPr>
              <a:t>و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ar-SA" sz="2400" dirty="0" smtClean="0">
                <a:cs typeface="B Nazanin" panose="00000400000000000000" pitchFamily="2" charset="-78"/>
              </a:rPr>
              <a:t>ضریب </a:t>
            </a:r>
            <a:r>
              <a:rPr lang="ar-SA" sz="2400" dirty="0">
                <a:cs typeface="B Nazanin" panose="00000400000000000000" pitchFamily="2" charset="-78"/>
              </a:rPr>
              <a:t>نفوذ مکانیزاسیون فعالیت­ </a:t>
            </a:r>
            <a:r>
              <a:rPr lang="ar-SA" sz="2400" dirty="0" smtClean="0">
                <a:cs typeface="B Nazanin" panose="00000400000000000000" pitchFamily="2" charset="-78"/>
              </a:rPr>
              <a:t>ها</a:t>
            </a:r>
            <a:r>
              <a:rPr lang="fa-IR" sz="2400" dirty="0">
                <a:cs typeface="B Nazanin" panose="00000400000000000000" pitchFamily="2" charset="-78"/>
              </a:rPr>
              <a:t>،</a:t>
            </a:r>
            <a:r>
              <a:rPr lang="fa-IR" sz="2400" dirty="0" smtClean="0">
                <a:cs typeface="B Nazanin" panose="00000400000000000000" pitchFamily="2" charset="-78"/>
              </a:rPr>
              <a:t> بعد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از مدلسازی مشخص می شود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/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r="4656"/>
          <a:stretch/>
        </p:blipFill>
        <p:spPr>
          <a:xfrm>
            <a:off x="349624" y="4733363"/>
            <a:ext cx="4982385" cy="19066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1178863" y="621972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5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464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212" y="605118"/>
            <a:ext cx="9058835" cy="1027674"/>
          </a:xfrm>
        </p:spPr>
        <p:txBody>
          <a:bodyPr>
            <a:no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مدل مرجع چیست و در مدیریت </a:t>
            </a:r>
            <a:r>
              <a:rPr lang="ar-SA" sz="3200" dirty="0" smtClean="0">
                <a:cs typeface="B Titr" panose="00000700000000000000" pitchFamily="2" charset="-78"/>
              </a:rPr>
              <a:t>فر</a:t>
            </a:r>
            <a:r>
              <a:rPr lang="fa-IR" sz="3200" dirty="0" smtClean="0">
                <a:cs typeface="B Titr" panose="00000700000000000000" pitchFamily="2" charset="-78"/>
              </a:rPr>
              <a:t>آ</a:t>
            </a:r>
            <a:r>
              <a:rPr lang="ar-SA" sz="3200" dirty="0" smtClean="0">
                <a:cs typeface="B Titr" panose="00000700000000000000" pitchFamily="2" charset="-78"/>
              </a:rPr>
              <a:t>یند </a:t>
            </a:r>
            <a:r>
              <a:rPr lang="ar-SA" sz="3200" dirty="0">
                <a:cs typeface="B Titr" panose="00000700000000000000" pitchFamily="2" charset="-78"/>
              </a:rPr>
              <a:t>چه کاربردی دارد؟</a:t>
            </a:r>
            <a:r>
              <a:rPr lang="en-US" sz="3200" dirty="0">
                <a:cs typeface="B Titr" panose="00000700000000000000" pitchFamily="2" charset="-78"/>
              </a:rPr>
              <a:t/>
            </a:r>
            <a:br>
              <a:rPr lang="en-US" sz="3200" dirty="0">
                <a:cs typeface="B Titr" panose="00000700000000000000" pitchFamily="2" charset="-78"/>
              </a:rPr>
            </a:b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2409378" y="35904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8" y="3868317"/>
            <a:ext cx="4566762" cy="2740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8973" y="1318375"/>
            <a:ext cx="9415177" cy="46655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ar-SA" sz="2500" dirty="0" smtClean="0">
                <a:cs typeface="B Nazanin" panose="00000400000000000000" pitchFamily="2" charset="-78"/>
              </a:rPr>
              <a:t>مدل‌ </a:t>
            </a:r>
            <a:r>
              <a:rPr lang="ar-SA" sz="2500" dirty="0">
                <a:cs typeface="B Nazanin" panose="00000400000000000000" pitchFamily="2" charset="-78"/>
              </a:rPr>
              <a:t>مرجع </a:t>
            </a:r>
            <a:r>
              <a:rPr lang="fa-IR" sz="2500" dirty="0" smtClean="0">
                <a:cs typeface="B Nazanin" panose="00000400000000000000" pitchFamily="2" charset="-78"/>
              </a:rPr>
              <a:t>به عنوان</a:t>
            </a:r>
            <a:r>
              <a:rPr lang="ar-SA" sz="2500" dirty="0" smtClean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یک نقشه راهنما جهت ارائه </a:t>
            </a:r>
            <a:r>
              <a:rPr lang="fa-IR" sz="2500" dirty="0" smtClean="0">
                <a:cs typeface="B Nazanin" panose="00000400000000000000" pitchFamily="2" charset="-78"/>
              </a:rPr>
              <a:t>راهکار</a:t>
            </a:r>
            <a:r>
              <a:rPr lang="ar-SA" sz="2500" dirty="0" smtClean="0">
                <a:cs typeface="B Nazanin" panose="00000400000000000000" pitchFamily="2" charset="-78"/>
              </a:rPr>
              <a:t>‌هایی </a:t>
            </a:r>
            <a:r>
              <a:rPr lang="ar-SA" sz="2500" dirty="0">
                <a:cs typeface="B Nazanin" panose="00000400000000000000" pitchFamily="2" charset="-78"/>
              </a:rPr>
              <a:t>یکپارچه و آرمان‌گرا در قلمرو کسب و کار حساب می </a:t>
            </a:r>
            <a:r>
              <a:rPr lang="ar-SA" sz="2500" dirty="0" smtClean="0">
                <a:cs typeface="B Nazanin" panose="00000400000000000000" pitchFamily="2" charset="-78"/>
              </a:rPr>
              <a:t>شود.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ar-SA" sz="2500" dirty="0">
                <a:cs typeface="B Nazanin" panose="00000400000000000000" pitchFamily="2" charset="-78"/>
              </a:rPr>
              <a:t>مدل‌های مرجع مدل‌های عمومی هستند</a:t>
            </a:r>
            <a:r>
              <a:rPr lang="fa-IR" sz="2500" dirty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که برای مشخص شدن معماری مناسب سازمان‌ها و سیستم‌ها </a:t>
            </a:r>
            <a:r>
              <a:rPr lang="fa-IR" sz="2500" dirty="0">
                <a:cs typeface="B Nazanin" panose="00000400000000000000" pitchFamily="2" charset="-78"/>
              </a:rPr>
              <a:t>و </a:t>
            </a:r>
            <a:r>
              <a:rPr lang="ar-SA" sz="2500" dirty="0">
                <a:cs typeface="B Nazanin" panose="00000400000000000000" pitchFamily="2" charset="-78"/>
              </a:rPr>
              <a:t>عناصر معماری</a:t>
            </a:r>
            <a:r>
              <a:rPr lang="fa-IR" sz="2500" dirty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در لایه‌های </a:t>
            </a:r>
            <a:r>
              <a:rPr lang="ar-SA" sz="2500" dirty="0" smtClean="0">
                <a:cs typeface="B Nazanin" panose="00000400000000000000" pitchFamily="2" charset="-78"/>
              </a:rPr>
              <a:t>مختلف</a:t>
            </a:r>
            <a:r>
              <a:rPr lang="fa-IR" sz="2500" dirty="0" smtClean="0">
                <a:cs typeface="B Nazanin" panose="00000400000000000000" pitchFamily="2" charset="-78"/>
              </a:rPr>
              <a:t> </a:t>
            </a:r>
            <a:r>
              <a:rPr lang="ar-SA" sz="2500" dirty="0" smtClean="0">
                <a:cs typeface="B Nazanin" panose="00000400000000000000" pitchFamily="2" charset="-78"/>
              </a:rPr>
              <a:t>از </a:t>
            </a:r>
            <a:r>
              <a:rPr lang="ar-SA" sz="2500" dirty="0">
                <a:cs typeface="B Nazanin" panose="00000400000000000000" pitchFamily="2" charset="-78"/>
              </a:rPr>
              <a:t>آن</a:t>
            </a:r>
            <a:r>
              <a:rPr lang="fa-IR" sz="2500" dirty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ها استفاده می‌شود.</a:t>
            </a:r>
            <a:endParaRPr lang="en-US" sz="2500" dirty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ar-SA" sz="2500" dirty="0" smtClean="0">
                <a:cs typeface="B Nazanin" panose="00000400000000000000" pitchFamily="2" charset="-78"/>
              </a:rPr>
              <a:t>این </a:t>
            </a:r>
            <a:r>
              <a:rPr lang="ar-SA" sz="2500" dirty="0">
                <a:cs typeface="B Nazanin" panose="00000400000000000000" pitchFamily="2" charset="-78"/>
              </a:rPr>
              <a:t>مدل‌ها با احتساب تمامی حوزه‌های کاری موجود در یک کسب و </a:t>
            </a:r>
            <a:r>
              <a:rPr lang="ar-SA" sz="2500" dirty="0" smtClean="0">
                <a:cs typeface="B Nazanin" panose="00000400000000000000" pitchFamily="2" charset="-78"/>
              </a:rPr>
              <a:t>کار</a:t>
            </a:r>
            <a:r>
              <a:rPr lang="fa-IR" sz="2500" dirty="0" smtClean="0">
                <a:cs typeface="B Nazanin" panose="00000400000000000000" pitchFamily="2" charset="-78"/>
              </a:rPr>
              <a:t>،</a:t>
            </a:r>
            <a:r>
              <a:rPr lang="ar-SA" sz="2500" dirty="0" smtClean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به طور عام و جدای از نحوه انجام آن‌ها در سازمان‌های مختلف، </a:t>
            </a:r>
            <a:r>
              <a:rPr lang="ar-SA" sz="2500" dirty="0" smtClean="0">
                <a:cs typeface="B Nazanin" panose="00000400000000000000" pitchFamily="2" charset="-78"/>
              </a:rPr>
              <a:t>را</a:t>
            </a:r>
            <a:r>
              <a:rPr lang="fa-IR" sz="2500" dirty="0" smtClean="0">
                <a:cs typeface="B Nazanin" panose="00000400000000000000" pitchFamily="2" charset="-78"/>
              </a:rPr>
              <a:t>هکار</a:t>
            </a:r>
            <a:r>
              <a:rPr lang="ar-SA" sz="2500" dirty="0" smtClean="0">
                <a:cs typeface="B Nazanin" panose="00000400000000000000" pitchFamily="2" charset="-78"/>
              </a:rPr>
              <a:t>های </a:t>
            </a:r>
            <a:r>
              <a:rPr lang="ar-SA" sz="2500" dirty="0">
                <a:cs typeface="B Nazanin" panose="00000400000000000000" pitchFamily="2" charset="-78"/>
              </a:rPr>
              <a:t>خود </a:t>
            </a:r>
            <a:r>
              <a:rPr lang="ar-SA" sz="2500" dirty="0" smtClean="0">
                <a:cs typeface="B Nazanin" panose="00000400000000000000" pitchFamily="2" charset="-78"/>
              </a:rPr>
              <a:t>را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r>
              <a:rPr lang="ar-SA" sz="2500" dirty="0" smtClean="0">
                <a:cs typeface="B Nazanin" panose="00000400000000000000" pitchFamily="2" charset="-78"/>
              </a:rPr>
              <a:t>به </a:t>
            </a:r>
            <a:r>
              <a:rPr lang="ar-SA" sz="2500" dirty="0">
                <a:cs typeface="B Nazanin" panose="00000400000000000000" pitchFamily="2" charset="-78"/>
              </a:rPr>
              <a:t>صورت کلی پیشنهاد </a:t>
            </a:r>
            <a:r>
              <a:rPr lang="ar-SA" sz="2500" dirty="0" smtClean="0">
                <a:cs typeface="B Nazanin" panose="00000400000000000000" pitchFamily="2" charset="-78"/>
              </a:rPr>
              <a:t>می‌ده</a:t>
            </a:r>
            <a:r>
              <a:rPr lang="fa-IR" sz="2500" dirty="0" smtClean="0">
                <a:cs typeface="B Nazanin" panose="00000400000000000000" pitchFamily="2" charset="-78"/>
              </a:rPr>
              <a:t>ن</a:t>
            </a:r>
            <a:r>
              <a:rPr lang="ar-SA" sz="2500" dirty="0" smtClean="0">
                <a:cs typeface="B Nazanin" panose="00000400000000000000" pitchFamily="2" charset="-78"/>
              </a:rPr>
              <a:t>د</a:t>
            </a:r>
            <a:r>
              <a:rPr lang="en-US" sz="2500" dirty="0" smtClean="0">
                <a:cs typeface="B Nazanin" panose="00000400000000000000" pitchFamily="2" charset="-78"/>
              </a:rPr>
              <a:t>.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8863" y="6219727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6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8122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341" y="1272377"/>
            <a:ext cx="9993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صرفه‌جویی در زمان و هزینه طراحی وضعیت مطلوب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marL="457200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استفاده از بهترین تجارب و یافته‌ها در سازمان‌های </a:t>
            </a:r>
            <a:r>
              <a:rPr lang="ar-SA" sz="2800" dirty="0" smtClean="0">
                <a:cs typeface="B Nazanin" panose="00000400000000000000" pitchFamily="2" charset="-78"/>
              </a:rPr>
              <a:t>مشابه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marL="457200" lvl="0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اطمینان </a:t>
            </a:r>
            <a:r>
              <a:rPr lang="ar-SA" sz="2800" dirty="0">
                <a:cs typeface="B Nazanin" panose="00000400000000000000" pitchFamily="2" charset="-78"/>
              </a:rPr>
              <a:t>از امکان تعامل‌پذیری ‌بین سازمان‌هایی که از مدل‌های مرجع مشابه</a:t>
            </a:r>
            <a:endParaRPr lang="fa-IR" sz="2800" dirty="0">
              <a:cs typeface="B Nazanin" panose="00000400000000000000" pitchFamily="2" charset="-78"/>
            </a:endParaRPr>
          </a:p>
          <a:p>
            <a:pPr lvl="0" algn="just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</a:t>
            </a:r>
            <a:r>
              <a:rPr lang="fa-IR" sz="2800" dirty="0" smtClean="0">
                <a:cs typeface="B Nazanin" panose="00000400000000000000" pitchFamily="2" charset="-78"/>
              </a:rPr>
              <a:t>   </a:t>
            </a:r>
            <a:r>
              <a:rPr lang="ar-SA" sz="2800" dirty="0" smtClean="0">
                <a:cs typeface="B Nazanin" panose="00000400000000000000" pitchFamily="2" charset="-78"/>
              </a:rPr>
              <a:t>پیروی </a:t>
            </a:r>
            <a:r>
              <a:rPr lang="ar-SA" sz="2800" dirty="0">
                <a:cs typeface="B Nazanin" panose="00000400000000000000" pitchFamily="2" charset="-78"/>
              </a:rPr>
              <a:t>می‌کنند</a:t>
            </a:r>
            <a:r>
              <a:rPr lang="en-US" sz="2800" dirty="0">
                <a:cs typeface="B Nazanin" panose="00000400000000000000" pitchFamily="2" charset="-78"/>
              </a:rPr>
              <a:t>.</a:t>
            </a:r>
          </a:p>
          <a:p>
            <a:pPr lvl="0" algn="just" rtl="1"/>
            <a:r>
              <a:rPr lang="fa-IR" sz="2800" dirty="0" smtClean="0">
                <a:cs typeface="B Nazanin" panose="00000400000000000000" pitchFamily="2" charset="-78"/>
              </a:rPr>
              <a:t>  </a:t>
            </a:r>
            <a:endParaRPr lang="en-US" sz="2800" dirty="0">
              <a:cs typeface="B Nazanin" panose="00000400000000000000" pitchFamily="2" charset="-78"/>
            </a:endParaRPr>
          </a:p>
          <a:p>
            <a:pPr lvl="0" algn="just" rtl="1"/>
            <a:r>
              <a:rPr lang="fa-IR" sz="2800" dirty="0" smtClean="0">
                <a:cs typeface="B Nazanin" panose="00000400000000000000" pitchFamily="2" charset="-78"/>
              </a:rPr>
              <a:t>  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" y="3499292"/>
            <a:ext cx="5970496" cy="2985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5995" y="739588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فواید استفاده از مدل‌های مرجع 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8863" y="6219727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7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071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5917" y="368768"/>
            <a:ext cx="3500718" cy="1143000"/>
          </a:xfrm>
        </p:spPr>
        <p:txBody>
          <a:bodyPr>
            <a:normAutofit/>
          </a:bodyPr>
          <a:lstStyle/>
          <a:p>
            <a:r>
              <a:rPr lang="ar-SA" sz="3200" dirty="0">
                <a:cs typeface="B Titr" panose="00000700000000000000" pitchFamily="2" charset="-78"/>
              </a:rPr>
              <a:t>مدل مرجع خدمات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965" y="1343679"/>
            <a:ext cx="9583618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 fontAlgn="base"/>
            <a:r>
              <a:rPr lang="ar-SA" sz="2500" dirty="0">
                <a:cs typeface="B Nazanin" panose="00000400000000000000" pitchFamily="2" charset="-78"/>
              </a:rPr>
              <a:t>بخش </a:t>
            </a:r>
            <a:r>
              <a:rPr lang="ar-SA" sz="2500" dirty="0" smtClean="0">
                <a:cs typeface="B Nazanin" panose="00000400000000000000" pitchFamily="2" charset="-78"/>
              </a:rPr>
              <a:t>مدل‌های </a:t>
            </a:r>
            <a:r>
              <a:rPr lang="ar-SA" sz="2500" dirty="0">
                <a:cs typeface="B Nazanin" panose="00000400000000000000" pitchFamily="2" charset="-78"/>
              </a:rPr>
              <a:t>مرجع </a:t>
            </a:r>
            <a:r>
              <a:rPr lang="ar-SA" sz="2500" dirty="0" smtClean="0">
                <a:cs typeface="B Nazanin" panose="00000400000000000000" pitchFamily="2" charset="-78"/>
              </a:rPr>
              <a:t>ملی </a:t>
            </a:r>
            <a:r>
              <a:rPr lang="ar-SA" sz="2500" dirty="0">
                <a:cs typeface="B Nazanin" panose="00000400000000000000" pitchFamily="2" charset="-78"/>
              </a:rPr>
              <a:t>که می‌توان آن را معادل </a:t>
            </a:r>
            <a:r>
              <a:rPr lang="ar-SA" sz="2500" dirty="0" smtClean="0">
                <a:cs typeface="B Nazanin" panose="00000400000000000000" pitchFamily="2" charset="-78"/>
              </a:rPr>
              <a:t>الگوها </a:t>
            </a:r>
            <a:r>
              <a:rPr lang="ar-SA" sz="2500" dirty="0">
                <a:cs typeface="B Nazanin" panose="00000400000000000000" pitchFamily="2" charset="-78"/>
              </a:rPr>
              <a:t>و استانداردهای آماده معماری در مقیاس ملی(دولت</a:t>
            </a:r>
            <a:r>
              <a:rPr lang="ar-SA" sz="2500" dirty="0" smtClean="0">
                <a:cs typeface="B Nazanin" panose="00000400000000000000" pitchFamily="2" charset="-78"/>
              </a:rPr>
              <a:t>) </a:t>
            </a:r>
            <a:r>
              <a:rPr lang="ar-SA" sz="2500" dirty="0">
                <a:cs typeface="B Nazanin" panose="00000400000000000000" pitchFamily="2" charset="-78"/>
              </a:rPr>
              <a:t>دانست، به سوال "معماری براساس چه استاندارد و الگوهای مرجع بالادستی تدوین </a:t>
            </a:r>
            <a:r>
              <a:rPr lang="ar-SA" sz="2500" dirty="0" smtClean="0">
                <a:cs typeface="B Nazanin" panose="00000400000000000000" pitchFamily="2" charset="-78"/>
              </a:rPr>
              <a:t>شود</a:t>
            </a:r>
            <a:r>
              <a:rPr lang="fa-IR" sz="2500" dirty="0" smtClean="0">
                <a:cs typeface="B Nazanin" panose="00000400000000000000" pitchFamily="2" charset="-78"/>
              </a:rPr>
              <a:t>؟</a:t>
            </a:r>
            <a:r>
              <a:rPr lang="ar-SA" sz="2500" dirty="0" smtClean="0">
                <a:cs typeface="B Nazanin" panose="00000400000000000000" pitchFamily="2" charset="-78"/>
              </a:rPr>
              <a:t>" </a:t>
            </a:r>
            <a:r>
              <a:rPr lang="ar-SA" sz="2500" dirty="0">
                <a:cs typeface="B Nazanin" panose="00000400000000000000" pitchFamily="2" charset="-78"/>
              </a:rPr>
              <a:t>پاسخ </a:t>
            </a:r>
            <a:r>
              <a:rPr lang="ar-SA" sz="2500" dirty="0" smtClean="0">
                <a:cs typeface="B Nazanin" panose="00000400000000000000" pitchFamily="2" charset="-78"/>
              </a:rPr>
              <a:t>می‌دهد.</a:t>
            </a:r>
            <a:endParaRPr lang="fa-IR" sz="2500" dirty="0">
              <a:cs typeface="B Nazanin" panose="00000400000000000000" pitchFamily="2" charset="-78"/>
            </a:endParaRPr>
          </a:p>
          <a:p>
            <a:pPr algn="just" rtl="1" fontAlgn="base"/>
            <a:r>
              <a:rPr lang="ar-SA" sz="2500" dirty="0" smtClean="0">
                <a:cs typeface="B Nazanin" panose="00000400000000000000" pitchFamily="2" charset="-78"/>
              </a:rPr>
              <a:t>بدین </a:t>
            </a:r>
            <a:r>
              <a:rPr lang="ar-SA" sz="2500" dirty="0">
                <a:cs typeface="B Nazanin" panose="00000400000000000000" pitchFamily="2" charset="-78"/>
              </a:rPr>
              <a:t>منظور شش مدل مرجع در مقیاس ملی(دولت) تهیه شده است که به قرار ذیل </a:t>
            </a:r>
            <a:r>
              <a:rPr lang="fa-IR" sz="2500" dirty="0" smtClean="0">
                <a:cs typeface="B Nazanin" panose="00000400000000000000" pitchFamily="2" charset="-78"/>
              </a:rPr>
              <a:t>می باشد</a:t>
            </a:r>
            <a:r>
              <a:rPr lang="ar-SA" sz="2500" dirty="0" smtClean="0">
                <a:cs typeface="B Nazanin" panose="00000400000000000000" pitchFamily="2" charset="-78"/>
              </a:rPr>
              <a:t>:</a:t>
            </a:r>
            <a:endParaRPr lang="en-US" sz="2500" dirty="0">
              <a:cs typeface="B Nazanin" panose="00000400000000000000" pitchFamily="2" charset="-78"/>
            </a:endParaRPr>
          </a:p>
          <a:p>
            <a:pPr lvl="0" algn="just" rtl="1" fontAlgn="base">
              <a:lnSpc>
                <a:spcPct val="150000"/>
              </a:lnSpc>
            </a:pPr>
            <a:r>
              <a:rPr lang="ar-SA" sz="2500" b="1" dirty="0">
                <a:cs typeface="B Nazanin" panose="00000400000000000000" pitchFamily="2" charset="-78"/>
              </a:rPr>
              <a:t>مدل مرجع عملکرد</a:t>
            </a:r>
            <a:r>
              <a:rPr lang="ar-SA" sz="2500" dirty="0">
                <a:cs typeface="B Nazanin" panose="00000400000000000000" pitchFamily="2" charset="-78"/>
              </a:rPr>
              <a:t>: طبقه‌بندی و نمونه سنجه‌های ارزیابی عملکرد در دولت(دستگاه‌های اجرایی)</a:t>
            </a:r>
            <a:endParaRPr lang="en-US" sz="2500" dirty="0">
              <a:cs typeface="B Nazanin" panose="00000400000000000000" pitchFamily="2" charset="-78"/>
            </a:endParaRPr>
          </a:p>
          <a:p>
            <a:pPr lvl="0" algn="just" rtl="1" fontAlgn="base"/>
            <a:r>
              <a:rPr lang="ar-SA" sz="2500" b="1" dirty="0">
                <a:cs typeface="B Nazanin" panose="00000400000000000000" pitchFamily="2" charset="-78"/>
              </a:rPr>
              <a:t>مدل مرجع خدمات</a:t>
            </a:r>
            <a:r>
              <a:rPr lang="ar-SA" sz="2500" dirty="0">
                <a:cs typeface="B Nazanin" panose="00000400000000000000" pitchFamily="2" charset="-78"/>
              </a:rPr>
              <a:t>: طبقه‌بندی و نمونه خدمات(کارکردهای) اصلی و پشتیبانی در </a:t>
            </a:r>
            <a:r>
              <a:rPr lang="ar-SA" sz="2500" dirty="0" smtClean="0">
                <a:cs typeface="B Nazanin" panose="00000400000000000000" pitchFamily="2" charset="-78"/>
              </a:rPr>
              <a:t>دولت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 lvl="0" algn="just" rtl="1" fontAlgn="base"/>
            <a:r>
              <a:rPr lang="ar-SA" sz="2500" b="1" dirty="0" smtClean="0">
                <a:cs typeface="B Nazanin" panose="00000400000000000000" pitchFamily="2" charset="-78"/>
              </a:rPr>
              <a:t>مدل </a:t>
            </a:r>
            <a:r>
              <a:rPr lang="ar-SA" sz="2500" b="1" dirty="0">
                <a:cs typeface="B Nazanin" panose="00000400000000000000" pitchFamily="2" charset="-78"/>
              </a:rPr>
              <a:t>مرجع داده</a:t>
            </a:r>
            <a:r>
              <a:rPr lang="ar-SA" sz="2500" dirty="0">
                <a:cs typeface="B Nazanin" panose="00000400000000000000" pitchFamily="2" charset="-78"/>
              </a:rPr>
              <a:t>: طبقه‌بندی و نمونه داده‌های اصلی و پشتیبانی در </a:t>
            </a:r>
            <a:r>
              <a:rPr lang="ar-SA" sz="2500" dirty="0" smtClean="0">
                <a:cs typeface="B Nazanin" panose="00000400000000000000" pitchFamily="2" charset="-78"/>
              </a:rPr>
              <a:t>دولت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 lvl="0" algn="just" rtl="1" fontAlgn="base"/>
            <a:r>
              <a:rPr lang="ar-SA" sz="2500" b="1" dirty="0">
                <a:cs typeface="B Nazanin" panose="00000400000000000000" pitchFamily="2" charset="-78"/>
              </a:rPr>
              <a:t>مدل مرجع فناوری</a:t>
            </a:r>
            <a:r>
              <a:rPr lang="ar-SA" sz="2500" dirty="0">
                <a:cs typeface="B Nazanin" panose="00000400000000000000" pitchFamily="2" charset="-78"/>
              </a:rPr>
              <a:t>:</a:t>
            </a:r>
            <a:r>
              <a:rPr lang="fa-IR" sz="2500" dirty="0">
                <a:cs typeface="B Nazanin" panose="00000400000000000000" pitchFamily="2" charset="-78"/>
              </a:rPr>
              <a:t> </a:t>
            </a:r>
            <a:r>
              <a:rPr lang="ar-SA" sz="2500" dirty="0">
                <a:cs typeface="B Nazanin" panose="00000400000000000000" pitchFamily="2" charset="-78"/>
              </a:rPr>
              <a:t>طبقه‌بندی و نمونه فناوری‌ها(استانداردها، ابزارها) </a:t>
            </a:r>
            <a:r>
              <a:rPr lang="ar-SA" sz="2500" dirty="0" smtClean="0">
                <a:cs typeface="B Nazanin" panose="00000400000000000000" pitchFamily="2" charset="-78"/>
              </a:rPr>
              <a:t>در </a:t>
            </a:r>
            <a:r>
              <a:rPr lang="ar-SA" sz="2500" dirty="0">
                <a:cs typeface="B Nazanin" panose="00000400000000000000" pitchFamily="2" charset="-78"/>
              </a:rPr>
              <a:t>دولت</a:t>
            </a:r>
            <a:endParaRPr lang="fa-IR" sz="2500" dirty="0">
              <a:cs typeface="B Nazanin" panose="00000400000000000000" pitchFamily="2" charset="-78"/>
            </a:endParaRPr>
          </a:p>
          <a:p>
            <a:pPr lvl="0" algn="just" rtl="1" fontAlgn="base"/>
            <a:r>
              <a:rPr lang="ar-SA" sz="2500" b="1" dirty="0">
                <a:cs typeface="B Nazanin" panose="00000400000000000000" pitchFamily="2" charset="-78"/>
              </a:rPr>
              <a:t>مدل مرجع امنیت</a:t>
            </a:r>
            <a:r>
              <a:rPr lang="ar-SA" sz="2500" dirty="0">
                <a:cs typeface="B Nazanin" panose="00000400000000000000" pitchFamily="2" charset="-78"/>
              </a:rPr>
              <a:t>: طبقه‌بندی و نمونه کنترل‌های امنیتی فناوری اطلاعات در دولت</a:t>
            </a:r>
            <a:endParaRPr lang="en-US" sz="2500" dirty="0">
              <a:cs typeface="B Nazanin" panose="00000400000000000000" pitchFamily="2" charset="-78"/>
            </a:endParaRPr>
          </a:p>
          <a:p>
            <a:pPr lvl="0" algn="just" rtl="1" fontAlgn="base"/>
            <a:r>
              <a:rPr lang="ar-SA" sz="2500" b="1" dirty="0" smtClean="0">
                <a:cs typeface="B Nazanin" panose="00000400000000000000" pitchFamily="2" charset="-78"/>
              </a:rPr>
              <a:t>مدل </a:t>
            </a:r>
            <a:r>
              <a:rPr lang="ar-SA" sz="2500" b="1" dirty="0">
                <a:cs typeface="B Nazanin" panose="00000400000000000000" pitchFamily="2" charset="-78"/>
              </a:rPr>
              <a:t>مرجع نرم‌افزارهای کاربردی</a:t>
            </a:r>
            <a:r>
              <a:rPr lang="ar-SA" sz="2500" dirty="0">
                <a:cs typeface="B Nazanin" panose="00000400000000000000" pitchFamily="2" charset="-78"/>
              </a:rPr>
              <a:t>: طبقه‌بندی و نمونه نرم‌افزارهای کاربردی اصلی و پشتیبانی در </a:t>
            </a:r>
            <a:r>
              <a:rPr lang="ar-SA" sz="2500" dirty="0" smtClean="0">
                <a:cs typeface="B Nazanin" panose="00000400000000000000" pitchFamily="2" charset="-78"/>
              </a:rPr>
              <a:t>دولت</a:t>
            </a:r>
            <a:endParaRPr lang="fa-IR" sz="2500" dirty="0" smtClean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716" y="5860300"/>
            <a:ext cx="4532780" cy="4216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rtl="1" fontAlgn="base">
              <a:lnSpc>
                <a:spcPct val="107000"/>
              </a:lnSpc>
              <a:spcAft>
                <a:spcPts val="750"/>
              </a:spcAft>
            </a:pPr>
            <a:r>
              <a:rPr lang="ar-SA" sz="2000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سایت چارچوب معماری سازمانی </a:t>
            </a:r>
            <a:r>
              <a:rPr lang="ar-SA" sz="2000" dirty="0" smtClean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ایران</a:t>
            </a:r>
            <a:r>
              <a:rPr lang="fa-IR" sz="20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www.ieaf.ir </a:t>
            </a:r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8863" y="6219727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8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2291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310B34E7-8271-47C4-B8DE-5B9704346759}" vid="{0F26D354-6363-42A7-BCB9-92453D1C6E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317</TotalTime>
  <Words>1309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맑은 고딕</vt:lpstr>
      <vt:lpstr>Arial</vt:lpstr>
      <vt:lpstr>B Arshia</vt:lpstr>
      <vt:lpstr>B Nazanin</vt:lpstr>
      <vt:lpstr>B Titr</vt:lpstr>
      <vt:lpstr>Calibri</vt:lpstr>
      <vt:lpstr>Helvetica</vt:lpstr>
      <vt:lpstr>inherit</vt:lpstr>
      <vt:lpstr>iransans</vt:lpstr>
      <vt:lpstr>iransans-light</vt:lpstr>
      <vt:lpstr>Symbol</vt:lpstr>
      <vt:lpstr>Times New Roman</vt:lpstr>
      <vt:lpstr>Theme2</vt:lpstr>
      <vt:lpstr>به نام خدا</vt:lpstr>
      <vt:lpstr>ضرورت استفاده از مدیریت فرآیندهای کسب و کار در سازمان ها</vt:lpstr>
      <vt:lpstr>PowerPoint Presentation</vt:lpstr>
      <vt:lpstr>چرخه عمر BPM </vt:lpstr>
      <vt:lpstr>PowerPoint Presentation</vt:lpstr>
      <vt:lpstr>اهمیت مدلسازی فرآیندهای سازمانها</vt:lpstr>
      <vt:lpstr>مدل مرجع چیست و در مدیریت فرآیند چه کاربردی دارد؟ </vt:lpstr>
      <vt:lpstr>PowerPoint Presentation</vt:lpstr>
      <vt:lpstr>مدل مرجع خدمات</vt:lpstr>
      <vt:lpstr>PowerPoint Presentation</vt:lpstr>
      <vt:lpstr>مدل مرجع فرآیندی SAP یا  Solution Composer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Novin Pendar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</dc:creator>
  <cp:lastModifiedBy>NP</cp:lastModifiedBy>
  <cp:revision>78</cp:revision>
  <dcterms:created xsi:type="dcterms:W3CDTF">2018-11-03T10:09:20Z</dcterms:created>
  <dcterms:modified xsi:type="dcterms:W3CDTF">2018-11-11T18:40:16Z</dcterms:modified>
</cp:coreProperties>
</file>