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b456b69f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b456b69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8f3a449eb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8f3a449e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8f3a449eb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8f3a449e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8f3a449eb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8f3a449e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8f3a449eb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8f3a449e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8f3a449eb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8f3a449e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8f3a449eb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8f3a449e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8f3a449eb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8f3a449e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b456b69f_2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b456b69f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58e18d13de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258e18d13d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8e18d13de_2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58e18d13de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8e18d13de_2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8e18d13de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8e18d13de_2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8e18d13de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bf05b5b3b49ca6b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bf05b5b3b49ca6b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912de99c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912de99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bf05b5b3b49ca6b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bf05b5b3b49ca6b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ctrTitle"/>
          </p:nvPr>
        </p:nvSpPr>
        <p:spPr>
          <a:xfrm>
            <a:off x="133350" y="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rgbClr val="FF505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2"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800"/>
            </a:lvl2pPr>
            <a:lvl3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429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4pPr>
            <a:lvl5pPr indent="-3429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5pPr>
            <a:lvl6pPr indent="-3429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400" u="none" cap="none" strike="noStrike"/>
            </a:lvl1pPr>
            <a:lvl2pPr indent="0" lvl="1" marL="0" marR="0" rtl="0" algn="r">
              <a:buNone/>
              <a:defRPr b="0" i="0" sz="1400" u="none" cap="none" strike="noStrike"/>
            </a:lvl2pPr>
            <a:lvl3pPr indent="0" lvl="2" marL="0" marR="0" rtl="0" algn="r">
              <a:buNone/>
              <a:defRPr b="0" i="0" sz="1400" u="none" cap="none" strike="noStrike"/>
            </a:lvl3pPr>
            <a:lvl4pPr indent="0" lvl="3" marL="0" marR="0" rtl="0" algn="r">
              <a:buNone/>
              <a:defRPr b="0" i="0" sz="1400" u="none" cap="none" strike="noStrike"/>
            </a:lvl4pPr>
            <a:lvl5pPr indent="0" lvl="4" marL="0" marR="0" rtl="0" algn="r">
              <a:buNone/>
              <a:defRPr b="0" i="0" sz="1400" u="none" cap="none" strike="noStrike"/>
            </a:lvl5pPr>
            <a:lvl6pPr indent="0" lvl="5" marL="0" marR="0" rtl="0" algn="r">
              <a:buNone/>
              <a:defRPr b="0" i="0" sz="1400" u="none" cap="none" strike="noStrike"/>
            </a:lvl6pPr>
            <a:lvl7pPr indent="0" lvl="6" marL="0" marR="0" rtl="0" algn="r">
              <a:buNone/>
              <a:defRPr b="0" i="0" sz="1400" u="none" cap="none" strike="noStrike"/>
            </a:lvl7pPr>
            <a:lvl8pPr indent="0" lvl="7" marL="0" marR="0" rtl="0" algn="r">
              <a:buNone/>
              <a:defRPr b="0" i="0" sz="1400" u="none" cap="none" strike="noStrike"/>
            </a:lvl8pPr>
            <a:lvl9pPr indent="0" lvl="8" marL="0" marR="0" rtl="0" algn="r">
              <a:buNone/>
              <a:defRPr b="0" i="0" sz="1400" u="none" cap="none" strike="noStrike"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Relationship Id="rId4" Type="http://schemas.openxmlformats.org/officeDocument/2006/relationships/image" Target="../media/image28.png"/><Relationship Id="rId5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31.png"/><Relationship Id="rId6" Type="http://schemas.openxmlformats.org/officeDocument/2006/relationships/image" Target="../media/image25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11" Type="http://schemas.openxmlformats.org/officeDocument/2006/relationships/image" Target="../media/image3.png"/><Relationship Id="rId10" Type="http://schemas.openxmlformats.org/officeDocument/2006/relationships/image" Target="../media/image4.png"/><Relationship Id="rId9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18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3400"/>
              <a:t>SÉRIES DE TAYLOR NA COMPARAÇÃO DAS LEIS DE RADIAÇÃO DO CORPO NEGRO</a:t>
            </a:r>
            <a:endParaRPr sz="3400"/>
          </a:p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685800" y="3786763"/>
            <a:ext cx="7772400" cy="21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>
                <a:solidFill>
                  <a:schemeClr val="dk1"/>
                </a:solidFill>
              </a:rPr>
              <a:t>Arthur Hernandez Perez</a:t>
            </a:r>
            <a:br>
              <a:rPr b="1" lang="pt">
                <a:solidFill>
                  <a:schemeClr val="dk1"/>
                </a:solidFill>
              </a:rPr>
            </a:br>
            <a:r>
              <a:rPr b="1" lang="pt">
                <a:solidFill>
                  <a:srgbClr val="000000"/>
                </a:solidFill>
              </a:rPr>
              <a:t>Mariana Martins Chagas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>
                <a:solidFill>
                  <a:srgbClr val="000000"/>
                </a:solidFill>
              </a:rPr>
              <a:t>Rafael Manteiga Balbino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" sz="1400">
                <a:solidFill>
                  <a:srgbClr val="000000"/>
                </a:solidFill>
              </a:rPr>
            </a:br>
            <a:br>
              <a:rPr lang="pt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" name="Google Shape;3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1252" y="423175"/>
            <a:ext cx="1167525" cy="12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457200" y="-318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Análise matemática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355150" y="3210475"/>
            <a:ext cx="82296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b="1" lang="pt"/>
              <a:t>Características da equação de Planck: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4530" r="16268" t="28197"/>
          <a:stretch/>
        </p:blipFill>
        <p:spPr>
          <a:xfrm>
            <a:off x="2756225" y="1232757"/>
            <a:ext cx="6031300" cy="177196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609600" y="1589325"/>
            <a:ext cx="82296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b="1" lang="pt"/>
              <a:t>Planck: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775" y="4353463"/>
            <a:ext cx="2686959" cy="1368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7" name="Google Shape;13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5550" y="4353475"/>
            <a:ext cx="2686950" cy="1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457200" y="-318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Planck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609600" y="1284525"/>
            <a:ext cx="82296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b="1" lang="pt"/>
              <a:t>Como a equação se comporta com o comprimento de onda indo para 0</a:t>
            </a:r>
            <a:r>
              <a:rPr b="1" lang="pt"/>
              <a:t>: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b="0" l="0" r="9477" t="20829"/>
          <a:stretch/>
        </p:blipFill>
        <p:spPr>
          <a:xfrm>
            <a:off x="457200" y="2857500"/>
            <a:ext cx="2648772" cy="1143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7287" y="2857502"/>
            <a:ext cx="2894235" cy="1143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6" name="Google Shape;14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2813" y="2819400"/>
            <a:ext cx="2238375" cy="1219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7" name="Google Shape;147;p19"/>
          <p:cNvPicPr preferRelativeResize="0"/>
          <p:nvPr/>
        </p:nvPicPr>
        <p:blipFill rotWithShape="1">
          <a:blip r:embed="rId6">
            <a:alphaModFix/>
          </a:blip>
          <a:srcRect b="0" l="0" r="0" t="27698"/>
          <a:stretch/>
        </p:blipFill>
        <p:spPr>
          <a:xfrm>
            <a:off x="1738313" y="4657875"/>
            <a:ext cx="5667375" cy="105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457200" y="-318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Planck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609600" y="1284525"/>
            <a:ext cx="82296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b="1" lang="pt"/>
              <a:t>Como a equação se comporta com o comprimento de onda indo para infinito: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063" y="2972725"/>
            <a:ext cx="2686950" cy="136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609600" y="4886325"/>
            <a:ext cx="82296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b="1" lang="pt"/>
              <a:t>Expansão de taylor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1812" y="2715912"/>
            <a:ext cx="5332187" cy="162522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457200" y="-318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Expansão de taylor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609600" y="1284525"/>
            <a:ext cx="82296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b="1" lang="pt"/>
              <a:t>Pela expansão de taylor: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b="0" l="3445" r="5172" t="0"/>
          <a:stretch/>
        </p:blipFill>
        <p:spPr>
          <a:xfrm>
            <a:off x="685800" y="2019300"/>
            <a:ext cx="8077201" cy="1189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4" name="Google Shape;16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3500738"/>
            <a:ext cx="8229599" cy="10924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5" name="Google Shape;16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025" y="4885424"/>
            <a:ext cx="7898750" cy="1189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457200" y="-318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Planck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609600" y="1284525"/>
            <a:ext cx="82296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b="1" lang="pt"/>
              <a:t>Logo a equação de planck: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763" y="2002375"/>
            <a:ext cx="5156475" cy="223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3" name="Google Shape;1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500" y="4656037"/>
            <a:ext cx="2236425" cy="1072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457200" y="-318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Rayleigh-Jeans &amp; </a:t>
            </a:r>
            <a:r>
              <a:rPr b="0" lang="pt" sz="4400"/>
              <a:t>Planck</a:t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188" y="1233625"/>
            <a:ext cx="7283624" cy="48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/>
        </p:nvSpPr>
        <p:spPr>
          <a:xfrm>
            <a:off x="362300" y="624225"/>
            <a:ext cx="7627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OLIVEIRA, Adilson. A física quântica e o Nobel. [</a:t>
            </a:r>
            <a:r>
              <a:rPr i="1" lang="pt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S. l.</a:t>
            </a:r>
            <a:r>
              <a:rPr lang="pt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], [201-?]. Disponível em: https://cienciahoje.org.br/coluna/a-fisica-quantica-e-o-nobel/.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SANCHARI, Chakraborty. Catástrofe ultravioleta: 5 fatos interessantes para saber. [S. l.], [201-?]. Disponível em: https://pt.lambdageeks.com/ultraviolet-catastrophe/.</a:t>
            </a:r>
            <a:endParaRPr sz="2400"/>
          </a:p>
        </p:txBody>
      </p:sp>
      <p:sp>
        <p:nvSpPr>
          <p:cNvPr id="185" name="Google Shape;185;p24"/>
          <p:cNvSpPr txBox="1"/>
          <p:nvPr/>
        </p:nvSpPr>
        <p:spPr>
          <a:xfrm>
            <a:off x="362300" y="131625"/>
            <a:ext cx="498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Times New Roman"/>
                <a:ea typeface="Times New Roman"/>
                <a:cs typeface="Times New Roman"/>
                <a:sym typeface="Times New Roman"/>
              </a:rPr>
              <a:t>Bibliografia</a:t>
            </a:r>
            <a:endParaRPr sz="2000"/>
          </a:p>
        </p:txBody>
      </p:sp>
      <p:sp>
        <p:nvSpPr>
          <p:cNvPr id="186" name="Google Shape;186;p24"/>
          <p:cNvSpPr txBox="1"/>
          <p:nvPr/>
        </p:nvSpPr>
        <p:spPr>
          <a:xfrm>
            <a:off x="362300" y="1938125"/>
            <a:ext cx="498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Times New Roman"/>
                <a:ea typeface="Times New Roman"/>
                <a:cs typeface="Times New Roman"/>
                <a:sym typeface="Times New Roman"/>
              </a:rPr>
              <a:t>Código Fonte: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362300" y="2430725"/>
            <a:ext cx="762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latin typeface="Times New Roman"/>
                <a:ea typeface="Times New Roman"/>
                <a:cs typeface="Times New Roman"/>
                <a:sym typeface="Times New Roman"/>
              </a:rPr>
              <a:t>https://github.com/fael0306/calculo-iv-uerj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Sumário</a:t>
            </a:r>
            <a:endParaRPr/>
          </a:p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Contextualização do tema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Análise</a:t>
            </a:r>
            <a:r>
              <a:rPr lang="pt"/>
              <a:t> </a:t>
            </a:r>
            <a:r>
              <a:rPr lang="pt"/>
              <a:t>Matemática</a:t>
            </a:r>
            <a:r>
              <a:rPr lang="pt"/>
              <a:t> das leis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Código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87925" y="355936"/>
            <a:ext cx="2503375" cy="3090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1800" y="322851"/>
            <a:ext cx="2503375" cy="31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2175" y="3150573"/>
            <a:ext cx="960775" cy="94637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/>
          <p:nvPr/>
        </p:nvSpPr>
        <p:spPr>
          <a:xfrm>
            <a:off x="5339425" y="3482325"/>
            <a:ext cx="314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Times New Roman"/>
                <a:ea typeface="Times New Roman"/>
                <a:cs typeface="Times New Roman"/>
                <a:sym typeface="Times New Roman"/>
              </a:rPr>
              <a:t>Nobel da Física (1918)</a:t>
            </a:r>
            <a:endParaRPr sz="2100"/>
          </a:p>
        </p:txBody>
      </p:sp>
      <p:sp>
        <p:nvSpPr>
          <p:cNvPr id="51" name="Google Shape;51;p11"/>
          <p:cNvSpPr txBox="1"/>
          <p:nvPr/>
        </p:nvSpPr>
        <p:spPr>
          <a:xfrm>
            <a:off x="988225" y="3482313"/>
            <a:ext cx="314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Times New Roman"/>
                <a:ea typeface="Times New Roman"/>
                <a:cs typeface="Times New Roman"/>
                <a:sym typeface="Times New Roman"/>
              </a:rPr>
              <a:t>Nobel da Física (1904)</a:t>
            </a:r>
            <a:endParaRPr sz="2100"/>
          </a:p>
        </p:txBody>
      </p:sp>
      <p:sp>
        <p:nvSpPr>
          <p:cNvPr id="52" name="Google Shape;52;p11"/>
          <p:cNvSpPr txBox="1"/>
          <p:nvPr/>
        </p:nvSpPr>
        <p:spPr>
          <a:xfrm>
            <a:off x="759625" y="3818975"/>
            <a:ext cx="3606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" sz="21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latin typeface="Times New Roman"/>
                <a:ea typeface="Times New Roman"/>
                <a:cs typeface="Times New Roman"/>
                <a:sym typeface="Times New Roman"/>
              </a:rPr>
              <a:t>Pelo estudo da densidade de gases importantes e descobrindo do elemento argônio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1"/>
          <p:cNvSpPr txBox="1"/>
          <p:nvPr/>
        </p:nvSpPr>
        <p:spPr>
          <a:xfrm>
            <a:off x="5184700" y="3776925"/>
            <a:ext cx="37263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latin typeface="Times New Roman"/>
                <a:ea typeface="Times New Roman"/>
                <a:cs typeface="Times New Roman"/>
                <a:sym typeface="Times New Roman"/>
              </a:rPr>
              <a:t>No que foi considerado o marco   do   início   da física quântica. Estudo sobre comportamento da radiação emitida por um corpo negro.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1800" y="2999506"/>
            <a:ext cx="871975" cy="523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0515" y="2999500"/>
            <a:ext cx="871985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/>
          <p:nvPr/>
        </p:nvSpPr>
        <p:spPr>
          <a:xfrm>
            <a:off x="1673425" y="3259425"/>
            <a:ext cx="26925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55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John William Strutt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1"/>
              </a:solidFill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6218925" y="3102438"/>
            <a:ext cx="30000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05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Max Planck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7642050" y="3208350"/>
            <a:ext cx="486900" cy="28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/>
        </p:nvSpPr>
        <p:spPr>
          <a:xfrm>
            <a:off x="362300" y="131625"/>
            <a:ext cx="498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800">
                <a:latin typeface="Times New Roman"/>
                <a:ea typeface="Times New Roman"/>
                <a:cs typeface="Times New Roman"/>
                <a:sym typeface="Times New Roman"/>
              </a:rPr>
              <a:t>Stewart - Volume 2. Página 700</a:t>
            </a:r>
            <a:endParaRPr sz="2800"/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8012"/>
            <a:ext cx="9143999" cy="498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16800"/>
            <a:ext cx="9143999" cy="1354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8288" y="3042738"/>
            <a:ext cx="2209800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2175" y="3042737"/>
            <a:ext cx="3656175" cy="296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2"/>
          <p:cNvSpPr txBox="1"/>
          <p:nvPr/>
        </p:nvSpPr>
        <p:spPr>
          <a:xfrm>
            <a:off x="5686100" y="5566875"/>
            <a:ext cx="18720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212529"/>
                </a:solidFill>
                <a:highlight>
                  <a:srgbClr val="FFFFFF"/>
                </a:highlight>
              </a:rPr>
              <a:t>Modelo prático de um corpo negro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2"/>
          <p:cNvSpPr txBox="1"/>
          <p:nvPr/>
        </p:nvSpPr>
        <p:spPr>
          <a:xfrm>
            <a:off x="812316" y="6029550"/>
            <a:ext cx="37359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111111"/>
                </a:solidFill>
                <a:highlight>
                  <a:srgbClr val="FFFFFF"/>
                </a:highlight>
              </a:rPr>
              <a:t>Espectro de emissão para corpos negros a diferentes temperaturas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/>
        </p:nvSpPr>
        <p:spPr>
          <a:xfrm>
            <a:off x="362300" y="131625"/>
            <a:ext cx="498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800">
                <a:latin typeface="Times New Roman"/>
                <a:ea typeface="Times New Roman"/>
                <a:cs typeface="Times New Roman"/>
                <a:sym typeface="Times New Roman"/>
              </a:rPr>
              <a:t>Stewart - Volume 2. Página 700</a:t>
            </a:r>
            <a:endParaRPr sz="2800"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8012"/>
            <a:ext cx="9143999" cy="498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75" y="1859787"/>
            <a:ext cx="2236425" cy="10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6100" y="1779100"/>
            <a:ext cx="3766425" cy="12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700" y="4054950"/>
            <a:ext cx="2391250" cy="3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375" y="4547075"/>
            <a:ext cx="32480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175" y="4999400"/>
            <a:ext cx="3235902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63350" y="4024325"/>
            <a:ext cx="49244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12825" y="4518500"/>
            <a:ext cx="47529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86175" y="4936475"/>
            <a:ext cx="54578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594850" y="28690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Lei de Rayleigh-Jeans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5337125" y="2936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Lei de Planck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648625" y="3109663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(</a:t>
            </a:r>
            <a:r>
              <a:rPr lang="pt"/>
              <a:t>densidade de energia da radiação do corpo negro)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189313" y="32108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(adaptação melhorada da Lei de Rayleigh-Jeans)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4806100" y="131613"/>
            <a:ext cx="498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800">
                <a:latin typeface="Times New Roman"/>
                <a:ea typeface="Times New Roman"/>
                <a:cs typeface="Times New Roman"/>
                <a:sym typeface="Times New Roman"/>
              </a:rPr>
              <a:t>Fórmulas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362300" y="131625"/>
            <a:ext cx="498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800">
                <a:latin typeface="Times New Roman"/>
                <a:ea typeface="Times New Roman"/>
                <a:cs typeface="Times New Roman"/>
                <a:sym typeface="Times New Roman"/>
              </a:rPr>
              <a:t>Stewart - Volume 2. Página 700</a:t>
            </a:r>
            <a:endParaRPr sz="28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8012"/>
            <a:ext cx="9143999" cy="498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75" y="1859787"/>
            <a:ext cx="2236425" cy="10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6100" y="1779100"/>
            <a:ext cx="3766425" cy="12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594850" y="28690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Lei de Rayleigh-Jeans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5337125" y="2936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Lei de Planck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4806100" y="131613"/>
            <a:ext cx="498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800">
                <a:latin typeface="Times New Roman"/>
                <a:ea typeface="Times New Roman"/>
                <a:cs typeface="Times New Roman"/>
                <a:sym typeface="Times New Roman"/>
              </a:rPr>
              <a:t>Particularidades</a:t>
            </a:r>
            <a:endParaRPr sz="2800"/>
          </a:p>
        </p:txBody>
      </p:sp>
      <p:sp>
        <p:nvSpPr>
          <p:cNvPr id="100" name="Google Shape;100;p14"/>
          <p:cNvSpPr txBox="1"/>
          <p:nvPr/>
        </p:nvSpPr>
        <p:spPr>
          <a:xfrm>
            <a:off x="1398600" y="3445350"/>
            <a:ext cx="6346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pt" sz="2000">
                <a:latin typeface="Times New Roman"/>
                <a:ea typeface="Times New Roman"/>
                <a:cs typeface="Times New Roman"/>
                <a:sym typeface="Times New Roman"/>
              </a:rPr>
              <a:t>Para comprimentos de ondas mais curtos, a lei de Planck pode modelar melhor a radiação do corpo negro do que a Lei de Rayleigh-Jeans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pt" sz="2000">
                <a:latin typeface="Times New Roman"/>
                <a:ea typeface="Times New Roman"/>
                <a:cs typeface="Times New Roman"/>
                <a:sym typeface="Times New Roman"/>
              </a:rPr>
              <a:t>Para comprimentos de ondas mais longos, as duas leis fornecem valores aproximados entre si (Uso do </a:t>
            </a:r>
            <a:r>
              <a:rPr b="1" i="1" lang="pt" sz="1900">
                <a:latin typeface="Times New Roman"/>
                <a:ea typeface="Times New Roman"/>
                <a:cs typeface="Times New Roman"/>
                <a:sym typeface="Times New Roman"/>
              </a:rPr>
              <a:t>polinômio de Taylor</a:t>
            </a:r>
            <a:r>
              <a:rPr b="1" lang="pt" sz="2000">
                <a:latin typeface="Times New Roman"/>
                <a:ea typeface="Times New Roman"/>
                <a:cs typeface="Times New Roman"/>
                <a:sym typeface="Times New Roman"/>
              </a:rPr>
              <a:t> para comprovação)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" y="957325"/>
            <a:ext cx="4227850" cy="263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362300" y="131625"/>
            <a:ext cx="498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800">
                <a:latin typeface="Times New Roman"/>
                <a:ea typeface="Times New Roman"/>
                <a:cs typeface="Times New Roman"/>
                <a:sym typeface="Times New Roman"/>
              </a:rPr>
              <a:t>“Catástrofe do Ultravioleta”</a:t>
            </a:r>
            <a:endParaRPr sz="2800"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6100" y="957325"/>
            <a:ext cx="4195859" cy="263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709350" y="3594975"/>
            <a:ext cx="78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Demonstração da falha da lei de Rayleigh-Jeans para comprimentos pequenos de onda. 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279925" y="4071375"/>
            <a:ext cx="85296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</a:t>
            </a:r>
            <a:r>
              <a:rPr b="1" lang="pt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estudos iniciais, a lei previa que conforme a temperatura do corpo aumentasse, a frequência aumentaria também, tendendo ao infinito.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900">
                <a:latin typeface="Times New Roman"/>
                <a:ea typeface="Times New Roman"/>
                <a:cs typeface="Times New Roman"/>
                <a:sym typeface="Times New Roman"/>
              </a:rPr>
              <a:t>Não era levado em consideração a conservação de energia. 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900">
                <a:latin typeface="Times New Roman"/>
                <a:ea typeface="Times New Roman"/>
                <a:cs typeface="Times New Roman"/>
                <a:sym typeface="Times New Roman"/>
              </a:rPr>
              <a:t>Analisando comprimentos menores de onda como a faixa do </a:t>
            </a:r>
            <a:r>
              <a:rPr b="1" lang="pt" sz="1900">
                <a:highlight>
                  <a:srgbClr val="FFE59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ultravioleta</a:t>
            </a:r>
            <a:r>
              <a:rPr b="1" lang="pt" sz="19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existia um grave erro no valor da distribuição de energia encontrado pela lei de Rayleigh-Jeans. Esta diferença foi resolvida anos depois pela lei de Planck.</a:t>
            </a:r>
            <a:endParaRPr b="1" sz="19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362300" y="131625"/>
            <a:ext cx="842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800">
                <a:latin typeface="Times New Roman"/>
                <a:ea typeface="Times New Roman"/>
                <a:cs typeface="Times New Roman"/>
                <a:sym typeface="Times New Roman"/>
              </a:rPr>
              <a:t>Espectro de Corpo Negro: diferentes temperaturas</a:t>
            </a:r>
            <a:endParaRPr sz="2800"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75" y="909750"/>
            <a:ext cx="6770025" cy="54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6665550" y="2064425"/>
            <a:ext cx="2565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750">
                <a:solidFill>
                  <a:srgbClr val="202122"/>
                </a:solidFill>
                <a:highlight>
                  <a:srgbClr val="F8F9FA"/>
                </a:highlight>
              </a:rPr>
              <a:t>À medida que a temperatura diminui, o pico da curva da radiação de um corpo negro se desloca para menores intensidades e maiores comprimentos de onda. 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457200" y="-318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Análise matemática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457200" y="1436925"/>
            <a:ext cx="82296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b="1" lang="pt"/>
              <a:t>Densidade de energia irradiada(E)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685800" y="2038550"/>
            <a:ext cx="82296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                   (distribuição de energia)</a:t>
            </a:r>
            <a:endParaRPr b="1"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457200" y="3426300"/>
            <a:ext cx="82296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b="1" lang="pt"/>
              <a:t>Rayleigh-Jeans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275" y="4349887"/>
            <a:ext cx="2236425" cy="1072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4">
            <a:alphaModFix/>
          </a:blip>
          <a:srcRect b="19102" l="10279" r="14853" t="33116"/>
          <a:stretch/>
        </p:blipFill>
        <p:spPr>
          <a:xfrm>
            <a:off x="1491850" y="2181425"/>
            <a:ext cx="2959550" cy="67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8175" y="4201963"/>
            <a:ext cx="2686959" cy="1368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