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59" r:id="rId5"/>
    <p:sldId id="260" r:id="rId6"/>
    <p:sldId id="262" r:id="rId7"/>
    <p:sldId id="261" r:id="rId8"/>
    <p:sldId id="263" r:id="rId9"/>
    <p:sldId id="264" r:id="rId10"/>
    <p:sldId id="265" r:id="rId11"/>
    <p:sldId id="267" r:id="rId12"/>
    <p:sldId id="266" r:id="rId13"/>
    <p:sldId id="268"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4/30/2022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59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4/30/2022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0202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4/30/2022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21893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4/30/2022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54819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4/30/2022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585222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4/30/2022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85032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4/30/2022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81113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4/30/2022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24533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4/30/2022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75431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4/30/2022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90922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4/30/2022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7681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4/30/2022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144796778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2" r:id="rId6"/>
    <p:sldLayoutId id="2147483698" r:id="rId7"/>
    <p:sldLayoutId id="2147483699" r:id="rId8"/>
    <p:sldLayoutId id="2147483700" r:id="rId9"/>
    <p:sldLayoutId id="2147483701" r:id="rId10"/>
    <p:sldLayoutId id="214748370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DC1D2BA-5B8C-652C-256D-17A9DE9B35B1}"/>
              </a:ext>
            </a:extLst>
          </p:cNvPr>
          <p:cNvPicPr>
            <a:picLocks noChangeAspect="1"/>
          </p:cNvPicPr>
          <p:nvPr/>
        </p:nvPicPr>
        <p:blipFill rotWithShape="1">
          <a:blip r:embed="rId2"/>
          <a:srcRect t="14428" b="22013"/>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B9FABC67-D2F1-77B3-6D25-3E57F9C3B1ED}"/>
              </a:ext>
            </a:extLst>
          </p:cNvPr>
          <p:cNvSpPr>
            <a:spLocks noGrp="1"/>
          </p:cNvSpPr>
          <p:nvPr>
            <p:ph type="ctrTitle"/>
          </p:nvPr>
        </p:nvSpPr>
        <p:spPr>
          <a:xfrm>
            <a:off x="404553" y="3091928"/>
            <a:ext cx="9078562" cy="2387600"/>
          </a:xfrm>
        </p:spPr>
        <p:txBody>
          <a:bodyPr>
            <a:normAutofit/>
          </a:bodyPr>
          <a:lstStyle/>
          <a:p>
            <a:r>
              <a:rPr lang="it-IT" sz="6600"/>
              <a:t>MHW3</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ttotitolo 2">
            <a:extLst>
              <a:ext uri="{FF2B5EF4-FFF2-40B4-BE49-F238E27FC236}">
                <a16:creationId xmlns:a16="http://schemas.microsoft.com/office/drawing/2014/main" id="{87342BF3-C235-CAE4-A2BF-05A7596FA3A2}"/>
              </a:ext>
            </a:extLst>
          </p:cNvPr>
          <p:cNvSpPr>
            <a:spLocks noGrp="1"/>
          </p:cNvSpPr>
          <p:nvPr>
            <p:ph type="subTitle" idx="1"/>
          </p:nvPr>
        </p:nvSpPr>
        <p:spPr>
          <a:xfrm>
            <a:off x="404553" y="5624945"/>
            <a:ext cx="9078562" cy="592975"/>
          </a:xfrm>
        </p:spPr>
        <p:txBody>
          <a:bodyPr anchor="ctr">
            <a:normAutofit/>
          </a:bodyPr>
          <a:lstStyle/>
          <a:p>
            <a:pPr>
              <a:lnSpc>
                <a:spcPct val="100000"/>
              </a:lnSpc>
            </a:pPr>
            <a:r>
              <a:rPr lang="it-IT" sz="1100" dirty="0"/>
              <a:t>Felice Simone Coniglio</a:t>
            </a:r>
          </a:p>
          <a:p>
            <a:pPr>
              <a:lnSpc>
                <a:spcPct val="100000"/>
              </a:lnSpc>
            </a:pPr>
            <a:r>
              <a:rPr lang="it-IT" sz="1100" dirty="0"/>
              <a:t>1000001151</a:t>
            </a:r>
          </a:p>
        </p:txBody>
      </p:sp>
    </p:spTree>
    <p:extLst>
      <p:ext uri="{BB962C8B-B14F-4D97-AF65-F5344CB8AC3E}">
        <p14:creationId xmlns:p14="http://schemas.microsoft.com/office/powerpoint/2010/main" val="40058569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20CE1E-310B-25B8-BEC8-151B2149EE25}"/>
              </a:ext>
            </a:extLst>
          </p:cNvPr>
          <p:cNvSpPr>
            <a:spLocks noGrp="1"/>
          </p:cNvSpPr>
          <p:nvPr>
            <p:ph type="title"/>
          </p:nvPr>
        </p:nvSpPr>
        <p:spPr/>
        <p:txBody>
          <a:bodyPr/>
          <a:lstStyle/>
          <a:p>
            <a:r>
              <a:rPr lang="it-IT" dirty="0" err="1"/>
              <a:t>Kitsu</a:t>
            </a:r>
            <a:r>
              <a:rPr lang="it-IT" dirty="0"/>
              <a:t> (</a:t>
            </a:r>
            <a:r>
              <a:rPr lang="it-IT" dirty="0" err="1"/>
              <a:t>OAuth</a:t>
            </a:r>
            <a:r>
              <a:rPr lang="it-IT" dirty="0"/>
              <a:t> 2.0)</a:t>
            </a:r>
          </a:p>
        </p:txBody>
      </p:sp>
      <p:sp>
        <p:nvSpPr>
          <p:cNvPr id="3" name="Segnaposto contenuto 2">
            <a:extLst>
              <a:ext uri="{FF2B5EF4-FFF2-40B4-BE49-F238E27FC236}">
                <a16:creationId xmlns:a16="http://schemas.microsoft.com/office/drawing/2014/main" id="{0A3A4E39-4346-3533-B93B-41B9C30DB27F}"/>
              </a:ext>
            </a:extLst>
          </p:cNvPr>
          <p:cNvSpPr>
            <a:spLocks noGrp="1"/>
          </p:cNvSpPr>
          <p:nvPr>
            <p:ph idx="1"/>
          </p:nvPr>
        </p:nvSpPr>
        <p:spPr/>
        <p:txBody>
          <a:bodyPr/>
          <a:lstStyle/>
          <a:p>
            <a:r>
              <a:rPr lang="it-IT" dirty="0"/>
              <a:t>L’API di </a:t>
            </a:r>
            <a:r>
              <a:rPr lang="it-IT" dirty="0" err="1"/>
              <a:t>Kitsu</a:t>
            </a:r>
            <a:r>
              <a:rPr lang="it-IT" dirty="0"/>
              <a:t> permette di effettuare ricerche inerenti ad anime.</a:t>
            </a:r>
          </a:p>
          <a:p>
            <a:r>
              <a:rPr lang="it-IT" dirty="0"/>
              <a:t>L’autenticazione con metodo POST deve essere effettuata attraverso e-mail e password dell’utente che intende richiedere il servizio.</a:t>
            </a:r>
          </a:p>
        </p:txBody>
      </p:sp>
    </p:spTree>
    <p:extLst>
      <p:ext uri="{BB962C8B-B14F-4D97-AF65-F5344CB8AC3E}">
        <p14:creationId xmlns:p14="http://schemas.microsoft.com/office/powerpoint/2010/main" val="2047576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0520CE1E-310B-25B8-BEC8-151B2149EE25}"/>
              </a:ext>
            </a:extLst>
          </p:cNvPr>
          <p:cNvSpPr>
            <a:spLocks noGrp="1"/>
          </p:cNvSpPr>
          <p:nvPr>
            <p:ph type="title"/>
          </p:nvPr>
        </p:nvSpPr>
        <p:spPr>
          <a:xfrm>
            <a:off x="1046746" y="586822"/>
            <a:ext cx="3537285" cy="1645920"/>
          </a:xfrm>
        </p:spPr>
        <p:txBody>
          <a:bodyPr>
            <a:normAutofit/>
          </a:bodyPr>
          <a:lstStyle/>
          <a:p>
            <a:r>
              <a:rPr lang="it-IT" sz="3200"/>
              <a:t>Kitsu (OAuth 2.0)</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0A3A4E39-4346-3533-B93B-41B9C30DB27F}"/>
              </a:ext>
            </a:extLst>
          </p:cNvPr>
          <p:cNvSpPr>
            <a:spLocks noGrp="1"/>
          </p:cNvSpPr>
          <p:nvPr>
            <p:ph idx="1"/>
          </p:nvPr>
        </p:nvSpPr>
        <p:spPr>
          <a:xfrm>
            <a:off x="5351164" y="586822"/>
            <a:ext cx="6002636" cy="1645920"/>
          </a:xfrm>
        </p:spPr>
        <p:txBody>
          <a:bodyPr anchor="ctr">
            <a:normAutofit/>
          </a:bodyPr>
          <a:lstStyle/>
          <a:p>
            <a:r>
              <a:rPr lang="it-IT" sz="1800" dirty="0"/>
              <a:t>L’autenticazione avviene mediante una fetch, con cui eseguiamo una richiesta POST per ottenere il token. Il token viene recuperato dalla funzione </a:t>
            </a:r>
            <a:r>
              <a:rPr lang="it-IT" sz="1800" dirty="0" err="1">
                <a:latin typeface="Consolas" panose="020B0609020204030204" pitchFamily="49" charset="0"/>
              </a:rPr>
              <a:t>onTokenJson</a:t>
            </a:r>
            <a:r>
              <a:rPr lang="it-IT" sz="1800" dirty="0"/>
              <a:t> che lo salva in una variabile globale.</a:t>
            </a:r>
          </a:p>
        </p:txBody>
      </p:sp>
      <p:pic>
        <p:nvPicPr>
          <p:cNvPr id="5" name="Immagine 4">
            <a:extLst>
              <a:ext uri="{FF2B5EF4-FFF2-40B4-BE49-F238E27FC236}">
                <a16:creationId xmlns:a16="http://schemas.microsoft.com/office/drawing/2014/main" id="{5E5803CA-5AC5-63AA-A271-59DFBA7E9499}"/>
              </a:ext>
            </a:extLst>
          </p:cNvPr>
          <p:cNvPicPr>
            <a:picLocks noChangeAspect="1"/>
          </p:cNvPicPr>
          <p:nvPr/>
        </p:nvPicPr>
        <p:blipFill>
          <a:blip r:embed="rId2"/>
          <a:stretch>
            <a:fillRect/>
          </a:stretch>
        </p:blipFill>
        <p:spPr>
          <a:xfrm>
            <a:off x="557784" y="3303683"/>
            <a:ext cx="11164824" cy="2344610"/>
          </a:xfrm>
          <a:prstGeom prst="rect">
            <a:avLst/>
          </a:prstGeom>
        </p:spPr>
      </p:pic>
    </p:spTree>
    <p:extLst>
      <p:ext uri="{BB962C8B-B14F-4D97-AF65-F5344CB8AC3E}">
        <p14:creationId xmlns:p14="http://schemas.microsoft.com/office/powerpoint/2010/main" val="1534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520CE1E-310B-25B8-BEC8-151B2149EE25}"/>
              </a:ext>
            </a:extLst>
          </p:cNvPr>
          <p:cNvSpPr>
            <a:spLocks noGrp="1"/>
          </p:cNvSpPr>
          <p:nvPr>
            <p:ph type="title"/>
          </p:nvPr>
        </p:nvSpPr>
        <p:spPr>
          <a:xfrm>
            <a:off x="429768" y="411480"/>
            <a:ext cx="11201400" cy="1106424"/>
          </a:xfrm>
        </p:spPr>
        <p:txBody>
          <a:bodyPr>
            <a:normAutofit/>
          </a:bodyPr>
          <a:lstStyle/>
          <a:p>
            <a:r>
              <a:rPr lang="it-IT" sz="3600"/>
              <a:t>Kitsu (OAuth 2.0)</a:t>
            </a:r>
          </a:p>
        </p:txBody>
      </p:sp>
      <p:sp>
        <p:nvSpPr>
          <p:cNvPr id="12" name="Rectangle 1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magine 4">
            <a:extLst>
              <a:ext uri="{FF2B5EF4-FFF2-40B4-BE49-F238E27FC236}">
                <a16:creationId xmlns:a16="http://schemas.microsoft.com/office/drawing/2014/main" id="{F2D4409F-9906-825B-EE4F-00311EC53F38}"/>
              </a:ext>
            </a:extLst>
          </p:cNvPr>
          <p:cNvPicPr>
            <a:picLocks noChangeAspect="1"/>
          </p:cNvPicPr>
          <p:nvPr/>
        </p:nvPicPr>
        <p:blipFill>
          <a:blip r:embed="rId2"/>
          <a:stretch>
            <a:fillRect/>
          </a:stretch>
        </p:blipFill>
        <p:spPr>
          <a:xfrm>
            <a:off x="429768" y="2134438"/>
            <a:ext cx="6702552" cy="3686403"/>
          </a:xfrm>
          <a:prstGeom prst="rect">
            <a:avLst/>
          </a:prstGeom>
        </p:spPr>
      </p:pic>
      <p:sp useBgFill="1">
        <p:nvSpPr>
          <p:cNvPr id="14" name="Rectangle 1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0A3A4E39-4346-3533-B93B-41B9C30DB27F}"/>
              </a:ext>
            </a:extLst>
          </p:cNvPr>
          <p:cNvSpPr>
            <a:spLocks noGrp="1"/>
          </p:cNvSpPr>
          <p:nvPr>
            <p:ph idx="1"/>
          </p:nvPr>
        </p:nvSpPr>
        <p:spPr>
          <a:xfrm>
            <a:off x="7938752" y="2020824"/>
            <a:ext cx="3455097" cy="3959352"/>
          </a:xfrm>
        </p:spPr>
        <p:txBody>
          <a:bodyPr anchor="ctr">
            <a:normAutofit/>
          </a:bodyPr>
          <a:lstStyle/>
          <a:p>
            <a:r>
              <a:rPr lang="it-IT" sz="1700" dirty="0"/>
              <a:t>La funzione </a:t>
            </a:r>
            <a:r>
              <a:rPr lang="it-IT" sz="1700" dirty="0" err="1">
                <a:latin typeface="Consolas" panose="020B0609020204030204" pitchFamily="49" charset="0"/>
              </a:rPr>
              <a:t>animeSearch</a:t>
            </a:r>
            <a:r>
              <a:rPr lang="it-IT" sz="1700" dirty="0"/>
              <a:t>, gestore dell’evento scatenato dalla ricerca dell’anime, si occupa di recuperare il file JSON inerente all’anime desiderato, utilizzando come mezzo di autenticazione il token ottenuto in precedenza.</a:t>
            </a:r>
          </a:p>
        </p:txBody>
      </p:sp>
    </p:spTree>
    <p:extLst>
      <p:ext uri="{BB962C8B-B14F-4D97-AF65-F5344CB8AC3E}">
        <p14:creationId xmlns:p14="http://schemas.microsoft.com/office/powerpoint/2010/main" val="131644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0520CE1E-310B-25B8-BEC8-151B2149EE25}"/>
              </a:ext>
            </a:extLst>
          </p:cNvPr>
          <p:cNvSpPr>
            <a:spLocks noGrp="1"/>
          </p:cNvSpPr>
          <p:nvPr>
            <p:ph type="title"/>
          </p:nvPr>
        </p:nvSpPr>
        <p:spPr>
          <a:xfrm>
            <a:off x="371094" y="1161288"/>
            <a:ext cx="3438144" cy="1239012"/>
          </a:xfrm>
        </p:spPr>
        <p:txBody>
          <a:bodyPr anchor="ctr">
            <a:normAutofit/>
          </a:bodyPr>
          <a:lstStyle/>
          <a:p>
            <a:r>
              <a:rPr lang="it-IT" sz="2800"/>
              <a:t>Kitsu (OAuth 2.0)</a:t>
            </a:r>
          </a:p>
        </p:txBody>
      </p:sp>
      <p:sp>
        <p:nvSpPr>
          <p:cNvPr id="25" name="Rectangle 2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0A3A4E39-4346-3533-B93B-41B9C30DB27F}"/>
              </a:ext>
            </a:extLst>
          </p:cNvPr>
          <p:cNvSpPr>
            <a:spLocks noGrp="1"/>
          </p:cNvSpPr>
          <p:nvPr>
            <p:ph idx="1"/>
          </p:nvPr>
        </p:nvSpPr>
        <p:spPr>
          <a:xfrm>
            <a:off x="371094" y="2718054"/>
            <a:ext cx="3438906" cy="3207258"/>
          </a:xfrm>
        </p:spPr>
        <p:txBody>
          <a:bodyPr anchor="t">
            <a:normAutofit/>
          </a:bodyPr>
          <a:lstStyle/>
          <a:p>
            <a:r>
              <a:rPr lang="it-IT" sz="1700" dirty="0"/>
              <a:t>La funzione </a:t>
            </a:r>
            <a:r>
              <a:rPr lang="it-IT" sz="1700" dirty="0" err="1">
                <a:latin typeface="Consolas" panose="020B0609020204030204" pitchFamily="49" charset="0"/>
              </a:rPr>
              <a:t>onJsonAnime</a:t>
            </a:r>
            <a:r>
              <a:rPr lang="it-IT" sz="1700" dirty="0"/>
              <a:t>, infine, si occupa di recuperare le informazioni inerenti al primo risultato contenuto nel file JSON, mostrando il titolo in lingua inglese, in lingua originale, una immagine descrittiva e una descrizione dell’anime.</a:t>
            </a:r>
          </a:p>
        </p:txBody>
      </p:sp>
      <p:pic>
        <p:nvPicPr>
          <p:cNvPr id="6" name="Immagine 5">
            <a:extLst>
              <a:ext uri="{FF2B5EF4-FFF2-40B4-BE49-F238E27FC236}">
                <a16:creationId xmlns:a16="http://schemas.microsoft.com/office/drawing/2014/main" id="{91B2E486-3C76-B497-D5D1-629527510ADB}"/>
              </a:ext>
            </a:extLst>
          </p:cNvPr>
          <p:cNvPicPr>
            <a:picLocks noChangeAspect="1"/>
          </p:cNvPicPr>
          <p:nvPr/>
        </p:nvPicPr>
        <p:blipFill>
          <a:blip r:embed="rId2"/>
          <a:stretch>
            <a:fillRect/>
          </a:stretch>
        </p:blipFill>
        <p:spPr>
          <a:xfrm>
            <a:off x="5364410" y="841248"/>
            <a:ext cx="5995555" cy="5276088"/>
          </a:xfrm>
          <a:prstGeom prst="rect">
            <a:avLst/>
          </a:prstGeom>
        </p:spPr>
      </p:pic>
    </p:spTree>
    <p:extLst>
      <p:ext uri="{BB962C8B-B14F-4D97-AF65-F5344CB8AC3E}">
        <p14:creationId xmlns:p14="http://schemas.microsoft.com/office/powerpoint/2010/main" val="236655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E6826B2E-EAA4-06EE-4170-943A59B5CDC7}"/>
              </a:ext>
            </a:extLst>
          </p:cNvPr>
          <p:cNvPicPr>
            <a:picLocks noChangeAspect="1"/>
          </p:cNvPicPr>
          <p:nvPr/>
        </p:nvPicPr>
        <p:blipFill rotWithShape="1">
          <a:blip r:embed="rId2"/>
          <a:srcRect l="7599" r="13289"/>
          <a:stretch/>
        </p:blipFill>
        <p:spPr>
          <a:xfrm>
            <a:off x="20" y="10"/>
            <a:ext cx="12191981" cy="6857990"/>
          </a:xfrm>
          <a:prstGeom prst="rect">
            <a:avLst/>
          </a:prstGeom>
        </p:spPr>
      </p:pic>
      <p:sp>
        <p:nvSpPr>
          <p:cNvPr id="16" name="Rectangle 1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6BB80DD-2474-3E53-4892-348D838C592E}"/>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err="1"/>
              <a:t>Opzioni</a:t>
            </a:r>
            <a:r>
              <a:rPr lang="en-US" sz="6600" dirty="0"/>
              <a:t> di </a:t>
            </a:r>
            <a:r>
              <a:rPr lang="en-US" sz="6600" dirty="0" err="1"/>
              <a:t>ricerca</a:t>
            </a:r>
            <a:endParaRPr lang="en-US" sz="6600" dirty="0"/>
          </a:p>
        </p:txBody>
      </p:sp>
      <p:sp>
        <p:nvSpPr>
          <p:cNvPr id="18" name="Rectangle: Rounded Corners 1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76203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BC6BB3-9B32-575B-843A-9B0A4E3EED4C}"/>
              </a:ext>
            </a:extLst>
          </p:cNvPr>
          <p:cNvSpPr>
            <a:spLocks noGrp="1"/>
          </p:cNvSpPr>
          <p:nvPr>
            <p:ph type="title"/>
          </p:nvPr>
        </p:nvSpPr>
        <p:spPr/>
        <p:txBody>
          <a:bodyPr/>
          <a:lstStyle/>
          <a:p>
            <a:r>
              <a:rPr lang="it-IT" dirty="0"/>
              <a:t>Opzioni di ricerca</a:t>
            </a:r>
          </a:p>
        </p:txBody>
      </p:sp>
      <p:sp>
        <p:nvSpPr>
          <p:cNvPr id="3" name="Segnaposto contenuto 2">
            <a:extLst>
              <a:ext uri="{FF2B5EF4-FFF2-40B4-BE49-F238E27FC236}">
                <a16:creationId xmlns:a16="http://schemas.microsoft.com/office/drawing/2014/main" id="{14B97864-10CA-227E-EAD2-DA6D59331A82}"/>
              </a:ext>
            </a:extLst>
          </p:cNvPr>
          <p:cNvSpPr>
            <a:spLocks noGrp="1"/>
          </p:cNvSpPr>
          <p:nvPr>
            <p:ph idx="1"/>
          </p:nvPr>
        </p:nvSpPr>
        <p:spPr/>
        <p:txBody>
          <a:bodyPr/>
          <a:lstStyle/>
          <a:p>
            <a:r>
              <a:rPr lang="it-IT" dirty="0"/>
              <a:t>Il codice del primo mini </a:t>
            </a:r>
            <a:r>
              <a:rPr lang="it-IT" dirty="0" err="1"/>
              <a:t>homework</a:t>
            </a:r>
            <a:r>
              <a:rPr lang="it-IT" dirty="0"/>
              <a:t> è stato opportunamente riadattato per permettere lo svolgimento del terzo.</a:t>
            </a:r>
          </a:p>
          <a:p>
            <a:r>
              <a:rPr lang="it-IT" dirty="0"/>
              <a:t>Sono state aggiunte due aree su cui è possibile cliccare per selezionare una modalità di ricerca o l’altra.</a:t>
            </a:r>
          </a:p>
          <a:p>
            <a:r>
              <a:rPr lang="it-IT" dirty="0"/>
              <a:t>È possibile ricercare dei film, attraverso le API di </a:t>
            </a:r>
            <a:r>
              <a:rPr lang="it-IT" dirty="0" err="1"/>
              <a:t>IMDb</a:t>
            </a:r>
            <a:r>
              <a:rPr lang="it-IT" dirty="0"/>
              <a:t> (API key), e anime, sfruttando le API di </a:t>
            </a:r>
            <a:r>
              <a:rPr lang="it-IT" dirty="0" err="1"/>
              <a:t>Kitsu</a:t>
            </a:r>
            <a:r>
              <a:rPr lang="it-IT" dirty="0"/>
              <a:t> (</a:t>
            </a:r>
            <a:r>
              <a:rPr lang="it-IT" dirty="0" err="1"/>
              <a:t>OAuth</a:t>
            </a:r>
            <a:r>
              <a:rPr lang="it-IT" dirty="0"/>
              <a:t> 2.0).</a:t>
            </a:r>
          </a:p>
        </p:txBody>
      </p:sp>
    </p:spTree>
    <p:extLst>
      <p:ext uri="{BB962C8B-B14F-4D97-AF65-F5344CB8AC3E}">
        <p14:creationId xmlns:p14="http://schemas.microsoft.com/office/powerpoint/2010/main" val="331227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B100DE90-BD8A-9012-033C-01227238FC2C}"/>
              </a:ext>
            </a:extLst>
          </p:cNvPr>
          <p:cNvPicPr>
            <a:picLocks noChangeAspect="1"/>
          </p:cNvPicPr>
          <p:nvPr/>
        </p:nvPicPr>
        <p:blipFill rotWithShape="1">
          <a:blip r:embed="rId2"/>
          <a:srcRect l="6302" r="14587"/>
          <a:stretch/>
        </p:blipFill>
        <p:spPr>
          <a:xfrm>
            <a:off x="20" y="10"/>
            <a:ext cx="12191981" cy="6857990"/>
          </a:xfrm>
          <a:prstGeom prst="rect">
            <a:avLst/>
          </a:prstGeom>
        </p:spPr>
      </p:pic>
      <p:sp>
        <p:nvSpPr>
          <p:cNvPr id="29" name="Rectangle 2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EEFC7B6-E01E-19C0-9247-BFF6D3855D9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IMDb-API (API key)</a:t>
            </a:r>
          </a:p>
        </p:txBody>
      </p:sp>
      <p:sp>
        <p:nvSpPr>
          <p:cNvPr id="31" name="Rectangle: Rounded Corners 3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77820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A75836-8E35-7DA7-F2A8-D0697F1A8F16}"/>
              </a:ext>
            </a:extLst>
          </p:cNvPr>
          <p:cNvSpPr>
            <a:spLocks noGrp="1"/>
          </p:cNvSpPr>
          <p:nvPr>
            <p:ph type="title"/>
          </p:nvPr>
        </p:nvSpPr>
        <p:spPr/>
        <p:txBody>
          <a:bodyPr/>
          <a:lstStyle/>
          <a:p>
            <a:r>
              <a:rPr lang="it-IT" dirty="0" err="1"/>
              <a:t>IMDb</a:t>
            </a:r>
            <a:r>
              <a:rPr lang="it-IT" dirty="0"/>
              <a:t>-API (API key)</a:t>
            </a:r>
          </a:p>
        </p:txBody>
      </p:sp>
      <p:sp>
        <p:nvSpPr>
          <p:cNvPr id="3" name="Segnaposto contenuto 2">
            <a:extLst>
              <a:ext uri="{FF2B5EF4-FFF2-40B4-BE49-F238E27FC236}">
                <a16:creationId xmlns:a16="http://schemas.microsoft.com/office/drawing/2014/main" id="{B3AD53D5-228C-CABA-2F19-864B33AB0B2F}"/>
              </a:ext>
            </a:extLst>
          </p:cNvPr>
          <p:cNvSpPr>
            <a:spLocks noGrp="1"/>
          </p:cNvSpPr>
          <p:nvPr>
            <p:ph idx="1"/>
          </p:nvPr>
        </p:nvSpPr>
        <p:spPr/>
        <p:txBody>
          <a:bodyPr/>
          <a:lstStyle/>
          <a:p>
            <a:r>
              <a:rPr lang="it-IT" dirty="0"/>
              <a:t>Le API di </a:t>
            </a:r>
            <a:r>
              <a:rPr lang="it-IT" dirty="0" err="1"/>
              <a:t>IMDb</a:t>
            </a:r>
            <a:r>
              <a:rPr lang="it-IT" dirty="0"/>
              <a:t> permettono di effettuare delle ricerche inerenti ai film, fornendo informazioni quali il titolo, l’anno di uscita, la locandina e alcune recensioni di esperti.</a:t>
            </a:r>
          </a:p>
          <a:p>
            <a:r>
              <a:rPr lang="it-IT" dirty="0"/>
              <a:t>Il meccanismo di autenticazione è mediante API key, per cui per usufruire del servizio è necessario registrarsi.</a:t>
            </a:r>
          </a:p>
        </p:txBody>
      </p:sp>
    </p:spTree>
    <p:extLst>
      <p:ext uri="{BB962C8B-B14F-4D97-AF65-F5344CB8AC3E}">
        <p14:creationId xmlns:p14="http://schemas.microsoft.com/office/powerpoint/2010/main" val="2317119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FEA75836-8E35-7DA7-F2A8-D0697F1A8F16}"/>
              </a:ext>
            </a:extLst>
          </p:cNvPr>
          <p:cNvSpPr>
            <a:spLocks noGrp="1"/>
          </p:cNvSpPr>
          <p:nvPr>
            <p:ph type="title"/>
          </p:nvPr>
        </p:nvSpPr>
        <p:spPr>
          <a:xfrm>
            <a:off x="1046746" y="586822"/>
            <a:ext cx="3537285" cy="1645920"/>
          </a:xfrm>
        </p:spPr>
        <p:txBody>
          <a:bodyPr>
            <a:normAutofit/>
          </a:bodyPr>
          <a:lstStyle/>
          <a:p>
            <a:r>
              <a:rPr lang="it-IT" sz="3200"/>
              <a:t>IMDb-API (API key)</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B3AD53D5-228C-CABA-2F19-864B33AB0B2F}"/>
              </a:ext>
            </a:extLst>
          </p:cNvPr>
          <p:cNvSpPr>
            <a:spLocks noGrp="1"/>
          </p:cNvSpPr>
          <p:nvPr>
            <p:ph idx="1"/>
          </p:nvPr>
        </p:nvSpPr>
        <p:spPr>
          <a:xfrm>
            <a:off x="5351164" y="586822"/>
            <a:ext cx="6002636" cy="1645920"/>
          </a:xfrm>
        </p:spPr>
        <p:txBody>
          <a:bodyPr anchor="ctr">
            <a:normAutofit/>
          </a:bodyPr>
          <a:lstStyle/>
          <a:p>
            <a:r>
              <a:rPr lang="it-IT" sz="1800" dirty="0"/>
              <a:t>Attraverso la funzione </a:t>
            </a:r>
            <a:r>
              <a:rPr lang="it-IT" sz="1800" dirty="0" err="1">
                <a:latin typeface="Consolas" panose="020B0609020204030204" pitchFamily="49" charset="0"/>
              </a:rPr>
              <a:t>movieSearch</a:t>
            </a:r>
            <a:r>
              <a:rPr lang="it-IT" sz="1800" dirty="0"/>
              <a:t>, </a:t>
            </a:r>
            <a:r>
              <a:rPr lang="it-IT" sz="1800" dirty="0" err="1"/>
              <a:t>handler</a:t>
            </a:r>
            <a:r>
              <a:rPr lang="it-IT" sz="1800" dirty="0"/>
              <a:t> dell’evento scatenato dal click sul pulsante di ricerca, viene effettuato il fetch del contenuto richiesto dall’utente.</a:t>
            </a:r>
          </a:p>
        </p:txBody>
      </p:sp>
      <p:pic>
        <p:nvPicPr>
          <p:cNvPr id="4" name="Segnaposto contenuto 4">
            <a:extLst>
              <a:ext uri="{FF2B5EF4-FFF2-40B4-BE49-F238E27FC236}">
                <a16:creationId xmlns:a16="http://schemas.microsoft.com/office/drawing/2014/main" id="{FD5DDEC7-44B1-4B28-1376-7B939F515FED}"/>
              </a:ext>
            </a:extLst>
          </p:cNvPr>
          <p:cNvPicPr>
            <a:picLocks noChangeAspect="1"/>
          </p:cNvPicPr>
          <p:nvPr/>
        </p:nvPicPr>
        <p:blipFill>
          <a:blip r:embed="rId2"/>
          <a:stretch>
            <a:fillRect/>
          </a:stretch>
        </p:blipFill>
        <p:spPr>
          <a:xfrm>
            <a:off x="557784" y="2871044"/>
            <a:ext cx="11164824" cy="3209888"/>
          </a:xfrm>
          <a:prstGeom prst="rect">
            <a:avLst/>
          </a:prstGeom>
        </p:spPr>
      </p:pic>
    </p:spTree>
    <p:extLst>
      <p:ext uri="{BB962C8B-B14F-4D97-AF65-F5344CB8AC3E}">
        <p14:creationId xmlns:p14="http://schemas.microsoft.com/office/powerpoint/2010/main" val="2767032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E1E68262-7B03-3BCA-9F16-FCE297D39C1E}"/>
              </a:ext>
            </a:extLst>
          </p:cNvPr>
          <p:cNvSpPr>
            <a:spLocks noGrp="1"/>
          </p:cNvSpPr>
          <p:nvPr>
            <p:ph type="title"/>
          </p:nvPr>
        </p:nvSpPr>
        <p:spPr>
          <a:xfrm>
            <a:off x="1046746" y="586822"/>
            <a:ext cx="3537285" cy="1645920"/>
          </a:xfrm>
        </p:spPr>
        <p:txBody>
          <a:bodyPr>
            <a:normAutofit/>
          </a:bodyPr>
          <a:lstStyle/>
          <a:p>
            <a:r>
              <a:rPr lang="it-IT" sz="3200"/>
              <a:t>IMDb-API (API key)</a:t>
            </a:r>
          </a:p>
        </p:txBody>
      </p:sp>
      <p:sp>
        <p:nvSpPr>
          <p:cNvPr id="51" name="Rectangle 5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Segnaposto contenuto 6">
            <a:extLst>
              <a:ext uri="{FF2B5EF4-FFF2-40B4-BE49-F238E27FC236}">
                <a16:creationId xmlns:a16="http://schemas.microsoft.com/office/drawing/2014/main" id="{42E1420E-61DE-ADD9-552F-CDEBFBED0963}"/>
              </a:ext>
            </a:extLst>
          </p:cNvPr>
          <p:cNvSpPr>
            <a:spLocks noGrp="1"/>
          </p:cNvSpPr>
          <p:nvPr>
            <p:ph idx="1"/>
          </p:nvPr>
        </p:nvSpPr>
        <p:spPr>
          <a:xfrm>
            <a:off x="5351164" y="586822"/>
            <a:ext cx="6002636" cy="1645920"/>
          </a:xfrm>
        </p:spPr>
        <p:txBody>
          <a:bodyPr anchor="ctr">
            <a:normAutofit fontScale="92500"/>
          </a:bodyPr>
          <a:lstStyle/>
          <a:p>
            <a:pPr>
              <a:lnSpc>
                <a:spcPct val="100000"/>
              </a:lnSpc>
            </a:pPr>
            <a:r>
              <a:rPr lang="it-IT" sz="1500" dirty="0"/>
              <a:t>La funzione </a:t>
            </a:r>
            <a:r>
              <a:rPr lang="it-IT" sz="1500" dirty="0" err="1">
                <a:latin typeface="Consolas" panose="020B0609020204030204" pitchFamily="49" charset="0"/>
              </a:rPr>
              <a:t>onJsonMovie</a:t>
            </a:r>
            <a:r>
              <a:rPr lang="it-IT" sz="1500" dirty="0"/>
              <a:t> è quella incaricata di gestire il contenuto JSON restituito dall’endpoint. In particolare si occupa di mostrare sulla pagina il titolo del film primo film restituito, l’anno di uscita, il titolo originale l’immagine della locandina.</a:t>
            </a:r>
          </a:p>
          <a:p>
            <a:pPr>
              <a:lnSpc>
                <a:spcPct val="100000"/>
              </a:lnSpc>
            </a:pPr>
            <a:r>
              <a:rPr lang="it-IT" sz="1500" dirty="0"/>
              <a:t>Al suo interno viene effettuata un’altra fetch per ottenere attraverso l’ID del film un breve commento di un esperto.</a:t>
            </a:r>
          </a:p>
        </p:txBody>
      </p:sp>
      <p:pic>
        <p:nvPicPr>
          <p:cNvPr id="11" name="Immagine 10">
            <a:extLst>
              <a:ext uri="{FF2B5EF4-FFF2-40B4-BE49-F238E27FC236}">
                <a16:creationId xmlns:a16="http://schemas.microsoft.com/office/drawing/2014/main" id="{0E33EBD9-C45F-5AC2-718F-1C48E267CF21}"/>
              </a:ext>
            </a:extLst>
          </p:cNvPr>
          <p:cNvPicPr>
            <a:picLocks noChangeAspect="1"/>
          </p:cNvPicPr>
          <p:nvPr/>
        </p:nvPicPr>
        <p:blipFill>
          <a:blip r:embed="rId2"/>
          <a:stretch>
            <a:fillRect/>
          </a:stretch>
        </p:blipFill>
        <p:spPr>
          <a:xfrm>
            <a:off x="2373855" y="2734056"/>
            <a:ext cx="7532682" cy="3483864"/>
          </a:xfrm>
          <a:prstGeom prst="rect">
            <a:avLst/>
          </a:prstGeom>
        </p:spPr>
      </p:pic>
    </p:spTree>
    <p:extLst>
      <p:ext uri="{BB962C8B-B14F-4D97-AF65-F5344CB8AC3E}">
        <p14:creationId xmlns:p14="http://schemas.microsoft.com/office/powerpoint/2010/main" val="123031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C515D370-A640-D098-5FD5-F8A9396C38BF}"/>
              </a:ext>
            </a:extLst>
          </p:cNvPr>
          <p:cNvSpPr>
            <a:spLocks noGrp="1"/>
          </p:cNvSpPr>
          <p:nvPr>
            <p:ph type="title"/>
          </p:nvPr>
        </p:nvSpPr>
        <p:spPr>
          <a:xfrm>
            <a:off x="1046746" y="586822"/>
            <a:ext cx="3537285" cy="1645920"/>
          </a:xfrm>
        </p:spPr>
        <p:txBody>
          <a:bodyPr>
            <a:normAutofit/>
          </a:bodyPr>
          <a:lstStyle/>
          <a:p>
            <a:r>
              <a:rPr lang="it-IT" sz="3200"/>
              <a:t>IMDb-API (API key)</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36E02124-3A7F-A22F-FC64-730854E7D98D}"/>
              </a:ext>
            </a:extLst>
          </p:cNvPr>
          <p:cNvSpPr>
            <a:spLocks noGrp="1"/>
          </p:cNvSpPr>
          <p:nvPr>
            <p:ph idx="1"/>
          </p:nvPr>
        </p:nvSpPr>
        <p:spPr>
          <a:xfrm>
            <a:off x="5351164" y="586822"/>
            <a:ext cx="6002636" cy="1645920"/>
          </a:xfrm>
        </p:spPr>
        <p:txBody>
          <a:bodyPr anchor="ctr">
            <a:normAutofit/>
          </a:bodyPr>
          <a:lstStyle/>
          <a:p>
            <a:r>
              <a:rPr lang="it-IT" sz="1800" dirty="0"/>
              <a:t>La funzione </a:t>
            </a:r>
            <a:r>
              <a:rPr lang="it-IT" sz="1800" dirty="0" err="1">
                <a:latin typeface="Consolas" panose="020B0609020204030204" pitchFamily="49" charset="0"/>
              </a:rPr>
              <a:t>onJsonMovieDescription</a:t>
            </a:r>
            <a:r>
              <a:rPr lang="it-IT" sz="1800" dirty="0"/>
              <a:t> è infine la funzione che si occupa di aggiungere alla pagina la breve descrizione del film e il suo autore.</a:t>
            </a:r>
          </a:p>
        </p:txBody>
      </p:sp>
      <p:pic>
        <p:nvPicPr>
          <p:cNvPr id="5" name="Immagine 4">
            <a:extLst>
              <a:ext uri="{FF2B5EF4-FFF2-40B4-BE49-F238E27FC236}">
                <a16:creationId xmlns:a16="http://schemas.microsoft.com/office/drawing/2014/main" id="{9BC1E35F-4380-E490-28CA-78F5FE102009}"/>
              </a:ext>
            </a:extLst>
          </p:cNvPr>
          <p:cNvPicPr>
            <a:picLocks noChangeAspect="1"/>
          </p:cNvPicPr>
          <p:nvPr/>
        </p:nvPicPr>
        <p:blipFill>
          <a:blip r:embed="rId2"/>
          <a:stretch>
            <a:fillRect/>
          </a:stretch>
        </p:blipFill>
        <p:spPr>
          <a:xfrm>
            <a:off x="2585232" y="2734056"/>
            <a:ext cx="7109927" cy="3483864"/>
          </a:xfrm>
          <a:prstGeom prst="rect">
            <a:avLst/>
          </a:prstGeom>
        </p:spPr>
      </p:pic>
    </p:spTree>
    <p:extLst>
      <p:ext uri="{BB962C8B-B14F-4D97-AF65-F5344CB8AC3E}">
        <p14:creationId xmlns:p14="http://schemas.microsoft.com/office/powerpoint/2010/main" val="228608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46E04DEB-BD0A-324F-2919-F6E4DCFC6BB2}"/>
              </a:ext>
            </a:extLst>
          </p:cNvPr>
          <p:cNvPicPr>
            <a:picLocks noChangeAspect="1"/>
          </p:cNvPicPr>
          <p:nvPr/>
        </p:nvPicPr>
        <p:blipFill rotWithShape="1">
          <a:blip r:embed="rId2"/>
          <a:srcRect l="3941" r="17393" b="1"/>
          <a:stretch/>
        </p:blipFill>
        <p:spPr>
          <a:xfrm>
            <a:off x="20" y="10"/>
            <a:ext cx="12191981" cy="6857990"/>
          </a:xfrm>
          <a:prstGeom prst="rect">
            <a:avLst/>
          </a:prstGeom>
        </p:spPr>
      </p:pic>
      <p:sp>
        <p:nvSpPr>
          <p:cNvPr id="29" name="Rectangle 2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C44D6C58-79E4-5275-0FF3-418648079354}"/>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Kitsu (OAuth 2.0)</a:t>
            </a:r>
          </a:p>
        </p:txBody>
      </p:sp>
      <p:sp>
        <p:nvSpPr>
          <p:cNvPr id="31" name="Rectangle: Rounded Corners 3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89078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ccentBoxVTI">
  <a:themeElements>
    <a:clrScheme name="AnalogousFromRegularSeed_2SEEDS">
      <a:dk1>
        <a:srgbClr val="000000"/>
      </a:dk1>
      <a:lt1>
        <a:srgbClr val="FFFFFF"/>
      </a:lt1>
      <a:dk2>
        <a:srgbClr val="2A301B"/>
      </a:dk2>
      <a:lt2>
        <a:srgbClr val="F1F0F3"/>
      </a:lt2>
      <a:accent1>
        <a:srgbClr val="7EB020"/>
      </a:accent1>
      <a:accent2>
        <a:srgbClr val="ADA52B"/>
      </a:accent2>
      <a:accent3>
        <a:srgbClr val="4DB62E"/>
      </a:accent3>
      <a:accent4>
        <a:srgbClr val="258CC7"/>
      </a:accent4>
      <a:accent5>
        <a:srgbClr val="375AD9"/>
      </a:accent5>
      <a:accent6>
        <a:srgbClr val="5D41CF"/>
      </a:accent6>
      <a:hlink>
        <a:srgbClr val="6C3F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97</TotalTime>
  <Words>417</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Arial</vt:lpstr>
      <vt:lpstr>Calibri</vt:lpstr>
      <vt:lpstr>Consolas</vt:lpstr>
      <vt:lpstr>Neue Haas Grotesk Text Pro</vt:lpstr>
      <vt:lpstr>AccentBoxVTI</vt:lpstr>
      <vt:lpstr>MHW3</vt:lpstr>
      <vt:lpstr>Opzioni di ricerca</vt:lpstr>
      <vt:lpstr>Opzioni di ricerca</vt:lpstr>
      <vt:lpstr>IMDb-API (API key)</vt:lpstr>
      <vt:lpstr>IMDb-API (API key)</vt:lpstr>
      <vt:lpstr>IMDb-API (API key)</vt:lpstr>
      <vt:lpstr>IMDb-API (API key)</vt:lpstr>
      <vt:lpstr>IMDb-API (API key)</vt:lpstr>
      <vt:lpstr>Kitsu (OAuth 2.0)</vt:lpstr>
      <vt:lpstr>Kitsu (OAuth 2.0)</vt:lpstr>
      <vt:lpstr>Kitsu (OAuth 2.0)</vt:lpstr>
      <vt:lpstr>Kitsu (OAuth 2.0)</vt:lpstr>
      <vt:lpstr>Kitsu (OAuth 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MHW3</dc:title>
  <dc:creator>FELICE SIMONE CONIGLIO</dc:creator>
  <cp:lastModifiedBy>FELICE SIMONE CONIGLIO</cp:lastModifiedBy>
  <cp:revision>1</cp:revision>
  <dcterms:created xsi:type="dcterms:W3CDTF">2022-04-30T16:21:52Z</dcterms:created>
  <dcterms:modified xsi:type="dcterms:W3CDTF">2022-04-30T17:59:32Z</dcterms:modified>
</cp:coreProperties>
</file>