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9" r:id="rId3"/>
    <p:sldId id="257" r:id="rId4"/>
    <p:sldId id="258" r:id="rId5"/>
    <p:sldId id="260" r:id="rId6"/>
    <p:sldId id="266" r:id="rId7"/>
    <p:sldId id="267" r:id="rId8"/>
    <p:sldId id="281" r:id="rId9"/>
    <p:sldId id="261" r:id="rId10"/>
    <p:sldId id="270" r:id="rId11"/>
    <p:sldId id="269" r:id="rId12"/>
    <p:sldId id="262" r:id="rId13"/>
    <p:sldId id="274" r:id="rId14"/>
    <p:sldId id="273" r:id="rId15"/>
    <p:sldId id="275" r:id="rId16"/>
    <p:sldId id="276" r:id="rId17"/>
    <p:sldId id="277" r:id="rId18"/>
    <p:sldId id="272" r:id="rId19"/>
    <p:sldId id="265" r:id="rId20"/>
    <p:sldId id="278" r:id="rId21"/>
    <p:sldId id="279" r:id="rId22"/>
    <p:sldId id="280" r:id="rId23"/>
    <p:sldId id="263" r:id="rId24"/>
    <p:sldId id="264" r:id="rId2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3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pt-BR" smtClean="0"/>
              <a:t>Clique para editar o título mestre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Date Placeholder 6"/>
          <p:cNvSpPr>
            <a:spLocks noGrp="1"/>
          </p:cNvSpPr>
          <p:nvPr>
            <p:ph type="dt" sz="half" idx="10"/>
          </p:nvPr>
        </p:nvSpPr>
        <p:spPr/>
        <p:txBody>
          <a:bodyPr/>
          <a:lstStyle/>
          <a:p>
            <a:fld id="{5CAF7623-7B6E-47C8-AC7F-2A74004D1A69}" type="datetimeFigureOut">
              <a:rPr lang="pt-BR" smtClean="0"/>
              <a:t>06/11/2012</a:t>
            </a:fld>
            <a:endParaRPr lang="pt-BR"/>
          </a:p>
        </p:txBody>
      </p:sp>
      <p:sp>
        <p:nvSpPr>
          <p:cNvPr id="8" name="Slide Number Placeholder 7"/>
          <p:cNvSpPr>
            <a:spLocks noGrp="1"/>
          </p:cNvSpPr>
          <p:nvPr>
            <p:ph type="sldNum" sz="quarter" idx="11"/>
          </p:nvPr>
        </p:nvSpPr>
        <p:spPr/>
        <p:txBody>
          <a:bodyPr/>
          <a:lstStyle/>
          <a:p>
            <a:fld id="{EBC68EC8-14B3-4C2E-9018-2BF386DCCF86}"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5CAF7623-7B6E-47C8-AC7F-2A74004D1A69}" type="datetimeFigureOut">
              <a:rPr lang="pt-BR" smtClean="0"/>
              <a:t>06/11/2012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C68EC8-14B3-4C2E-9018-2BF386DCCF86}"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5CAF7623-7B6E-47C8-AC7F-2A74004D1A69}" type="datetimeFigureOut">
              <a:rPr lang="pt-BR" smtClean="0"/>
              <a:t>06/11/2012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C68EC8-14B3-4C2E-9018-2BF386DCCF86}"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4" name="Date Placeholder 3"/>
          <p:cNvSpPr>
            <a:spLocks noGrp="1"/>
          </p:cNvSpPr>
          <p:nvPr>
            <p:ph type="dt" sz="half" idx="10"/>
          </p:nvPr>
        </p:nvSpPr>
        <p:spPr/>
        <p:txBody>
          <a:bodyPr/>
          <a:lstStyle/>
          <a:p>
            <a:fld id="{5CAF7623-7B6E-47C8-AC7F-2A74004D1A69}" type="datetimeFigureOut">
              <a:rPr lang="pt-BR" smtClean="0"/>
              <a:t>06/11/2012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C68EC8-14B3-4C2E-9018-2BF386DCCF86}"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5CAF7623-7B6E-47C8-AC7F-2A74004D1A69}" type="datetimeFigureOut">
              <a:rPr lang="pt-BR" smtClean="0"/>
              <a:t>06/11/2012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C68EC8-14B3-4C2E-9018-2BF386DCCF86}" type="slidenum">
              <a:rPr lang="pt-BR" smtClean="0"/>
              <a:t>‹nº›</a:t>
            </a:fld>
            <a:endParaRPr lang="pt-B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5" name="Date Placeholder 4"/>
          <p:cNvSpPr>
            <a:spLocks noGrp="1"/>
          </p:cNvSpPr>
          <p:nvPr>
            <p:ph type="dt" sz="half" idx="10"/>
          </p:nvPr>
        </p:nvSpPr>
        <p:spPr/>
        <p:txBody>
          <a:bodyPr/>
          <a:lstStyle/>
          <a:p>
            <a:fld id="{5CAF7623-7B6E-47C8-AC7F-2A74004D1A69}" type="datetimeFigureOut">
              <a:rPr lang="pt-BR" smtClean="0"/>
              <a:t>06/11/2012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BC68EC8-14B3-4C2E-9018-2BF386DCCF86}" type="slidenum">
              <a:rPr lang="pt-BR" smtClean="0"/>
              <a:t>‹nº›</a:t>
            </a:fld>
            <a:endParaRPr lang="pt-BR"/>
          </a:p>
        </p:txBody>
      </p:sp>
      <p:sp>
        <p:nvSpPr>
          <p:cNvPr id="9" name="Content Placeholder 8"/>
          <p:cNvSpPr>
            <a:spLocks noGrp="1"/>
          </p:cNvSpPr>
          <p:nvPr>
            <p:ph sz="quarter" idx="13"/>
          </p:nvPr>
        </p:nvSpPr>
        <p:spPr>
          <a:xfrm>
            <a:off x="365760" y="1600200"/>
            <a:ext cx="4041648" cy="45262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5CAF7623-7B6E-47C8-AC7F-2A74004D1A69}" type="datetimeFigureOut">
              <a:rPr lang="pt-BR" smtClean="0"/>
              <a:t>06/11/2012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BC68EC8-14B3-4C2E-9018-2BF386DCCF86}" type="slidenum">
              <a:rPr lang="pt-BR" smtClean="0"/>
              <a:t>‹nº›</a:t>
            </a:fld>
            <a:endParaRPr lang="pt-BR"/>
          </a:p>
        </p:txBody>
      </p:sp>
      <p:sp>
        <p:nvSpPr>
          <p:cNvPr id="11" name="Content Placeholder 10"/>
          <p:cNvSpPr>
            <a:spLocks noGrp="1"/>
          </p:cNvSpPr>
          <p:nvPr>
            <p:ph sz="quarter" idx="13"/>
          </p:nvPr>
        </p:nvSpPr>
        <p:spPr>
          <a:xfrm>
            <a:off x="457200" y="2212848"/>
            <a:ext cx="4041648" cy="391363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5CAF7623-7B6E-47C8-AC7F-2A74004D1A69}" type="datetimeFigureOut">
              <a:rPr lang="pt-BR" smtClean="0"/>
              <a:t>06/11/2012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BC68EC8-14B3-4C2E-9018-2BF386DCCF86}"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F7623-7B6E-47C8-AC7F-2A74004D1A69}" type="datetimeFigureOut">
              <a:rPr lang="pt-BR" smtClean="0"/>
              <a:t>06/11/2012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BC68EC8-14B3-4C2E-9018-2BF386DCCF86}"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pt-BR" smtClean="0"/>
              <a:t>Clique para editar o título mestre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CAF7623-7B6E-47C8-AC7F-2A74004D1A69}" type="datetimeFigureOut">
              <a:rPr lang="pt-BR" smtClean="0"/>
              <a:t>06/11/2012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BC68EC8-14B3-4C2E-9018-2BF386DCCF86}"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pt-BR" smtClean="0"/>
              <a:t>Clique para editar o título mestre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CAF7623-7B6E-47C8-AC7F-2A74004D1A69}" type="datetimeFigureOut">
              <a:rPr lang="pt-BR" smtClean="0"/>
              <a:t>06/11/2012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BC68EC8-14B3-4C2E-9018-2BF386DCCF86}"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33000">
              <a:schemeClr val="bg1">
                <a:tint val="90000"/>
                <a:shade val="90000"/>
                <a:satMod val="200000"/>
              </a:schemeClr>
            </a:gs>
            <a:gs pos="90000">
              <a:schemeClr val="bg1">
                <a:tint val="90000"/>
                <a:shade val="70000"/>
                <a:satMod val="2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CAF7623-7B6E-47C8-AC7F-2A74004D1A69}" type="datetimeFigureOut">
              <a:rPr lang="pt-BR" smtClean="0"/>
              <a:t>06/11/2012</a:t>
            </a:fld>
            <a:endParaRPr lang="pt-B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pt-B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BC68EC8-14B3-4C2E-9018-2BF386DCCF86}" type="slidenum">
              <a:rPr lang="pt-BR" smtClean="0"/>
              <a:t>‹nº›</a:t>
            </a:fld>
            <a:endParaRPr lang="pt-B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Y:\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606" y="2413000"/>
            <a:ext cx="4522788"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18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67644" y="361256"/>
            <a:ext cx="6408712" cy="547464"/>
          </a:xfrm>
        </p:spPr>
        <p:txBody>
          <a:bodyPr/>
          <a:lstStyle/>
          <a:p>
            <a:r>
              <a:rPr lang="pt-BR" sz="2800" dirty="0" smtClean="0">
                <a:latin typeface="Tahoma" pitchFamily="34" charset="0"/>
                <a:ea typeface="Tahoma" pitchFamily="34" charset="0"/>
                <a:cs typeface="Tahoma" pitchFamily="34" charset="0"/>
              </a:rPr>
              <a:t>Controle Condicionantes de Licenças</a:t>
            </a:r>
            <a:endParaRPr lang="pt-BR" sz="2800" dirty="0">
              <a:latin typeface="Tahoma" pitchFamily="34" charset="0"/>
              <a:ea typeface="Tahoma" pitchFamily="34" charset="0"/>
              <a:cs typeface="Tahoma" pitchFamily="34" charset="0"/>
            </a:endParaRPr>
          </a:p>
        </p:txBody>
      </p:sp>
      <p:sp>
        <p:nvSpPr>
          <p:cNvPr id="3" name="Espaço Reservado para Conteúdo 2"/>
          <p:cNvSpPr>
            <a:spLocks noGrp="1"/>
          </p:cNvSpPr>
          <p:nvPr>
            <p:ph idx="1"/>
          </p:nvPr>
        </p:nvSpPr>
        <p:spPr>
          <a:xfrm>
            <a:off x="749449" y="836712"/>
            <a:ext cx="7999015" cy="458316"/>
          </a:xfrm>
        </p:spPr>
        <p:txBody>
          <a:bodyPr>
            <a:normAutofit/>
          </a:bodyPr>
          <a:lstStyle/>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permite controle de vencimentos, atendimentos</a:t>
            </a:r>
            <a:r>
              <a:rPr lang="pt-BR" sz="1400" dirty="0">
                <a:solidFill>
                  <a:schemeClr val="tx1">
                    <a:lumMod val="75000"/>
                    <a:lumOff val="25000"/>
                  </a:schemeClr>
                </a:solidFill>
                <a:latin typeface="Tahoma" pitchFamily="34" charset="0"/>
                <a:ea typeface="Tahoma" pitchFamily="34" charset="0"/>
                <a:cs typeface="Tahoma" pitchFamily="34" charset="0"/>
              </a:rPr>
              <a:t> </a:t>
            </a:r>
            <a:r>
              <a:rPr lang="pt-BR" sz="1400" dirty="0" smtClean="0">
                <a:solidFill>
                  <a:schemeClr val="tx1">
                    <a:lumMod val="75000"/>
                    <a:lumOff val="25000"/>
                  </a:schemeClr>
                </a:solidFill>
                <a:latin typeface="Tahoma" pitchFamily="34" charset="0"/>
                <a:ea typeface="Tahoma" pitchFamily="34" charset="0"/>
                <a:cs typeface="Tahoma" pitchFamily="34" charset="0"/>
              </a:rPr>
              <a:t>e prorrogações de condicionantes</a:t>
            </a:r>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87" y="1268760"/>
            <a:ext cx="7913230" cy="22462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634" y="2852936"/>
            <a:ext cx="4217244" cy="32335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ço Reservado para Conteúdo 2"/>
          <p:cNvSpPr txBox="1">
            <a:spLocks/>
          </p:cNvSpPr>
          <p:nvPr/>
        </p:nvSpPr>
        <p:spPr>
          <a:xfrm>
            <a:off x="323529" y="3717032"/>
            <a:ext cx="3960439" cy="26642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Font typeface="Arial" pitchFamily="34" charset="0"/>
              <a:buNone/>
            </a:pPr>
            <a:r>
              <a:rPr lang="pt-BR" sz="1400" dirty="0" smtClean="0">
                <a:solidFill>
                  <a:schemeClr val="tx1">
                    <a:lumMod val="75000"/>
                    <a:lumOff val="25000"/>
                  </a:schemeClr>
                </a:solidFill>
                <a:latin typeface="Tahoma" pitchFamily="34" charset="0"/>
                <a:ea typeface="Tahoma" pitchFamily="34" charset="0"/>
                <a:cs typeface="Tahoma" pitchFamily="34" charset="0"/>
              </a:rPr>
              <a:t>De uma condicionante é possível registrar, além de seus dados básicos e vencimento, a data de atendimento e seu protocolo, além de data e protocolo de pedido de prorrogação de prazo, caso houver.</a:t>
            </a:r>
          </a:p>
          <a:p>
            <a:pPr marL="0" indent="0" algn="just">
              <a:buFont typeface="Arial" pitchFamily="34" charset="0"/>
              <a:buNone/>
            </a:pPr>
            <a:endParaRPr lang="pt-BR" sz="1400" dirty="0">
              <a:solidFill>
                <a:schemeClr val="tx1">
                  <a:lumMod val="75000"/>
                  <a:lumOff val="25000"/>
                </a:schemeClr>
              </a:solidFill>
              <a:latin typeface="Tahoma" pitchFamily="34" charset="0"/>
              <a:ea typeface="Tahoma" pitchFamily="34" charset="0"/>
              <a:cs typeface="Tahoma" pitchFamily="34" charset="0"/>
            </a:endParaRPr>
          </a:p>
          <a:p>
            <a:pPr marL="0" indent="0" algn="just">
              <a:buFont typeface="Arial" pitchFamily="34" charset="0"/>
              <a:buNone/>
            </a:pPr>
            <a:r>
              <a:rPr lang="pt-BR" sz="1400" dirty="0" smtClean="0">
                <a:solidFill>
                  <a:schemeClr val="tx1">
                    <a:lumMod val="75000"/>
                    <a:lumOff val="25000"/>
                  </a:schemeClr>
                </a:solidFill>
                <a:latin typeface="Tahoma" pitchFamily="34" charset="0"/>
                <a:ea typeface="Tahoma" pitchFamily="34" charset="0"/>
                <a:cs typeface="Tahoma" pitchFamily="34" charset="0"/>
              </a:rPr>
              <a:t>Em todas as condicionantes é possível anexar arquivos com as publicações, protocolos, etc.</a:t>
            </a:r>
          </a:p>
          <a:p>
            <a:pPr marL="0" indent="0" algn="just">
              <a:buFont typeface="Arial" pitchFamily="34" charset="0"/>
              <a:buNone/>
            </a:pPr>
            <a:endParaRPr lang="pt-BR" sz="1400" dirty="0">
              <a:solidFill>
                <a:schemeClr val="tx1">
                  <a:lumMod val="75000"/>
                  <a:lumOff val="25000"/>
                </a:schemeClr>
              </a:solidFill>
              <a:latin typeface="Tahoma" pitchFamily="34" charset="0"/>
              <a:ea typeface="Tahoma" pitchFamily="34" charset="0"/>
              <a:cs typeface="Tahoma" pitchFamily="34" charset="0"/>
            </a:endParaRPr>
          </a:p>
          <a:p>
            <a:pPr marL="0" indent="0" algn="just">
              <a:buFont typeface="Arial" pitchFamily="34" charset="0"/>
              <a:buNone/>
            </a:pPr>
            <a:r>
              <a:rPr lang="pt-BR" sz="1400" dirty="0" smtClean="0">
                <a:solidFill>
                  <a:schemeClr val="tx1">
                    <a:lumMod val="75000"/>
                    <a:lumOff val="25000"/>
                  </a:schemeClr>
                </a:solidFill>
                <a:latin typeface="Tahoma" pitchFamily="34" charset="0"/>
                <a:ea typeface="Tahoma" pitchFamily="34" charset="0"/>
                <a:cs typeface="Tahoma" pitchFamily="34" charset="0"/>
              </a:rPr>
              <a:t>Condicionantes periódicas podem ser renovadas e ter suas notificações replicadas automaticamente para novas datas.</a:t>
            </a:r>
          </a:p>
        </p:txBody>
      </p:sp>
    </p:spTree>
    <p:extLst>
      <p:ext uri="{BB962C8B-B14F-4D97-AF65-F5344CB8AC3E}">
        <p14:creationId xmlns:p14="http://schemas.microsoft.com/office/powerpoint/2010/main" val="3382825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568" y="361256"/>
            <a:ext cx="7776865" cy="547464"/>
          </a:xfrm>
        </p:spPr>
        <p:txBody>
          <a:bodyPr/>
          <a:lstStyle/>
          <a:p>
            <a:r>
              <a:rPr lang="pt-BR" sz="2800" dirty="0" smtClean="0">
                <a:latin typeface="Tahoma" pitchFamily="34" charset="0"/>
                <a:ea typeface="Tahoma" pitchFamily="34" charset="0"/>
                <a:cs typeface="Tahoma" pitchFamily="34" charset="0"/>
              </a:rPr>
              <a:t>Cadastro Técnico Federal e Outros Vencimentos</a:t>
            </a:r>
            <a:endParaRPr lang="pt-BR" sz="2800" dirty="0">
              <a:latin typeface="Tahoma" pitchFamily="34" charset="0"/>
              <a:ea typeface="Tahoma" pitchFamily="34" charset="0"/>
              <a:cs typeface="Tahoma" pitchFamily="34" charset="0"/>
            </a:endParaRPr>
          </a:p>
        </p:txBody>
      </p:sp>
      <p:sp>
        <p:nvSpPr>
          <p:cNvPr id="3" name="Espaço Reservado para Conteúdo 2"/>
          <p:cNvSpPr>
            <a:spLocks noGrp="1"/>
          </p:cNvSpPr>
          <p:nvPr>
            <p:ph idx="1"/>
          </p:nvPr>
        </p:nvSpPr>
        <p:spPr>
          <a:xfrm>
            <a:off x="5508104" y="1065337"/>
            <a:ext cx="3384376" cy="3384376"/>
          </a:xfrm>
        </p:spPr>
        <p:txBody>
          <a:bodyPr>
            <a:noAutofit/>
          </a:bodyPr>
          <a:lstStyle/>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permite o registro de dados e controle de vencimentos relacionados ao Cadastro Técnico Federal, como: </a:t>
            </a:r>
          </a:p>
          <a:p>
            <a:pPr algn="just"/>
            <a:r>
              <a:rPr lang="pt-BR" sz="1400" dirty="0" smtClean="0">
                <a:solidFill>
                  <a:schemeClr val="tx1">
                    <a:lumMod val="75000"/>
                    <a:lumOff val="25000"/>
                  </a:schemeClr>
                </a:solidFill>
                <a:latin typeface="Tahoma" pitchFamily="34" charset="0"/>
                <a:ea typeface="Tahoma" pitchFamily="34" charset="0"/>
                <a:cs typeface="Tahoma" pitchFamily="34" charset="0"/>
              </a:rPr>
              <a:t>Entrega do Relatório Anual;</a:t>
            </a:r>
          </a:p>
          <a:p>
            <a:pPr algn="just"/>
            <a:r>
              <a:rPr lang="pt-BR" sz="1400" dirty="0" smtClean="0">
                <a:solidFill>
                  <a:schemeClr val="tx1">
                    <a:lumMod val="75000"/>
                    <a:lumOff val="25000"/>
                  </a:schemeClr>
                </a:solidFill>
                <a:latin typeface="Tahoma" pitchFamily="34" charset="0"/>
                <a:ea typeface="Tahoma" pitchFamily="34" charset="0"/>
                <a:cs typeface="Tahoma" pitchFamily="34" charset="0"/>
              </a:rPr>
              <a:t>Pagamento da Taxa Trimestral;</a:t>
            </a:r>
          </a:p>
          <a:p>
            <a:pPr algn="just"/>
            <a:r>
              <a:rPr lang="pt-BR" sz="1400" dirty="0" smtClean="0">
                <a:solidFill>
                  <a:schemeClr val="tx1">
                    <a:lumMod val="75000"/>
                    <a:lumOff val="25000"/>
                  </a:schemeClr>
                </a:solidFill>
                <a:latin typeface="Tahoma" pitchFamily="34" charset="0"/>
                <a:ea typeface="Tahoma" pitchFamily="34" charset="0"/>
                <a:cs typeface="Tahoma" pitchFamily="34" charset="0"/>
              </a:rPr>
              <a:t>Vencimento do Certificado de Regularidade;</a:t>
            </a:r>
          </a:p>
          <a:p>
            <a:pPr marL="0" indent="0" algn="just">
              <a:buNone/>
            </a:pPr>
            <a:endParaRPr lang="pt-BR" sz="1400" dirty="0">
              <a:solidFill>
                <a:schemeClr val="tx1">
                  <a:lumMod val="75000"/>
                  <a:lumOff val="25000"/>
                </a:schemeClr>
              </a:solidFill>
              <a:latin typeface="Tahoma" pitchFamily="34" charset="0"/>
              <a:ea typeface="Tahoma" pitchFamily="34" charset="0"/>
              <a:cs typeface="Tahoma" pitchFamily="34" charset="0"/>
            </a:endParaRPr>
          </a:p>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Vencimentos periódicos podem </a:t>
            </a:r>
            <a:r>
              <a:rPr lang="pt-BR" sz="1400" dirty="0">
                <a:solidFill>
                  <a:schemeClr val="tx1">
                    <a:lumMod val="75000"/>
                    <a:lumOff val="25000"/>
                  </a:schemeClr>
                </a:solidFill>
                <a:latin typeface="Tahoma" pitchFamily="34" charset="0"/>
                <a:ea typeface="Tahoma" pitchFamily="34" charset="0"/>
                <a:cs typeface="Tahoma" pitchFamily="34" charset="0"/>
              </a:rPr>
              <a:t>ser </a:t>
            </a:r>
            <a:r>
              <a:rPr lang="pt-BR" sz="1400" dirty="0" smtClean="0">
                <a:solidFill>
                  <a:schemeClr val="tx1">
                    <a:lumMod val="75000"/>
                    <a:lumOff val="25000"/>
                  </a:schemeClr>
                </a:solidFill>
                <a:latin typeface="Tahoma" pitchFamily="34" charset="0"/>
                <a:ea typeface="Tahoma" pitchFamily="34" charset="0"/>
                <a:cs typeface="Tahoma" pitchFamily="34" charset="0"/>
              </a:rPr>
              <a:t>renovados </a:t>
            </a:r>
            <a:r>
              <a:rPr lang="pt-BR" sz="1400" dirty="0">
                <a:solidFill>
                  <a:schemeClr val="tx1">
                    <a:lumMod val="75000"/>
                    <a:lumOff val="25000"/>
                  </a:schemeClr>
                </a:solidFill>
                <a:latin typeface="Tahoma" pitchFamily="34" charset="0"/>
                <a:ea typeface="Tahoma" pitchFamily="34" charset="0"/>
                <a:cs typeface="Tahoma" pitchFamily="34" charset="0"/>
              </a:rPr>
              <a:t>e ter suas notificações replicadas automaticamente para novas datas</a:t>
            </a:r>
            <a:r>
              <a:rPr lang="pt-BR" sz="1400" dirty="0" smtClean="0">
                <a:solidFill>
                  <a:schemeClr val="tx1">
                    <a:lumMod val="75000"/>
                    <a:lumOff val="25000"/>
                  </a:schemeClr>
                </a:solidFill>
                <a:latin typeface="Tahoma" pitchFamily="34" charset="0"/>
                <a:ea typeface="Tahoma" pitchFamily="34" charset="0"/>
                <a:cs typeface="Tahoma" pitchFamily="34" charset="0"/>
              </a:rPr>
              <a:t>.</a:t>
            </a:r>
          </a:p>
          <a:p>
            <a:pPr marL="0" indent="0" algn="just">
              <a:buNone/>
            </a:pPr>
            <a:endParaRPr lang="pt-BR" sz="1400" dirty="0">
              <a:solidFill>
                <a:schemeClr val="tx1">
                  <a:lumMod val="75000"/>
                  <a:lumOff val="25000"/>
                </a:schemeClr>
              </a:solidFill>
              <a:latin typeface="Tahoma" pitchFamily="34" charset="0"/>
              <a:ea typeface="Tahoma" pitchFamily="34" charset="0"/>
              <a:cs typeface="Tahoma" pitchFamily="34" charset="0"/>
            </a:endParaRPr>
          </a:p>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Outros vencimentos, que podem estar vinculados a um processo ambiental ou não, também podem ser cadastrados e acompanhados no Sustentar</a:t>
            </a:r>
            <a:endParaRPr lang="pt-BR" sz="1400" dirty="0">
              <a:solidFill>
                <a:schemeClr val="tx1">
                  <a:lumMod val="75000"/>
                  <a:lumOff val="25000"/>
                </a:schemeClr>
              </a:solidFill>
              <a:latin typeface="Tahoma" pitchFamily="34" charset="0"/>
              <a:ea typeface="Tahoma" pitchFamily="34" charset="0"/>
              <a:cs typeface="Tahoma" pitchFamily="34" charset="0"/>
            </a:endParaRPr>
          </a:p>
          <a:p>
            <a:pPr marL="0" indent="0">
              <a:buNone/>
            </a:pPr>
            <a:endParaRPr lang="pt-BR" sz="1400" dirty="0" smtClean="0">
              <a:solidFill>
                <a:schemeClr val="tx1">
                  <a:lumMod val="75000"/>
                  <a:lumOff val="25000"/>
                </a:schemeClr>
              </a:solidFill>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387" y="1340768"/>
            <a:ext cx="4954150" cy="31683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5157192"/>
            <a:ext cx="8424936" cy="11678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1229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38536" y="361256"/>
            <a:ext cx="5266928" cy="475456"/>
          </a:xfrm>
        </p:spPr>
        <p:txBody>
          <a:bodyPr/>
          <a:lstStyle/>
          <a:p>
            <a:r>
              <a:rPr lang="pt-BR" sz="2800" dirty="0" smtClean="0">
                <a:latin typeface="Tahoma" pitchFamily="34" charset="0"/>
                <a:ea typeface="Tahoma" pitchFamily="34" charset="0"/>
                <a:cs typeface="Tahoma" pitchFamily="34" charset="0"/>
              </a:rPr>
              <a:t>Controle de Processos no DNPM</a:t>
            </a:r>
            <a:endParaRPr lang="pt-BR" sz="2800" dirty="0">
              <a:latin typeface="Tahoma" pitchFamily="34" charset="0"/>
              <a:ea typeface="Tahoma" pitchFamily="34" charset="0"/>
              <a:cs typeface="Tahoma" pitchFamily="34" charset="0"/>
            </a:endParaRPr>
          </a:p>
        </p:txBody>
      </p:sp>
      <p:sp>
        <p:nvSpPr>
          <p:cNvPr id="3" name="Espaço Reservado para Conteúdo 2"/>
          <p:cNvSpPr>
            <a:spLocks noGrp="1"/>
          </p:cNvSpPr>
          <p:nvPr>
            <p:ph idx="1"/>
          </p:nvPr>
        </p:nvSpPr>
        <p:spPr>
          <a:xfrm>
            <a:off x="395536" y="980728"/>
            <a:ext cx="8424937" cy="936104"/>
          </a:xfrm>
        </p:spPr>
        <p:txBody>
          <a:bodyPr>
            <a:noAutofit/>
          </a:bodyPr>
          <a:lstStyle/>
          <a:p>
            <a:pPr marL="0"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permite o controle de processos registrados no Departamento Nacional de Produção Mineral (DNPM) nos regimes de Extração, Licenciamento, Autorização de Pesquisa e Concessão de Lavra;</a:t>
            </a:r>
          </a:p>
          <a:p>
            <a:pPr marL="0" indent="0">
              <a:buNone/>
            </a:pPr>
            <a:endParaRPr lang="pt-BR" sz="1400" dirty="0">
              <a:solidFill>
                <a:schemeClr val="tx1">
                  <a:lumMod val="75000"/>
                  <a:lumOff val="25000"/>
                </a:schemeClr>
              </a:solidFill>
              <a:latin typeface="Tahoma" pitchFamily="34" charset="0"/>
              <a:ea typeface="Tahoma" pitchFamily="34" charset="0"/>
              <a:cs typeface="Tahoma" pitchFamily="34" charset="0"/>
            </a:endParaRPr>
          </a:p>
          <a:p>
            <a:pPr marL="0"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Também é possível anexar arquivos em cada processo de cada regime.</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132856"/>
            <a:ext cx="5544616" cy="36729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454" y="3717032"/>
            <a:ext cx="3641659" cy="28840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6314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67644" y="361256"/>
            <a:ext cx="6408712" cy="547464"/>
          </a:xfrm>
        </p:spPr>
        <p:txBody>
          <a:bodyPr/>
          <a:lstStyle/>
          <a:p>
            <a:r>
              <a:rPr lang="pt-BR" sz="2800" dirty="0" smtClean="0">
                <a:latin typeface="Tahoma" pitchFamily="34" charset="0"/>
                <a:ea typeface="Tahoma" pitchFamily="34" charset="0"/>
                <a:cs typeface="Tahoma" pitchFamily="34" charset="0"/>
              </a:rPr>
              <a:t>Controle e Exigências do DNPM</a:t>
            </a:r>
            <a:endParaRPr lang="pt-BR" sz="2800" dirty="0">
              <a:latin typeface="Tahoma" pitchFamily="34" charset="0"/>
              <a:ea typeface="Tahoma" pitchFamily="34" charset="0"/>
              <a:cs typeface="Tahoma" pitchFamily="34" charset="0"/>
            </a:endParaRPr>
          </a:p>
        </p:txBody>
      </p:sp>
      <p:sp>
        <p:nvSpPr>
          <p:cNvPr id="3" name="Espaço Reservado para Conteúdo 2"/>
          <p:cNvSpPr>
            <a:spLocks noGrp="1"/>
          </p:cNvSpPr>
          <p:nvPr>
            <p:ph idx="1"/>
          </p:nvPr>
        </p:nvSpPr>
        <p:spPr>
          <a:xfrm>
            <a:off x="539552" y="1052736"/>
            <a:ext cx="8359056" cy="458316"/>
          </a:xfrm>
        </p:spPr>
        <p:txBody>
          <a:bodyPr>
            <a:noAutofit/>
          </a:bodyPr>
          <a:lstStyle/>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permite controle de vencimentos, atendimentos</a:t>
            </a:r>
            <a:r>
              <a:rPr lang="pt-BR" sz="1400" dirty="0">
                <a:solidFill>
                  <a:schemeClr val="tx1">
                    <a:lumMod val="75000"/>
                    <a:lumOff val="25000"/>
                  </a:schemeClr>
                </a:solidFill>
                <a:latin typeface="Tahoma" pitchFamily="34" charset="0"/>
                <a:ea typeface="Tahoma" pitchFamily="34" charset="0"/>
                <a:cs typeface="Tahoma" pitchFamily="34" charset="0"/>
              </a:rPr>
              <a:t> </a:t>
            </a:r>
            <a:r>
              <a:rPr lang="pt-BR" sz="1400" dirty="0" smtClean="0">
                <a:solidFill>
                  <a:schemeClr val="tx1">
                    <a:lumMod val="75000"/>
                    <a:lumOff val="25000"/>
                  </a:schemeClr>
                </a:solidFill>
                <a:latin typeface="Tahoma" pitchFamily="34" charset="0"/>
                <a:ea typeface="Tahoma" pitchFamily="34" charset="0"/>
                <a:cs typeface="Tahoma" pitchFamily="34" charset="0"/>
              </a:rPr>
              <a:t>e prorrogações de exigências em processos do DNPM</a:t>
            </a:r>
          </a:p>
        </p:txBody>
      </p:sp>
      <p:sp>
        <p:nvSpPr>
          <p:cNvPr id="9" name="Espaço Reservado para Conteúdo 2"/>
          <p:cNvSpPr txBox="1">
            <a:spLocks/>
          </p:cNvSpPr>
          <p:nvPr/>
        </p:nvSpPr>
        <p:spPr>
          <a:xfrm>
            <a:off x="323529" y="3645024"/>
            <a:ext cx="3888431" cy="28083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Font typeface="Arial" pitchFamily="34" charset="0"/>
              <a:buNone/>
            </a:pPr>
            <a:r>
              <a:rPr lang="pt-BR" sz="1400" dirty="0" smtClean="0">
                <a:solidFill>
                  <a:schemeClr val="tx1">
                    <a:lumMod val="75000"/>
                    <a:lumOff val="25000"/>
                  </a:schemeClr>
                </a:solidFill>
                <a:latin typeface="Tahoma" pitchFamily="34" charset="0"/>
                <a:ea typeface="Tahoma" pitchFamily="34" charset="0"/>
                <a:cs typeface="Tahoma" pitchFamily="34" charset="0"/>
              </a:rPr>
              <a:t>De uma exigência é possível registrar, além de seus dados básicos e vencimento, a data de atendimento e seu protocolo, além de data e protocolo de pedido de prorrogação de prazo, caso houver.</a:t>
            </a:r>
          </a:p>
          <a:p>
            <a:pPr marL="0" indent="0" algn="just">
              <a:buFont typeface="Arial" pitchFamily="34" charset="0"/>
              <a:buNone/>
            </a:pPr>
            <a:endParaRPr lang="pt-BR" sz="1400" dirty="0">
              <a:solidFill>
                <a:schemeClr val="tx1">
                  <a:lumMod val="75000"/>
                  <a:lumOff val="25000"/>
                </a:schemeClr>
              </a:solidFill>
              <a:latin typeface="Tahoma" pitchFamily="34" charset="0"/>
              <a:ea typeface="Tahoma" pitchFamily="34" charset="0"/>
              <a:cs typeface="Tahoma" pitchFamily="34" charset="0"/>
            </a:endParaRPr>
          </a:p>
          <a:p>
            <a:pPr marL="0" indent="0" algn="just">
              <a:buFont typeface="Arial" pitchFamily="34" charset="0"/>
              <a:buNone/>
            </a:pPr>
            <a:r>
              <a:rPr lang="pt-BR" sz="1400" dirty="0" smtClean="0">
                <a:solidFill>
                  <a:schemeClr val="tx1">
                    <a:lumMod val="75000"/>
                    <a:lumOff val="25000"/>
                  </a:schemeClr>
                </a:solidFill>
                <a:latin typeface="Tahoma" pitchFamily="34" charset="0"/>
                <a:ea typeface="Tahoma" pitchFamily="34" charset="0"/>
                <a:cs typeface="Tahoma" pitchFamily="34" charset="0"/>
              </a:rPr>
              <a:t>Em todas as exigências é possível anexar arquivos com as publicações, protocolos, etc.</a:t>
            </a:r>
          </a:p>
          <a:p>
            <a:pPr marL="0" indent="0" algn="just">
              <a:buFont typeface="Arial" pitchFamily="34" charset="0"/>
              <a:buNone/>
            </a:pPr>
            <a:endParaRPr lang="pt-BR" sz="1400" dirty="0">
              <a:solidFill>
                <a:schemeClr val="tx1">
                  <a:lumMod val="75000"/>
                  <a:lumOff val="25000"/>
                </a:schemeClr>
              </a:solidFill>
              <a:latin typeface="Tahoma" pitchFamily="34" charset="0"/>
              <a:ea typeface="Tahoma" pitchFamily="34" charset="0"/>
              <a:cs typeface="Tahoma" pitchFamily="34" charset="0"/>
            </a:endParaRPr>
          </a:p>
          <a:p>
            <a:pPr marL="0" indent="0" algn="just">
              <a:buFont typeface="Arial" pitchFamily="34" charset="0"/>
              <a:buNone/>
            </a:pPr>
            <a:r>
              <a:rPr lang="pt-BR" sz="1400" dirty="0" smtClean="0">
                <a:solidFill>
                  <a:schemeClr val="tx1">
                    <a:lumMod val="75000"/>
                    <a:lumOff val="25000"/>
                  </a:schemeClr>
                </a:solidFill>
                <a:latin typeface="Tahoma" pitchFamily="34" charset="0"/>
                <a:ea typeface="Tahoma" pitchFamily="34" charset="0"/>
                <a:cs typeface="Tahoma" pitchFamily="34" charset="0"/>
              </a:rPr>
              <a:t>Exigências periódicas podem ser renovadas e ter suas notificações replicadas automaticamente para novas datas.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7801552" cy="17281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399" y="3068961"/>
            <a:ext cx="4320619" cy="30963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5717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568" y="361256"/>
            <a:ext cx="7776864" cy="475456"/>
          </a:xfrm>
        </p:spPr>
        <p:txBody>
          <a:bodyPr/>
          <a:lstStyle/>
          <a:p>
            <a:r>
              <a:rPr lang="pt-BR" sz="2800" dirty="0" smtClean="0">
                <a:latin typeface="Tahoma" pitchFamily="34" charset="0"/>
                <a:ea typeface="Tahoma" pitchFamily="34" charset="0"/>
                <a:cs typeface="Tahoma" pitchFamily="34" charset="0"/>
              </a:rPr>
              <a:t>Dados e Vencimentos do Alvará de Pesquisa</a:t>
            </a:r>
            <a:endParaRPr lang="pt-BR" sz="2800" dirty="0">
              <a:latin typeface="Tahoma" pitchFamily="34" charset="0"/>
              <a:ea typeface="Tahoma" pitchFamily="34" charset="0"/>
              <a:cs typeface="Tahoma" pitchFamily="34" charset="0"/>
            </a:endParaRPr>
          </a:p>
        </p:txBody>
      </p:sp>
      <p:sp>
        <p:nvSpPr>
          <p:cNvPr id="8" name="Espaço Reservado para Conteúdo 2"/>
          <p:cNvSpPr txBox="1">
            <a:spLocks/>
          </p:cNvSpPr>
          <p:nvPr/>
        </p:nvSpPr>
        <p:spPr>
          <a:xfrm>
            <a:off x="395536" y="836712"/>
            <a:ext cx="7726023" cy="25202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457200" lvl="1"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permite o registro da data de requerimento de pesquisa, da data de publicação do alvará, da data de entrega do relatório de pesquisa e da data de aprovação do relatório de pesquisa.</a:t>
            </a:r>
          </a:p>
          <a:p>
            <a:pPr marL="457200" lvl="1" indent="0">
              <a:buNone/>
            </a:pPr>
            <a:endParaRPr lang="pt-BR" sz="1400" dirty="0" smtClean="0">
              <a:solidFill>
                <a:schemeClr val="tx1">
                  <a:lumMod val="75000"/>
                  <a:lumOff val="25000"/>
                </a:schemeClr>
              </a:solidFill>
              <a:latin typeface="Tahoma" pitchFamily="34" charset="0"/>
              <a:ea typeface="Tahoma" pitchFamily="34" charset="0"/>
              <a:cs typeface="Tahoma" pitchFamily="34" charset="0"/>
            </a:endParaRPr>
          </a:p>
          <a:p>
            <a:pPr marL="457200" lvl="1"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Além disso, permite o controle da Validade de alvará de pesquisa, do prazo para comunicar início de pesquisa, do vencimento da taxa anual por hectare, do prazo para requerimento de lavra, da liberação para requerimento da LP Poligonal e do vencimento da DIPEM. </a:t>
            </a:r>
            <a:r>
              <a:rPr lang="pt-BR" sz="1400" dirty="0">
                <a:solidFill>
                  <a:schemeClr val="tx1">
                    <a:lumMod val="75000"/>
                    <a:lumOff val="25000"/>
                  </a:schemeClr>
                </a:solidFill>
                <a:latin typeface="Tahoma" pitchFamily="34" charset="0"/>
                <a:ea typeface="Tahoma" pitchFamily="34" charset="0"/>
                <a:cs typeface="Tahoma" pitchFamily="34" charset="0"/>
              </a:rPr>
              <a:t>Notificações de aviso de vencimento podem ser criadas para estas datas.</a:t>
            </a:r>
            <a:endParaRPr lang="pt-BR" sz="1400" dirty="0" smtClean="0">
              <a:solidFill>
                <a:schemeClr val="tx1">
                  <a:lumMod val="75000"/>
                  <a:lumOff val="25000"/>
                </a:schemeClr>
              </a:solidFill>
              <a:latin typeface="Tahoma" pitchFamily="34" charset="0"/>
              <a:ea typeface="Tahoma" pitchFamily="34" charset="0"/>
              <a:cs typeface="Tahoma" pitchFamily="34" charset="0"/>
            </a:endParaRPr>
          </a:p>
          <a:p>
            <a:pPr marL="457200" lvl="1" indent="0">
              <a:buNone/>
            </a:pPr>
            <a:endParaRPr lang="pt-BR" sz="1400" dirty="0">
              <a:solidFill>
                <a:schemeClr val="tx1">
                  <a:lumMod val="75000"/>
                  <a:lumOff val="25000"/>
                </a:schemeClr>
              </a:solidFill>
              <a:latin typeface="Tahoma" pitchFamily="34" charset="0"/>
              <a:ea typeface="Tahoma" pitchFamily="34" charset="0"/>
              <a:cs typeface="Tahoma" pitchFamily="34" charset="0"/>
            </a:endParaRPr>
          </a:p>
          <a:p>
            <a:pPr marL="457200" lvl="1"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Também é possível anexar arquivos do referentes a este regime.</a:t>
            </a:r>
          </a:p>
        </p:txBody>
      </p:sp>
      <p:pic>
        <p:nvPicPr>
          <p:cNvPr id="1127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00" y="3861048"/>
            <a:ext cx="8163892" cy="2539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442" y="3342134"/>
            <a:ext cx="6267450" cy="876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771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8878" y="361256"/>
            <a:ext cx="7386245" cy="475456"/>
          </a:xfrm>
        </p:spPr>
        <p:txBody>
          <a:bodyPr/>
          <a:lstStyle/>
          <a:p>
            <a:r>
              <a:rPr lang="pt-BR" sz="2800" dirty="0" smtClean="0">
                <a:latin typeface="Tahoma" pitchFamily="34" charset="0"/>
                <a:ea typeface="Tahoma" pitchFamily="34" charset="0"/>
                <a:cs typeface="Tahoma" pitchFamily="34" charset="0"/>
              </a:rPr>
              <a:t>Dados e Vencimentos da Concessão de Lavra</a:t>
            </a:r>
            <a:endParaRPr lang="pt-BR" sz="2800" dirty="0">
              <a:latin typeface="Tahoma" pitchFamily="34" charset="0"/>
              <a:ea typeface="Tahoma" pitchFamily="34" charset="0"/>
              <a:cs typeface="Tahoma" pitchFamily="34" charset="0"/>
            </a:endParaRPr>
          </a:p>
        </p:txBody>
      </p:sp>
      <p:sp>
        <p:nvSpPr>
          <p:cNvPr id="9" name="Espaço Reservado para Conteúdo 2"/>
          <p:cNvSpPr txBox="1">
            <a:spLocks/>
          </p:cNvSpPr>
          <p:nvPr/>
        </p:nvSpPr>
        <p:spPr>
          <a:xfrm>
            <a:off x="395536" y="1052736"/>
            <a:ext cx="7726023" cy="17281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457200" lvl="1"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permite o registro da data do requerimento de lavra da data de publicação da portaria de lavra e o número da portaria de lavra.</a:t>
            </a:r>
          </a:p>
          <a:p>
            <a:pPr marL="457200" lvl="1" indent="0">
              <a:buNone/>
            </a:pPr>
            <a:endParaRPr lang="pt-BR" sz="1400" dirty="0" smtClean="0">
              <a:solidFill>
                <a:schemeClr val="tx1">
                  <a:lumMod val="75000"/>
                  <a:lumOff val="25000"/>
                </a:schemeClr>
              </a:solidFill>
              <a:latin typeface="Tahoma" pitchFamily="34" charset="0"/>
              <a:ea typeface="Tahoma" pitchFamily="34" charset="0"/>
              <a:cs typeface="Tahoma" pitchFamily="34" charset="0"/>
            </a:endParaRPr>
          </a:p>
          <a:p>
            <a:pPr marL="457200" lvl="1"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Além disso, permite o controle do prazo para requerimento de Imissão de Posse. </a:t>
            </a:r>
            <a:r>
              <a:rPr lang="pt-BR" sz="1400" dirty="0">
                <a:solidFill>
                  <a:schemeClr val="tx1">
                    <a:lumMod val="75000"/>
                    <a:lumOff val="25000"/>
                  </a:schemeClr>
                </a:solidFill>
                <a:latin typeface="Tahoma" pitchFamily="34" charset="0"/>
                <a:ea typeface="Tahoma" pitchFamily="34" charset="0"/>
                <a:cs typeface="Tahoma" pitchFamily="34" charset="0"/>
              </a:rPr>
              <a:t>Notificações de aviso de vencimento podem ser criadas para </a:t>
            </a:r>
            <a:r>
              <a:rPr lang="pt-BR" sz="1400" dirty="0" smtClean="0">
                <a:solidFill>
                  <a:schemeClr val="tx1">
                    <a:lumMod val="75000"/>
                    <a:lumOff val="25000"/>
                  </a:schemeClr>
                </a:solidFill>
                <a:latin typeface="Tahoma" pitchFamily="34" charset="0"/>
                <a:ea typeface="Tahoma" pitchFamily="34" charset="0"/>
                <a:cs typeface="Tahoma" pitchFamily="34" charset="0"/>
              </a:rPr>
              <a:t>esta data.</a:t>
            </a:r>
          </a:p>
          <a:p>
            <a:pPr marL="457200" lvl="1" indent="0">
              <a:buNone/>
            </a:pPr>
            <a:endParaRPr lang="pt-BR" sz="1400" dirty="0">
              <a:solidFill>
                <a:schemeClr val="tx1">
                  <a:lumMod val="75000"/>
                  <a:lumOff val="25000"/>
                </a:schemeClr>
              </a:solidFill>
              <a:latin typeface="Tahoma" pitchFamily="34" charset="0"/>
              <a:ea typeface="Tahoma" pitchFamily="34" charset="0"/>
              <a:cs typeface="Tahoma" pitchFamily="34" charset="0"/>
            </a:endParaRPr>
          </a:p>
          <a:p>
            <a:pPr marL="457200" lvl="1"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Também é possível anexar arquivos do referentes a este regime.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05064"/>
            <a:ext cx="8141242" cy="16561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356992"/>
            <a:ext cx="6210300" cy="838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6291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03648" y="361256"/>
            <a:ext cx="6336704" cy="475456"/>
          </a:xfrm>
        </p:spPr>
        <p:txBody>
          <a:bodyPr/>
          <a:lstStyle/>
          <a:p>
            <a:r>
              <a:rPr lang="pt-BR" sz="2800" dirty="0" smtClean="0">
                <a:latin typeface="Tahoma" pitchFamily="34" charset="0"/>
                <a:ea typeface="Tahoma" pitchFamily="34" charset="0"/>
                <a:cs typeface="Tahoma" pitchFamily="34" charset="0"/>
              </a:rPr>
              <a:t>Dados e vencimento da Extração</a:t>
            </a:r>
            <a:endParaRPr lang="pt-BR" sz="2800" dirty="0">
              <a:latin typeface="Tahoma" pitchFamily="34" charset="0"/>
              <a:ea typeface="Tahoma" pitchFamily="34" charset="0"/>
              <a:cs typeface="Tahoma" pitchFamily="34" charset="0"/>
            </a:endParaRPr>
          </a:p>
        </p:txBody>
      </p:sp>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07" y="3356992"/>
            <a:ext cx="7696200" cy="2419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ço Reservado para Conteúdo 2"/>
          <p:cNvSpPr txBox="1">
            <a:spLocks/>
          </p:cNvSpPr>
          <p:nvPr/>
        </p:nvSpPr>
        <p:spPr>
          <a:xfrm>
            <a:off x="539552" y="1196752"/>
            <a:ext cx="7726023" cy="17281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457200" lvl="1"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permite o registro do número da extração, data de abertura, data de publicação, número da licença ambiental e validade da licença ambiental</a:t>
            </a:r>
          </a:p>
          <a:p>
            <a:pPr marL="457200" lvl="1" indent="0">
              <a:buNone/>
            </a:pPr>
            <a:endParaRPr lang="pt-BR" sz="1400" dirty="0" smtClean="0">
              <a:solidFill>
                <a:schemeClr val="tx1">
                  <a:lumMod val="75000"/>
                  <a:lumOff val="25000"/>
                </a:schemeClr>
              </a:solidFill>
              <a:latin typeface="Tahoma" pitchFamily="34" charset="0"/>
              <a:ea typeface="Tahoma" pitchFamily="34" charset="0"/>
              <a:cs typeface="Tahoma" pitchFamily="34" charset="0"/>
            </a:endParaRPr>
          </a:p>
          <a:p>
            <a:pPr marL="457200" lvl="1"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Além disso, permite o controle da validade da extração, podendo criar notificações de aviso de vencimento.</a:t>
            </a:r>
          </a:p>
          <a:p>
            <a:pPr marL="457200" lvl="1" indent="0">
              <a:buNone/>
            </a:pPr>
            <a:endParaRPr lang="pt-BR" sz="1400" dirty="0">
              <a:solidFill>
                <a:schemeClr val="tx1">
                  <a:lumMod val="75000"/>
                  <a:lumOff val="25000"/>
                </a:schemeClr>
              </a:solidFill>
              <a:latin typeface="Tahoma" pitchFamily="34" charset="0"/>
              <a:ea typeface="Tahoma" pitchFamily="34" charset="0"/>
              <a:cs typeface="Tahoma" pitchFamily="34" charset="0"/>
            </a:endParaRPr>
          </a:p>
          <a:p>
            <a:pPr marL="457200" lvl="1"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Também é possível anexar arquivos do referentes a este regime.</a:t>
            </a:r>
          </a:p>
        </p:txBody>
      </p:sp>
    </p:spTree>
    <p:extLst>
      <p:ext uri="{BB962C8B-B14F-4D97-AF65-F5344CB8AC3E}">
        <p14:creationId xmlns:p14="http://schemas.microsoft.com/office/powerpoint/2010/main" val="3776291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9612" y="361256"/>
            <a:ext cx="6984776" cy="475456"/>
          </a:xfrm>
        </p:spPr>
        <p:txBody>
          <a:bodyPr/>
          <a:lstStyle/>
          <a:p>
            <a:r>
              <a:rPr lang="pt-BR" sz="2800" dirty="0" smtClean="0">
                <a:latin typeface="Tahoma" pitchFamily="34" charset="0"/>
                <a:ea typeface="Tahoma" pitchFamily="34" charset="0"/>
                <a:cs typeface="Tahoma" pitchFamily="34" charset="0"/>
              </a:rPr>
              <a:t>Dados e Vencimentos do Licenciamento</a:t>
            </a:r>
            <a:endParaRPr lang="pt-BR" sz="2800" dirty="0">
              <a:latin typeface="Tahoma" pitchFamily="34" charset="0"/>
              <a:ea typeface="Tahoma" pitchFamily="34" charset="0"/>
              <a:cs typeface="Tahoma" pitchFamily="34" charset="0"/>
            </a:endParaRPr>
          </a:p>
        </p:txBody>
      </p:sp>
      <p:pic>
        <p:nvPicPr>
          <p:cNvPr id="1127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356992"/>
            <a:ext cx="7933514" cy="29750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ço Reservado para Conteúdo 2"/>
          <p:cNvSpPr txBox="1">
            <a:spLocks/>
          </p:cNvSpPr>
          <p:nvPr/>
        </p:nvSpPr>
        <p:spPr>
          <a:xfrm>
            <a:off x="611560" y="1196752"/>
            <a:ext cx="7726023"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457200" lvl="1"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permite o registro do número do licenciamento, data de abertura e data de publicação.</a:t>
            </a:r>
          </a:p>
          <a:p>
            <a:pPr marL="457200" lvl="1" indent="0">
              <a:buNone/>
            </a:pPr>
            <a:endParaRPr lang="pt-BR" sz="1400" dirty="0" smtClean="0">
              <a:solidFill>
                <a:schemeClr val="tx1">
                  <a:lumMod val="75000"/>
                  <a:lumOff val="25000"/>
                </a:schemeClr>
              </a:solidFill>
              <a:latin typeface="Tahoma" pitchFamily="34" charset="0"/>
              <a:ea typeface="Tahoma" pitchFamily="34" charset="0"/>
              <a:cs typeface="Tahoma" pitchFamily="34" charset="0"/>
            </a:endParaRPr>
          </a:p>
          <a:p>
            <a:pPr marL="457200" lvl="1"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Além disso, permite o controle da validade do licenciamento, além do prazo para entrega da licença ambiental ou número do protocolo de pedido. Notificações de aviso de vencimento podem ser criadas para estas datas.</a:t>
            </a:r>
          </a:p>
          <a:p>
            <a:pPr marL="457200" lvl="1" indent="0">
              <a:buNone/>
            </a:pPr>
            <a:endParaRPr lang="pt-BR" sz="1400" dirty="0">
              <a:solidFill>
                <a:schemeClr val="tx1">
                  <a:lumMod val="75000"/>
                  <a:lumOff val="25000"/>
                </a:schemeClr>
              </a:solidFill>
              <a:latin typeface="Tahoma" pitchFamily="34" charset="0"/>
              <a:ea typeface="Tahoma" pitchFamily="34" charset="0"/>
              <a:cs typeface="Tahoma" pitchFamily="34" charset="0"/>
            </a:endParaRPr>
          </a:p>
          <a:p>
            <a:pPr marL="457200" lvl="1"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Também é possível anexar arquivos do referentes a este regime.</a:t>
            </a:r>
          </a:p>
        </p:txBody>
      </p:sp>
    </p:spTree>
    <p:extLst>
      <p:ext uri="{BB962C8B-B14F-4D97-AF65-F5344CB8AC3E}">
        <p14:creationId xmlns:p14="http://schemas.microsoft.com/office/powerpoint/2010/main" val="3776291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7624" y="361256"/>
            <a:ext cx="6768752" cy="475456"/>
          </a:xfrm>
        </p:spPr>
        <p:txBody>
          <a:bodyPr/>
          <a:lstStyle/>
          <a:p>
            <a:r>
              <a:rPr lang="pt-BR" sz="2800" dirty="0" smtClean="0">
                <a:latin typeface="Tahoma" pitchFamily="34" charset="0"/>
                <a:ea typeface="Tahoma" pitchFamily="34" charset="0"/>
                <a:cs typeface="Tahoma" pitchFamily="34" charset="0"/>
              </a:rPr>
              <a:t>Controle de Guia de Utilização e RAL</a:t>
            </a:r>
            <a:endParaRPr lang="pt-BR" sz="2800" dirty="0">
              <a:latin typeface="Tahoma" pitchFamily="34" charset="0"/>
              <a:ea typeface="Tahoma" pitchFamily="34" charset="0"/>
              <a:cs typeface="Tahoma" pitchFamily="34" charset="0"/>
            </a:endParaRPr>
          </a:p>
        </p:txBody>
      </p:sp>
      <p:sp>
        <p:nvSpPr>
          <p:cNvPr id="3" name="Espaço Reservado para Conteúdo 2"/>
          <p:cNvSpPr>
            <a:spLocks noGrp="1"/>
          </p:cNvSpPr>
          <p:nvPr>
            <p:ph idx="1"/>
          </p:nvPr>
        </p:nvSpPr>
        <p:spPr>
          <a:xfrm>
            <a:off x="323528" y="836712"/>
            <a:ext cx="7992887" cy="576064"/>
          </a:xfrm>
        </p:spPr>
        <p:txBody>
          <a:bodyPr>
            <a:normAutofit/>
          </a:bodyPr>
          <a:lstStyle/>
          <a:p>
            <a:pPr marL="457200" lvl="1"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permite registro e controle de dados da Guia de Utilização com seu vencimento e suas  exigências.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419" y="1484784"/>
            <a:ext cx="6264696" cy="20849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4810485"/>
            <a:ext cx="6229350" cy="1200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ço Reservado para Conteúdo 2"/>
          <p:cNvSpPr txBox="1">
            <a:spLocks/>
          </p:cNvSpPr>
          <p:nvPr/>
        </p:nvSpPr>
        <p:spPr>
          <a:xfrm>
            <a:off x="634252" y="3933056"/>
            <a:ext cx="7992887" cy="6480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457200" lvl="1" indent="0">
              <a:buFont typeface="Courier New" pitchFamily="49" charset="0"/>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permite o controle do RAL (Relatório Anual de Lavra) com seu vencimento, criado automaticamente no regime de licenciamento, na publicação da portaria de lavra ou na Emissão da Guia de Utilização.</a:t>
            </a:r>
          </a:p>
        </p:txBody>
      </p:sp>
    </p:spTree>
    <p:extLst>
      <p:ext uri="{BB962C8B-B14F-4D97-AF65-F5344CB8AC3E}">
        <p14:creationId xmlns:p14="http://schemas.microsoft.com/office/powerpoint/2010/main" val="1230326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140968"/>
            <a:ext cx="6912768" cy="3456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647564" y="361256"/>
            <a:ext cx="7848872" cy="475456"/>
          </a:xfrm>
        </p:spPr>
        <p:txBody>
          <a:bodyPr/>
          <a:lstStyle/>
          <a:p>
            <a:r>
              <a:rPr lang="pt-BR" sz="2800" dirty="0" smtClean="0">
                <a:latin typeface="Tahoma" pitchFamily="34" charset="0"/>
                <a:ea typeface="Tahoma" pitchFamily="34" charset="0"/>
                <a:cs typeface="Tahoma" pitchFamily="34" charset="0"/>
              </a:rPr>
              <a:t>Consulta de processos no DNPM</a:t>
            </a:r>
            <a:endParaRPr lang="pt-BR" sz="2800" dirty="0">
              <a:latin typeface="Tahoma" pitchFamily="34" charset="0"/>
              <a:ea typeface="Tahoma" pitchFamily="34" charset="0"/>
              <a:cs typeface="Tahoma" pitchFamily="34" charset="0"/>
            </a:endParaRPr>
          </a:p>
        </p:txBody>
      </p:sp>
      <p:sp>
        <p:nvSpPr>
          <p:cNvPr id="3" name="Espaço Reservado para Conteúdo 2"/>
          <p:cNvSpPr>
            <a:spLocks noGrp="1"/>
          </p:cNvSpPr>
          <p:nvPr>
            <p:ph idx="1"/>
          </p:nvPr>
        </p:nvSpPr>
        <p:spPr>
          <a:xfrm>
            <a:off x="4788024" y="900267"/>
            <a:ext cx="4211960" cy="2448272"/>
          </a:xfrm>
        </p:spPr>
        <p:txBody>
          <a:bodyPr>
            <a:normAutofit/>
          </a:bodyPr>
          <a:lstStyle/>
          <a:p>
            <a:pPr marL="0"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exibe um processo consultado diretamente no site do DNPM.*</a:t>
            </a:r>
          </a:p>
          <a:p>
            <a:pPr marL="0" indent="0">
              <a:buNone/>
            </a:pPr>
            <a:r>
              <a:rPr lang="pt-BR" sz="1400" dirty="0">
                <a:solidFill>
                  <a:schemeClr val="tx1">
                    <a:lumMod val="75000"/>
                    <a:lumOff val="25000"/>
                  </a:schemeClr>
                </a:solidFill>
                <a:latin typeface="Tahoma" pitchFamily="34" charset="0"/>
                <a:ea typeface="Tahoma" pitchFamily="34" charset="0"/>
                <a:cs typeface="Tahoma" pitchFamily="34" charset="0"/>
              </a:rPr>
              <a:t/>
            </a:r>
            <a:br>
              <a:rPr lang="pt-BR" sz="1400" dirty="0">
                <a:solidFill>
                  <a:schemeClr val="tx1">
                    <a:lumMod val="75000"/>
                    <a:lumOff val="25000"/>
                  </a:schemeClr>
                </a:solidFill>
                <a:latin typeface="Tahoma" pitchFamily="34" charset="0"/>
                <a:ea typeface="Tahoma" pitchFamily="34" charset="0"/>
                <a:cs typeface="Tahoma" pitchFamily="34" charset="0"/>
              </a:rPr>
            </a:br>
            <a:r>
              <a:rPr lang="pt-BR" sz="1400" dirty="0" smtClean="0">
                <a:solidFill>
                  <a:schemeClr val="tx1">
                    <a:lumMod val="75000"/>
                    <a:lumOff val="25000"/>
                  </a:schemeClr>
                </a:solidFill>
                <a:latin typeface="Tahoma" pitchFamily="34" charset="0"/>
                <a:ea typeface="Tahoma" pitchFamily="34" charset="0"/>
                <a:cs typeface="Tahoma" pitchFamily="34" charset="0"/>
              </a:rPr>
              <a:t>Além disso, ele permite baixar todos os eventos de todos os processos no DNPM, possibilitando ao usuário gerenciar quais eventos já foram cadastrados no sistema e quais são irrelevantes .*</a:t>
            </a:r>
          </a:p>
          <a:p>
            <a:pPr marL="0" indent="0">
              <a:buNone/>
            </a:pPr>
            <a:endParaRPr lang="pt-BR" sz="1200" dirty="0">
              <a:latin typeface="Tahoma" pitchFamily="34" charset="0"/>
              <a:ea typeface="Tahoma" pitchFamily="34" charset="0"/>
              <a:cs typeface="Tahoma" pitchFamily="34" charset="0"/>
            </a:endParaRPr>
          </a:p>
          <a:p>
            <a:pPr marL="0" indent="0">
              <a:buNone/>
            </a:pPr>
            <a:r>
              <a:rPr lang="pt-BR" sz="1300" dirty="0" smtClean="0">
                <a:solidFill>
                  <a:schemeClr val="tx1">
                    <a:lumMod val="75000"/>
                    <a:lumOff val="25000"/>
                  </a:schemeClr>
                </a:solidFill>
                <a:latin typeface="Tahoma" pitchFamily="34" charset="0"/>
                <a:ea typeface="Tahoma" pitchFamily="34" charset="0"/>
                <a:cs typeface="Tahoma" pitchFamily="34" charset="0"/>
              </a:rPr>
              <a:t>*</a:t>
            </a:r>
            <a:r>
              <a:rPr lang="pt-BR" sz="900" dirty="0" smtClean="0">
                <a:solidFill>
                  <a:schemeClr val="tx1">
                    <a:lumMod val="75000"/>
                    <a:lumOff val="25000"/>
                  </a:schemeClr>
                </a:solidFill>
                <a:latin typeface="Tahoma" pitchFamily="34" charset="0"/>
                <a:ea typeface="Tahoma" pitchFamily="34" charset="0"/>
                <a:cs typeface="Tahoma" pitchFamily="34" charset="0"/>
              </a:rPr>
              <a:t>O Sistema Sustentar  utiliza a busca diretamente do site do DNPM, não sendo de sua responsabilidade os resultados obtidos.</a:t>
            </a:r>
          </a:p>
        </p:txBody>
      </p:sp>
      <p:grpSp>
        <p:nvGrpSpPr>
          <p:cNvPr id="4" name="Grupo 3"/>
          <p:cNvGrpSpPr/>
          <p:nvPr/>
        </p:nvGrpSpPr>
        <p:grpSpPr>
          <a:xfrm>
            <a:off x="395536" y="900267"/>
            <a:ext cx="4176464" cy="2766660"/>
            <a:chOff x="467544" y="898332"/>
            <a:chExt cx="4176464" cy="2766660"/>
          </a:xfrm>
        </p:grpSpPr>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898332"/>
              <a:ext cx="4176464" cy="27666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712" y="1844824"/>
              <a:ext cx="2376264" cy="1122022"/>
            </a:xfrm>
            <a:prstGeom prst="rect">
              <a:avLst/>
            </a:prstGeom>
            <a:solidFill>
              <a:srgbClr val="FFFFFF">
                <a:shade val="85000"/>
              </a:srgbClr>
            </a:solidFill>
            <a:ln w="88900" cap="sq">
              <a:solidFill>
                <a:srgbClr val="FFFFFF"/>
              </a:solidFill>
              <a:miter lim="800000"/>
            </a:ln>
            <a:effectLst>
              <a:outerShdw dist="35921" dir="2700000" algn="ctr" rotWithShape="0">
                <a:schemeClr val="bg2"/>
              </a:outerShdw>
            </a:effectLst>
            <a:scene3d>
              <a:camera prst="orthographicFront"/>
              <a:lightRig rig="twoPt" dir="t">
                <a:rot lat="0" lon="0" rev="7200000"/>
              </a:lightRig>
            </a:scene3d>
            <a:sp3d>
              <a:contourClr>
                <a:srgbClr val="FFFFFF"/>
              </a:contourClr>
            </a:sp3d>
            <a:extLst/>
          </p:spPr>
        </p:pic>
      </p:grpSp>
    </p:spTree>
    <p:extLst>
      <p:ext uri="{BB962C8B-B14F-4D97-AF65-F5344CB8AC3E}">
        <p14:creationId xmlns:p14="http://schemas.microsoft.com/office/powerpoint/2010/main" val="3386699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6586" y="361256"/>
            <a:ext cx="6090828" cy="547464"/>
          </a:xfrm>
        </p:spPr>
        <p:txBody>
          <a:bodyPr/>
          <a:lstStyle/>
          <a:p>
            <a:r>
              <a:rPr lang="pt-BR" sz="2800" dirty="0" smtClean="0">
                <a:latin typeface="Tahoma" pitchFamily="34" charset="0"/>
                <a:ea typeface="Tahoma" pitchFamily="34" charset="0"/>
                <a:cs typeface="Tahoma" pitchFamily="34" charset="0"/>
              </a:rPr>
              <a:t>Acessibilidade e Segurança</a:t>
            </a:r>
            <a:endParaRPr lang="pt-BR" sz="2800" dirty="0">
              <a:latin typeface="Tahoma" pitchFamily="34" charset="0"/>
              <a:ea typeface="Tahoma" pitchFamily="34" charset="0"/>
              <a:cs typeface="Tahoma" pitchFamily="34" charset="0"/>
            </a:endParaRPr>
          </a:p>
        </p:txBody>
      </p:sp>
      <p:sp>
        <p:nvSpPr>
          <p:cNvPr id="3" name="Espaço Reservado para Conteúdo 2"/>
          <p:cNvSpPr>
            <a:spLocks noGrp="1"/>
          </p:cNvSpPr>
          <p:nvPr>
            <p:ph idx="1"/>
          </p:nvPr>
        </p:nvSpPr>
        <p:spPr>
          <a:xfrm>
            <a:off x="818714" y="4906046"/>
            <a:ext cx="4466456" cy="1403273"/>
          </a:xfrm>
        </p:spPr>
        <p:txBody>
          <a:bodyPr>
            <a:noAutofit/>
          </a:bodyPr>
          <a:lstStyle/>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a:t>
            </a:r>
            <a:r>
              <a:rPr lang="pt-BR" sz="1400" dirty="0">
                <a:solidFill>
                  <a:schemeClr val="tx1">
                    <a:lumMod val="75000"/>
                    <a:lumOff val="25000"/>
                  </a:schemeClr>
                </a:solidFill>
                <a:latin typeface="Tahoma" pitchFamily="34" charset="0"/>
                <a:ea typeface="Tahoma" pitchFamily="34" charset="0"/>
                <a:cs typeface="Tahoma" pitchFamily="34" charset="0"/>
              </a:rPr>
              <a:t>pode ser acessado pelos principais navegadores do mercado, além de dispositivos móveis como </a:t>
            </a:r>
            <a:r>
              <a:rPr lang="pt-BR" sz="1400" dirty="0" err="1">
                <a:solidFill>
                  <a:schemeClr val="tx1">
                    <a:lumMod val="75000"/>
                    <a:lumOff val="25000"/>
                  </a:schemeClr>
                </a:solidFill>
                <a:latin typeface="Tahoma" pitchFamily="34" charset="0"/>
                <a:ea typeface="Tahoma" pitchFamily="34" charset="0"/>
                <a:cs typeface="Tahoma" pitchFamily="34" charset="0"/>
              </a:rPr>
              <a:t>SmartPhones</a:t>
            </a:r>
            <a:r>
              <a:rPr lang="pt-BR" sz="1400" dirty="0">
                <a:solidFill>
                  <a:schemeClr val="tx1">
                    <a:lumMod val="75000"/>
                    <a:lumOff val="25000"/>
                  </a:schemeClr>
                </a:solidFill>
                <a:latin typeface="Tahoma" pitchFamily="34" charset="0"/>
                <a:ea typeface="Tahoma" pitchFamily="34" charset="0"/>
                <a:cs typeface="Tahoma" pitchFamily="34" charset="0"/>
              </a:rPr>
              <a:t> e </a:t>
            </a:r>
            <a:r>
              <a:rPr lang="pt-BR" sz="1400" dirty="0" err="1">
                <a:solidFill>
                  <a:schemeClr val="tx1">
                    <a:lumMod val="75000"/>
                    <a:lumOff val="25000"/>
                  </a:schemeClr>
                </a:solidFill>
                <a:latin typeface="Tahoma" pitchFamily="34" charset="0"/>
                <a:ea typeface="Tahoma" pitchFamily="34" charset="0"/>
                <a:cs typeface="Tahoma" pitchFamily="34" charset="0"/>
              </a:rPr>
              <a:t>Tablets</a:t>
            </a:r>
            <a:r>
              <a:rPr lang="pt-BR" sz="1400" dirty="0">
                <a:solidFill>
                  <a:schemeClr val="tx1">
                    <a:lumMod val="75000"/>
                    <a:lumOff val="25000"/>
                  </a:schemeClr>
                </a:solidFill>
                <a:latin typeface="Tahoma" pitchFamily="34" charset="0"/>
                <a:ea typeface="Tahoma" pitchFamily="34" charset="0"/>
                <a:cs typeface="Tahoma" pitchFamily="34" charset="0"/>
              </a:rPr>
              <a:t>.</a:t>
            </a:r>
          </a:p>
          <a:p>
            <a:pPr marL="0" indent="0">
              <a:buNone/>
            </a:pPr>
            <a:endParaRPr lang="pt-BR" sz="1200" dirty="0" smtClean="0">
              <a:solidFill>
                <a:schemeClr val="tx1">
                  <a:lumMod val="75000"/>
                  <a:lumOff val="25000"/>
                </a:schemeClr>
              </a:solidFill>
              <a:latin typeface="Tahoma" pitchFamily="34" charset="0"/>
              <a:ea typeface="Tahoma" pitchFamily="34" charset="0"/>
              <a:cs typeface="Tahoma" pitchFamily="34" charset="0"/>
            </a:endParaRPr>
          </a:p>
        </p:txBody>
      </p:sp>
      <p:sp>
        <p:nvSpPr>
          <p:cNvPr id="5" name="Espaço Reservado para Conteúdo 2"/>
          <p:cNvSpPr txBox="1">
            <a:spLocks/>
          </p:cNvSpPr>
          <p:nvPr/>
        </p:nvSpPr>
        <p:spPr>
          <a:xfrm>
            <a:off x="5076056" y="1492230"/>
            <a:ext cx="3600400" cy="21527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O acesso ao Sustentar é feito online. Isso permite que o cadastramento e acompanhamento dos processos no sistema possa ser feito de qualquer local com acesso à internet.</a:t>
            </a:r>
          </a:p>
          <a:p>
            <a:pPr marL="0" indent="0" algn="just">
              <a:buNone/>
            </a:pPr>
            <a:endParaRPr lang="pt-BR" sz="1400" dirty="0">
              <a:solidFill>
                <a:schemeClr val="tx1">
                  <a:lumMod val="75000"/>
                  <a:lumOff val="25000"/>
                </a:schemeClr>
              </a:solidFill>
              <a:latin typeface="Tahoma" pitchFamily="34" charset="0"/>
              <a:ea typeface="Tahoma" pitchFamily="34" charset="0"/>
              <a:cs typeface="Tahoma" pitchFamily="34" charset="0"/>
            </a:endParaRPr>
          </a:p>
          <a:p>
            <a:pPr marL="0" indent="0" algn="just">
              <a:buNone/>
            </a:pPr>
            <a:r>
              <a:rPr lang="pt-BR" sz="1400" dirty="0">
                <a:solidFill>
                  <a:schemeClr val="tx1">
                    <a:lumMod val="75000"/>
                    <a:lumOff val="25000"/>
                  </a:schemeClr>
                </a:solidFill>
                <a:latin typeface="Tahoma" pitchFamily="34" charset="0"/>
                <a:ea typeface="Tahoma" pitchFamily="34" charset="0"/>
                <a:cs typeface="Tahoma" pitchFamily="34" charset="0"/>
              </a:rPr>
              <a:t>Qualquer acesso ao </a:t>
            </a:r>
            <a:r>
              <a:rPr lang="pt-BR" sz="1400" dirty="0" smtClean="0">
                <a:solidFill>
                  <a:schemeClr val="tx1">
                    <a:lumMod val="75000"/>
                    <a:lumOff val="25000"/>
                  </a:schemeClr>
                </a:solidFill>
                <a:latin typeface="Tahoma" pitchFamily="34" charset="0"/>
                <a:ea typeface="Tahoma" pitchFamily="34" charset="0"/>
                <a:cs typeface="Tahoma" pitchFamily="34" charset="0"/>
              </a:rPr>
              <a:t>Sustentar </a:t>
            </a:r>
            <a:r>
              <a:rPr lang="pt-BR" sz="1400" dirty="0">
                <a:solidFill>
                  <a:schemeClr val="tx1">
                    <a:lumMod val="75000"/>
                    <a:lumOff val="25000"/>
                  </a:schemeClr>
                </a:solidFill>
                <a:latin typeface="Tahoma" pitchFamily="34" charset="0"/>
                <a:ea typeface="Tahoma" pitchFamily="34" charset="0"/>
                <a:cs typeface="Tahoma" pitchFamily="34" charset="0"/>
              </a:rPr>
              <a:t>é feito por meio de </a:t>
            </a:r>
            <a:r>
              <a:rPr lang="pt-BR" sz="1400" dirty="0" err="1">
                <a:solidFill>
                  <a:schemeClr val="tx1">
                    <a:lumMod val="75000"/>
                    <a:lumOff val="25000"/>
                  </a:schemeClr>
                </a:solidFill>
                <a:latin typeface="Tahoma" pitchFamily="34" charset="0"/>
                <a:ea typeface="Tahoma" pitchFamily="34" charset="0"/>
                <a:cs typeface="Tahoma" pitchFamily="34" charset="0"/>
              </a:rPr>
              <a:t>Login</a:t>
            </a:r>
            <a:r>
              <a:rPr lang="pt-BR" sz="1400" dirty="0">
                <a:solidFill>
                  <a:schemeClr val="tx1">
                    <a:lumMod val="75000"/>
                    <a:lumOff val="25000"/>
                  </a:schemeClr>
                </a:solidFill>
                <a:latin typeface="Tahoma" pitchFamily="34" charset="0"/>
                <a:ea typeface="Tahoma" pitchFamily="34" charset="0"/>
                <a:cs typeface="Tahoma" pitchFamily="34" charset="0"/>
              </a:rPr>
              <a:t> e Senha individualizados, utilizando mecanismos de criptografia.</a:t>
            </a:r>
          </a:p>
          <a:p>
            <a:pPr marL="0" indent="0" algn="just">
              <a:buNone/>
            </a:pPr>
            <a:endParaRPr lang="pt-BR" sz="1200" dirty="0" smtClean="0">
              <a:solidFill>
                <a:schemeClr val="tx1">
                  <a:lumMod val="75000"/>
                  <a:lumOff val="25000"/>
                </a:schemeClr>
              </a:solidFill>
              <a:latin typeface="Tahoma" pitchFamily="34" charset="0"/>
              <a:ea typeface="Tahoma" pitchFamily="34" charset="0"/>
              <a:cs typeface="Tahoma" pitchFamily="34" charset="0"/>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31748"/>
            <a:ext cx="4203179" cy="28613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Y:\imagem-apresentaçã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921195"/>
            <a:ext cx="3458095" cy="2408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106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7564" y="361256"/>
            <a:ext cx="7848872" cy="475456"/>
          </a:xfrm>
        </p:spPr>
        <p:txBody>
          <a:bodyPr/>
          <a:lstStyle/>
          <a:p>
            <a:r>
              <a:rPr lang="pt-BR" sz="2800" dirty="0" smtClean="0">
                <a:latin typeface="Tahoma" pitchFamily="34" charset="0"/>
                <a:ea typeface="Tahoma" pitchFamily="34" charset="0"/>
                <a:cs typeface="Tahoma" pitchFamily="34" charset="0"/>
              </a:rPr>
              <a:t>Consulta ao Diário Oficial da União</a:t>
            </a:r>
            <a:endParaRPr lang="pt-BR" sz="2800" dirty="0">
              <a:latin typeface="Tahoma" pitchFamily="34" charset="0"/>
              <a:ea typeface="Tahoma" pitchFamily="34" charset="0"/>
              <a:cs typeface="Tahoma" pitchFamily="34" charset="0"/>
            </a:endParaRPr>
          </a:p>
        </p:txBody>
      </p:sp>
      <p:sp>
        <p:nvSpPr>
          <p:cNvPr id="3" name="Espaço Reservado para Conteúdo 2"/>
          <p:cNvSpPr>
            <a:spLocks noGrp="1"/>
          </p:cNvSpPr>
          <p:nvPr>
            <p:ph idx="1"/>
          </p:nvPr>
        </p:nvSpPr>
        <p:spPr>
          <a:xfrm>
            <a:off x="611560" y="908720"/>
            <a:ext cx="8370663" cy="840060"/>
          </a:xfrm>
        </p:spPr>
        <p:txBody>
          <a:bodyPr>
            <a:normAutofit/>
          </a:bodyPr>
          <a:lstStyle/>
          <a:p>
            <a:pPr marL="0"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consulta ocorrências de processos publicados no Diário Oficial da União.* </a:t>
            </a:r>
          </a:p>
          <a:p>
            <a:pPr marL="0" indent="0">
              <a:buNone/>
            </a:pPr>
            <a:endParaRPr lang="pt-BR" sz="1400" dirty="0" smtClean="0">
              <a:solidFill>
                <a:schemeClr val="tx1">
                  <a:lumMod val="75000"/>
                  <a:lumOff val="25000"/>
                </a:schemeClr>
              </a:solidFill>
              <a:latin typeface="Tahoma" pitchFamily="34" charset="0"/>
              <a:ea typeface="Tahoma" pitchFamily="34" charset="0"/>
              <a:cs typeface="Tahoma" pitchFamily="34" charset="0"/>
            </a:endParaRPr>
          </a:p>
          <a:p>
            <a:pPr marL="0" indent="0">
              <a:buNone/>
            </a:pPr>
            <a:r>
              <a:rPr lang="pt-BR" sz="1300" dirty="0" smtClean="0">
                <a:solidFill>
                  <a:schemeClr val="tx1">
                    <a:lumMod val="75000"/>
                    <a:lumOff val="25000"/>
                  </a:schemeClr>
                </a:solidFill>
                <a:latin typeface="Tahoma" pitchFamily="34" charset="0"/>
                <a:ea typeface="Tahoma" pitchFamily="34" charset="0"/>
                <a:cs typeface="Tahoma" pitchFamily="34" charset="0"/>
              </a:rPr>
              <a:t>*</a:t>
            </a:r>
            <a:r>
              <a:rPr lang="pt-BR" sz="900" dirty="0" smtClean="0">
                <a:solidFill>
                  <a:schemeClr val="tx1">
                    <a:lumMod val="75000"/>
                    <a:lumOff val="25000"/>
                  </a:schemeClr>
                </a:solidFill>
                <a:latin typeface="Tahoma" pitchFamily="34" charset="0"/>
                <a:ea typeface="Tahoma" pitchFamily="34" charset="0"/>
                <a:cs typeface="Tahoma" pitchFamily="34" charset="0"/>
              </a:rPr>
              <a:t>O Sistema Sustentar  utiliza a busca diretamente do sites da impressa oficial, não sendo de sua responsabilidade os resultados obtidos.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7776864" cy="41044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1628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862" y="188640"/>
            <a:ext cx="7283152" cy="792088"/>
          </a:xfrm>
        </p:spPr>
        <p:txBody>
          <a:bodyPr/>
          <a:lstStyle/>
          <a:p>
            <a:r>
              <a:rPr lang="pt-BR" sz="2800" dirty="0" smtClean="0">
                <a:latin typeface="Tahoma" pitchFamily="34" charset="0"/>
                <a:ea typeface="Tahoma" pitchFamily="34" charset="0"/>
                <a:cs typeface="Tahoma" pitchFamily="34" charset="0"/>
              </a:rPr>
              <a:t>Controle de Contratos</a:t>
            </a:r>
            <a:endParaRPr lang="pt-BR" sz="2800" dirty="0"/>
          </a:p>
        </p:txBody>
      </p:sp>
      <p:sp>
        <p:nvSpPr>
          <p:cNvPr id="3" name="Espaço Reservado para Conteúdo 2"/>
          <p:cNvSpPr>
            <a:spLocks noGrp="1"/>
          </p:cNvSpPr>
          <p:nvPr>
            <p:ph idx="1"/>
          </p:nvPr>
        </p:nvSpPr>
        <p:spPr>
          <a:xfrm>
            <a:off x="467544" y="1124744"/>
            <a:ext cx="8229600" cy="4525963"/>
          </a:xfrm>
        </p:spPr>
        <p:txBody>
          <a:bodyPr/>
          <a:lstStyle/>
          <a:p>
            <a:r>
              <a:rPr lang="pt-BR" dirty="0">
                <a:solidFill>
                  <a:schemeClr val="tx1">
                    <a:lumMod val="75000"/>
                    <a:lumOff val="25000"/>
                  </a:schemeClr>
                </a:solidFill>
                <a:latin typeface="Tahoma" pitchFamily="34" charset="0"/>
                <a:ea typeface="Tahoma" pitchFamily="34" charset="0"/>
                <a:cs typeface="Tahoma" pitchFamily="34" charset="0"/>
              </a:rPr>
              <a:t>O Sustentar </a:t>
            </a:r>
            <a:r>
              <a:rPr lang="pt-BR" dirty="0" smtClean="0">
                <a:solidFill>
                  <a:schemeClr val="tx1">
                    <a:lumMod val="75000"/>
                    <a:lumOff val="25000"/>
                  </a:schemeClr>
                </a:solidFill>
                <a:latin typeface="Tahoma" pitchFamily="34" charset="0"/>
                <a:ea typeface="Tahoma" pitchFamily="34" charset="0"/>
                <a:cs typeface="Tahoma" pitchFamily="34" charset="0"/>
              </a:rPr>
              <a:t>permite que você faça controle de seus contratos com fornecedores e clientes.</a:t>
            </a:r>
            <a:endParaRPr lang="pt-BR" dirty="0">
              <a:solidFill>
                <a:schemeClr val="tx1">
                  <a:lumMod val="75000"/>
                  <a:lumOff val="25000"/>
                </a:schemeClr>
              </a:solidFill>
              <a:latin typeface="Tahoma" pitchFamily="34" charset="0"/>
              <a:ea typeface="Tahoma" pitchFamily="34" charset="0"/>
              <a:cs typeface="Tahoma" pitchFamily="34" charset="0"/>
            </a:endParaRPr>
          </a:p>
          <a:p>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7" y="2204864"/>
            <a:ext cx="7920881" cy="43001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70492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197" y="260648"/>
            <a:ext cx="8229600" cy="648072"/>
          </a:xfrm>
        </p:spPr>
        <p:txBody>
          <a:bodyPr/>
          <a:lstStyle/>
          <a:p>
            <a:r>
              <a:rPr lang="pt-BR" sz="2800" dirty="0" smtClean="0">
                <a:latin typeface="Tahoma" pitchFamily="34" charset="0"/>
                <a:ea typeface="Tahoma" pitchFamily="34" charset="0"/>
                <a:cs typeface="Tahoma" pitchFamily="34" charset="0"/>
              </a:rPr>
              <a:t>Controle de Vencimentos Diversos</a:t>
            </a:r>
            <a:endParaRPr lang="pt-BR" sz="2800" dirty="0"/>
          </a:p>
        </p:txBody>
      </p:sp>
      <p:sp>
        <p:nvSpPr>
          <p:cNvPr id="8" name="Retângulo 7"/>
          <p:cNvSpPr/>
          <p:nvPr/>
        </p:nvSpPr>
        <p:spPr>
          <a:xfrm>
            <a:off x="605086" y="1124744"/>
            <a:ext cx="8280920" cy="369332"/>
          </a:xfrm>
          <a:prstGeom prst="rect">
            <a:avLst/>
          </a:prstGeom>
        </p:spPr>
        <p:txBody>
          <a:bodyPr wrap="square">
            <a:spAutoFit/>
          </a:bodyPr>
          <a:lstStyle/>
          <a:p>
            <a:r>
              <a:rPr lang="pt-BR" dirty="0">
                <a:solidFill>
                  <a:schemeClr val="tx1">
                    <a:lumMod val="75000"/>
                    <a:lumOff val="25000"/>
                  </a:schemeClr>
                </a:solidFill>
                <a:latin typeface="Tahoma" pitchFamily="34" charset="0"/>
                <a:ea typeface="Tahoma" pitchFamily="34" charset="0"/>
                <a:cs typeface="Tahoma" pitchFamily="34" charset="0"/>
              </a:rPr>
              <a:t>O Sustentar </a:t>
            </a:r>
            <a:r>
              <a:rPr lang="pt-BR" dirty="0" smtClean="0">
                <a:solidFill>
                  <a:schemeClr val="tx1">
                    <a:lumMod val="75000"/>
                    <a:lumOff val="25000"/>
                  </a:schemeClr>
                </a:solidFill>
                <a:latin typeface="Tahoma" pitchFamily="34" charset="0"/>
                <a:ea typeface="Tahoma" pitchFamily="34" charset="0"/>
                <a:cs typeface="Tahoma" pitchFamily="34" charset="0"/>
              </a:rPr>
              <a:t>permite que você faça o controle de vencimentos de diversos tipos.</a:t>
            </a:r>
          </a:p>
        </p:txBody>
      </p:sp>
      <p:pic>
        <p:nvPicPr>
          <p:cNvPr id="9" name="Image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916832"/>
            <a:ext cx="8774970" cy="4176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9034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22612" y="360040"/>
            <a:ext cx="3898776" cy="476672"/>
          </a:xfrm>
        </p:spPr>
        <p:txBody>
          <a:bodyPr/>
          <a:lstStyle/>
          <a:p>
            <a:r>
              <a:rPr lang="pt-BR" sz="2800" dirty="0" smtClean="0">
                <a:latin typeface="Tahoma" pitchFamily="34" charset="0"/>
                <a:ea typeface="Tahoma" pitchFamily="34" charset="0"/>
                <a:cs typeface="Tahoma" pitchFamily="34" charset="0"/>
              </a:rPr>
              <a:t>Relatórios Gerenciais</a:t>
            </a:r>
            <a:endParaRPr lang="pt-BR" sz="2800" dirty="0">
              <a:latin typeface="Tahoma" pitchFamily="34" charset="0"/>
              <a:ea typeface="Tahoma" pitchFamily="34" charset="0"/>
              <a:cs typeface="Tahoma" pitchFamily="34" charset="0"/>
            </a:endParaRPr>
          </a:p>
        </p:txBody>
      </p:sp>
      <p:sp>
        <p:nvSpPr>
          <p:cNvPr id="3" name="Espaço Reservado para Conteúdo 2"/>
          <p:cNvSpPr>
            <a:spLocks noGrp="1"/>
          </p:cNvSpPr>
          <p:nvPr>
            <p:ph idx="1"/>
          </p:nvPr>
        </p:nvSpPr>
        <p:spPr>
          <a:xfrm>
            <a:off x="1115616" y="764704"/>
            <a:ext cx="7571184" cy="2664296"/>
          </a:xfrm>
        </p:spPr>
        <p:txBody>
          <a:bodyPr>
            <a:noAutofit/>
          </a:bodyPr>
          <a:lstStyle/>
          <a:p>
            <a:pPr marL="0"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O Sistema Sustentar permite a geração de vários relatórios gerenciais, incluindo:</a:t>
            </a:r>
          </a:p>
          <a:p>
            <a:pPr lvl="1"/>
            <a:r>
              <a:rPr lang="pt-BR" sz="1400" dirty="0" smtClean="0">
                <a:solidFill>
                  <a:schemeClr val="tx1">
                    <a:lumMod val="75000"/>
                    <a:lumOff val="25000"/>
                  </a:schemeClr>
                </a:solidFill>
                <a:latin typeface="Tahoma" pitchFamily="34" charset="0"/>
                <a:ea typeface="Tahoma" pitchFamily="34" charset="0"/>
                <a:cs typeface="Tahoma" pitchFamily="34" charset="0"/>
              </a:rPr>
              <a:t>Órgãos ambientais;</a:t>
            </a:r>
          </a:p>
          <a:p>
            <a:pPr lvl="1"/>
            <a:r>
              <a:rPr lang="pt-BR" sz="1400" dirty="0" smtClean="0">
                <a:solidFill>
                  <a:schemeClr val="tx1">
                    <a:lumMod val="75000"/>
                    <a:lumOff val="25000"/>
                  </a:schemeClr>
                </a:solidFill>
                <a:latin typeface="Tahoma" pitchFamily="34" charset="0"/>
                <a:ea typeface="Tahoma" pitchFamily="34" charset="0"/>
                <a:cs typeface="Tahoma" pitchFamily="34" charset="0"/>
              </a:rPr>
              <a:t>Empresas;</a:t>
            </a:r>
          </a:p>
          <a:p>
            <a:pPr lvl="1"/>
            <a:r>
              <a:rPr lang="pt-BR" sz="1400" dirty="0" smtClean="0">
                <a:solidFill>
                  <a:schemeClr val="tx1">
                    <a:lumMod val="75000"/>
                    <a:lumOff val="25000"/>
                  </a:schemeClr>
                </a:solidFill>
                <a:latin typeface="Tahoma" pitchFamily="34" charset="0"/>
                <a:ea typeface="Tahoma" pitchFamily="34" charset="0"/>
                <a:cs typeface="Tahoma" pitchFamily="34" charset="0"/>
              </a:rPr>
              <a:t>Processos ambientais;</a:t>
            </a:r>
          </a:p>
          <a:p>
            <a:pPr lvl="1"/>
            <a:r>
              <a:rPr lang="pt-BR" sz="1400" dirty="0" smtClean="0">
                <a:solidFill>
                  <a:schemeClr val="tx1">
                    <a:lumMod val="75000"/>
                    <a:lumOff val="25000"/>
                  </a:schemeClr>
                </a:solidFill>
                <a:latin typeface="Tahoma" pitchFamily="34" charset="0"/>
                <a:ea typeface="Tahoma" pitchFamily="34" charset="0"/>
                <a:cs typeface="Tahoma" pitchFamily="34" charset="0"/>
              </a:rPr>
              <a:t>Licenças ambientais;</a:t>
            </a:r>
          </a:p>
          <a:p>
            <a:pPr lvl="1"/>
            <a:r>
              <a:rPr lang="pt-BR" sz="1400" dirty="0" smtClean="0">
                <a:solidFill>
                  <a:schemeClr val="tx1">
                    <a:lumMod val="75000"/>
                    <a:lumOff val="25000"/>
                  </a:schemeClr>
                </a:solidFill>
                <a:latin typeface="Tahoma" pitchFamily="34" charset="0"/>
                <a:ea typeface="Tahoma" pitchFamily="34" charset="0"/>
                <a:cs typeface="Tahoma" pitchFamily="34" charset="0"/>
              </a:rPr>
              <a:t>Condicionantes;</a:t>
            </a:r>
          </a:p>
          <a:p>
            <a:pPr lvl="1"/>
            <a:r>
              <a:rPr lang="pt-BR" sz="1400" dirty="0" smtClean="0">
                <a:solidFill>
                  <a:schemeClr val="tx1">
                    <a:lumMod val="75000"/>
                    <a:lumOff val="25000"/>
                  </a:schemeClr>
                </a:solidFill>
                <a:latin typeface="Tahoma" pitchFamily="34" charset="0"/>
                <a:ea typeface="Tahoma" pitchFamily="34" charset="0"/>
                <a:cs typeface="Tahoma" pitchFamily="34" charset="0"/>
              </a:rPr>
              <a:t>Processos DNPM;</a:t>
            </a:r>
          </a:p>
          <a:p>
            <a:pPr lvl="1"/>
            <a:r>
              <a:rPr lang="pt-BR" sz="1400" dirty="0" smtClean="0">
                <a:solidFill>
                  <a:schemeClr val="tx1">
                    <a:lumMod val="75000"/>
                    <a:lumOff val="25000"/>
                  </a:schemeClr>
                </a:solidFill>
                <a:latin typeface="Tahoma" pitchFamily="34" charset="0"/>
                <a:ea typeface="Tahoma" pitchFamily="34" charset="0"/>
                <a:cs typeface="Tahoma" pitchFamily="34" charset="0"/>
              </a:rPr>
              <a:t>Vencimentos por período</a:t>
            </a:r>
            <a:r>
              <a:rPr lang="pt-BR" sz="1400" dirty="0" smtClean="0">
                <a:solidFill>
                  <a:schemeClr val="tx1">
                    <a:lumMod val="75000"/>
                    <a:lumOff val="25000"/>
                  </a:schemeClr>
                </a:solidFill>
                <a:latin typeface="Tahoma" pitchFamily="34" charset="0"/>
                <a:ea typeface="Tahoma" pitchFamily="34" charset="0"/>
                <a:cs typeface="Tahoma" pitchFamily="34" charset="0"/>
              </a:rPr>
              <a:t>.</a:t>
            </a:r>
          </a:p>
          <a:p>
            <a:pPr lvl="1"/>
            <a:r>
              <a:rPr lang="pt-BR" sz="1400" dirty="0" smtClean="0">
                <a:solidFill>
                  <a:schemeClr val="tx1">
                    <a:lumMod val="75000"/>
                    <a:lumOff val="25000"/>
                  </a:schemeClr>
                </a:solidFill>
                <a:latin typeface="Tahoma" pitchFamily="34" charset="0"/>
                <a:ea typeface="Tahoma" pitchFamily="34" charset="0"/>
                <a:cs typeface="Tahoma" pitchFamily="34" charset="0"/>
              </a:rPr>
              <a:t>Contratos</a:t>
            </a:r>
            <a:endParaRPr lang="pt-BR" sz="1400" dirty="0" smtClean="0">
              <a:solidFill>
                <a:schemeClr val="tx1">
                  <a:lumMod val="75000"/>
                  <a:lumOff val="25000"/>
                </a:schemeClr>
              </a:solidFill>
              <a:latin typeface="Tahoma" pitchFamily="34" charset="0"/>
              <a:ea typeface="Tahoma" pitchFamily="34" charset="0"/>
              <a:cs typeface="Tahoma" pitchFamily="34" charset="0"/>
            </a:endParaRPr>
          </a:p>
          <a:p>
            <a:pPr lvl="1"/>
            <a:endParaRPr lang="pt-BR" sz="1400" dirty="0" smtClean="0">
              <a:solidFill>
                <a:schemeClr val="tx1">
                  <a:lumMod val="75000"/>
                  <a:lumOff val="25000"/>
                </a:schemeClr>
              </a:solidFill>
            </a:endParaRPr>
          </a:p>
          <a:p>
            <a:endParaRPr lang="pt-BR" sz="1400" dirty="0" smtClean="0">
              <a:solidFill>
                <a:schemeClr val="tx1">
                  <a:lumMod val="75000"/>
                  <a:lumOff val="2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2" y="3244552"/>
            <a:ext cx="7265987" cy="3352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63143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70484" y="361256"/>
            <a:ext cx="6203032" cy="475456"/>
          </a:xfrm>
        </p:spPr>
        <p:txBody>
          <a:bodyPr/>
          <a:lstStyle/>
          <a:p>
            <a:r>
              <a:rPr lang="pt-BR" sz="2800" dirty="0" smtClean="0">
                <a:latin typeface="Tahoma" pitchFamily="34" charset="0"/>
                <a:ea typeface="Tahoma" pitchFamily="34" charset="0"/>
                <a:cs typeface="Tahoma" pitchFamily="34" charset="0"/>
              </a:rPr>
              <a:t>Manual Completo e Facilidade de Uso</a:t>
            </a:r>
            <a:endParaRPr lang="pt-BR" sz="2800" dirty="0">
              <a:latin typeface="Tahoma" pitchFamily="34" charset="0"/>
              <a:ea typeface="Tahoma" pitchFamily="34" charset="0"/>
              <a:cs typeface="Tahoma" pitchFamily="34" charset="0"/>
            </a:endParaRPr>
          </a:p>
        </p:txBody>
      </p:sp>
      <p:sp>
        <p:nvSpPr>
          <p:cNvPr id="3" name="Espaço Reservado para Conteúdo 2"/>
          <p:cNvSpPr>
            <a:spLocks noGrp="1"/>
          </p:cNvSpPr>
          <p:nvPr>
            <p:ph idx="1"/>
          </p:nvPr>
        </p:nvSpPr>
        <p:spPr>
          <a:xfrm>
            <a:off x="611560" y="4725144"/>
            <a:ext cx="7992888" cy="1656184"/>
          </a:xfrm>
        </p:spPr>
        <p:txBody>
          <a:bodyPr>
            <a:noAutofit/>
          </a:bodyPr>
          <a:lstStyle/>
          <a:p>
            <a:pPr marL="0"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dispõe de manual completo e integrado ao sistema no formato </a:t>
            </a:r>
            <a:r>
              <a:rPr lang="pt-BR" sz="1400" dirty="0" err="1" smtClean="0">
                <a:solidFill>
                  <a:schemeClr val="tx1">
                    <a:lumMod val="75000"/>
                    <a:lumOff val="25000"/>
                  </a:schemeClr>
                </a:solidFill>
                <a:latin typeface="Tahoma" pitchFamily="34" charset="0"/>
                <a:ea typeface="Tahoma" pitchFamily="34" charset="0"/>
                <a:cs typeface="Tahoma" pitchFamily="34" charset="0"/>
              </a:rPr>
              <a:t>wiki</a:t>
            </a:r>
            <a:r>
              <a:rPr lang="pt-BR" sz="1400" dirty="0" smtClean="0">
                <a:solidFill>
                  <a:schemeClr val="tx1">
                    <a:lumMod val="75000"/>
                    <a:lumOff val="25000"/>
                  </a:schemeClr>
                </a:solidFill>
                <a:latin typeface="Tahoma" pitchFamily="34" charset="0"/>
                <a:ea typeface="Tahoma" pitchFamily="34" charset="0"/>
                <a:cs typeface="Tahoma" pitchFamily="34" charset="0"/>
              </a:rPr>
              <a:t>, permitindo maior interatividade e navegabilidade.</a:t>
            </a:r>
          </a:p>
          <a:p>
            <a:pPr marL="0" indent="0">
              <a:buNone/>
            </a:pPr>
            <a:endParaRPr lang="pt-BR" sz="1400" dirty="0" smtClean="0">
              <a:solidFill>
                <a:schemeClr val="tx1">
                  <a:lumMod val="75000"/>
                  <a:lumOff val="25000"/>
                </a:schemeClr>
              </a:solidFill>
              <a:latin typeface="Tahoma" pitchFamily="34" charset="0"/>
              <a:ea typeface="Tahoma" pitchFamily="34" charset="0"/>
              <a:cs typeface="Tahoma" pitchFamily="34" charset="0"/>
            </a:endParaRPr>
          </a:p>
          <a:p>
            <a:pPr marL="0"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Dentro de todo o sistema são disponibilizadas dicas a fim de auxiliar o usuário no uso do sistema.</a:t>
            </a:r>
          </a:p>
          <a:p>
            <a:pPr marL="0" indent="0">
              <a:buNone/>
            </a:pPr>
            <a:endParaRPr lang="pt-BR" sz="1400" dirty="0" smtClean="0">
              <a:solidFill>
                <a:schemeClr val="tx1">
                  <a:lumMod val="75000"/>
                  <a:lumOff val="25000"/>
                </a:schemeClr>
              </a:solidFill>
              <a:latin typeface="Tahoma" pitchFamily="34" charset="0"/>
              <a:ea typeface="Tahoma" pitchFamily="34" charset="0"/>
              <a:cs typeface="Tahoma" pitchFamily="34" charset="0"/>
            </a:endParaRPr>
          </a:p>
          <a:p>
            <a:pPr marL="0" indent="0">
              <a:buNone/>
            </a:pPr>
            <a:r>
              <a:rPr lang="pt-BR" sz="1400" dirty="0" smtClean="0">
                <a:solidFill>
                  <a:schemeClr val="tx1">
                    <a:lumMod val="75000"/>
                    <a:lumOff val="25000"/>
                  </a:schemeClr>
                </a:solidFill>
                <a:latin typeface="Tahoma" pitchFamily="34" charset="0"/>
                <a:ea typeface="Tahoma" pitchFamily="34" charset="0"/>
                <a:cs typeface="Tahoma" pitchFamily="34" charset="0"/>
              </a:rPr>
              <a:t>Além disso, o desenvolvimento do sistema foi focado na criação de componentes mais visuais e mais estruturados do que simples tabelas, tornando-o assim intuitivo e fácil de usar.</a:t>
            </a:r>
          </a:p>
          <a:p>
            <a:pPr lvl="1"/>
            <a:endParaRPr lang="pt-BR" sz="1400" dirty="0" smtClean="0">
              <a:solidFill>
                <a:schemeClr val="tx1">
                  <a:lumMod val="75000"/>
                  <a:lumOff val="25000"/>
                </a:schemeClr>
              </a:solidFill>
            </a:endParaRPr>
          </a:p>
          <a:p>
            <a:endParaRPr lang="pt-BR" sz="1400" dirty="0" smtClean="0">
              <a:solidFill>
                <a:schemeClr val="tx1">
                  <a:lumMod val="75000"/>
                  <a:lumOff val="25000"/>
                </a:schemeClr>
              </a:solidFill>
            </a:endParaRP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836712"/>
            <a:ext cx="6192688" cy="33672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979" y="3356992"/>
            <a:ext cx="4829175" cy="1123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5154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79812" y="361256"/>
            <a:ext cx="3384376" cy="547464"/>
          </a:xfrm>
        </p:spPr>
        <p:txBody>
          <a:bodyPr vert="horz" lIns="91440" tIns="45720" rIns="91440" bIns="45720" rtlCol="0" anchor="b">
            <a:noAutofit/>
          </a:bodyPr>
          <a:lstStyle/>
          <a:p>
            <a:r>
              <a:rPr lang="pt-BR" sz="2800" dirty="0">
                <a:latin typeface="Tahoma" pitchFamily="34" charset="0"/>
                <a:ea typeface="Tahoma" pitchFamily="34" charset="0"/>
                <a:cs typeface="Tahoma" pitchFamily="34" charset="0"/>
              </a:rPr>
              <a:t>Múltiplas Empresas</a:t>
            </a:r>
          </a:p>
        </p:txBody>
      </p:sp>
      <p:sp>
        <p:nvSpPr>
          <p:cNvPr id="3" name="Espaço Reservado para Conteúdo 2"/>
          <p:cNvSpPr>
            <a:spLocks noGrp="1"/>
          </p:cNvSpPr>
          <p:nvPr>
            <p:ph idx="1"/>
          </p:nvPr>
        </p:nvSpPr>
        <p:spPr>
          <a:xfrm>
            <a:off x="5796137" y="2420888"/>
            <a:ext cx="2664296" cy="1656184"/>
          </a:xfrm>
        </p:spPr>
        <p:txBody>
          <a:bodyPr>
            <a:noAutofit/>
          </a:bodyPr>
          <a:lstStyle/>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permite que sejam cadastradas as empresas do grupo. Com isso, é possível controlar individualmente os processos para cada empresa, tornando mais fácil seu acompanhamento.</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1897"/>
            <a:ext cx="5400600" cy="33241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3" y="4461967"/>
            <a:ext cx="7560840" cy="13432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9308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70584" y="361256"/>
            <a:ext cx="4402832" cy="691480"/>
          </a:xfrm>
        </p:spPr>
        <p:txBody>
          <a:bodyPr/>
          <a:lstStyle/>
          <a:p>
            <a:r>
              <a:rPr lang="pt-BR" sz="2800" dirty="0" smtClean="0">
                <a:latin typeface="Tahoma" pitchFamily="34" charset="0"/>
                <a:ea typeface="Tahoma" pitchFamily="34" charset="0"/>
                <a:cs typeface="Tahoma" pitchFamily="34" charset="0"/>
              </a:rPr>
              <a:t>Controle de Permissões</a:t>
            </a:r>
            <a:endParaRPr lang="pt-BR" sz="2800" dirty="0">
              <a:latin typeface="Tahoma" pitchFamily="34" charset="0"/>
              <a:ea typeface="Tahoma" pitchFamily="34" charset="0"/>
              <a:cs typeface="Tahoma" pitchFamily="34" charset="0"/>
            </a:endParaRPr>
          </a:p>
        </p:txBody>
      </p:sp>
      <p:sp>
        <p:nvSpPr>
          <p:cNvPr id="3" name="Espaço Reservado para Conteúdo 2"/>
          <p:cNvSpPr>
            <a:spLocks noGrp="1"/>
          </p:cNvSpPr>
          <p:nvPr>
            <p:ph idx="1"/>
          </p:nvPr>
        </p:nvSpPr>
        <p:spPr>
          <a:xfrm>
            <a:off x="467544" y="1124744"/>
            <a:ext cx="8229600" cy="1296144"/>
          </a:xfrm>
        </p:spPr>
        <p:txBody>
          <a:bodyPr>
            <a:noAutofit/>
          </a:bodyPr>
          <a:lstStyle/>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permite a criação de usuários com permissões para edição e usuários com permissão apenas de visualização e acompanhamento, garantido que as informações não sejam alteradas por pessoas não autorizadas.</a:t>
            </a:r>
          </a:p>
          <a:p>
            <a:pPr marL="0" indent="0" algn="just">
              <a:buNone/>
            </a:pPr>
            <a:endParaRPr lang="pt-BR" sz="1400" dirty="0" smtClean="0">
              <a:solidFill>
                <a:schemeClr val="tx1">
                  <a:lumMod val="75000"/>
                  <a:lumOff val="25000"/>
                </a:schemeClr>
              </a:solidFill>
              <a:latin typeface="Tahoma" pitchFamily="34" charset="0"/>
              <a:ea typeface="Tahoma" pitchFamily="34" charset="0"/>
              <a:cs typeface="Tahoma" pitchFamily="34" charset="0"/>
            </a:endParaRPr>
          </a:p>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Além disso, um usuário administrador é o único que pode criar outros usuários e dar permissões</a:t>
            </a:r>
            <a:endParaRPr lang="pt-BR" sz="1400" dirty="0">
              <a:solidFill>
                <a:schemeClr val="tx1">
                  <a:lumMod val="75000"/>
                  <a:lumOff val="25000"/>
                </a:schemeClr>
              </a:solidFill>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565297"/>
            <a:ext cx="6385250" cy="38502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9496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62572" y="361256"/>
            <a:ext cx="4618856" cy="547464"/>
          </a:xfrm>
        </p:spPr>
        <p:txBody>
          <a:bodyPr>
            <a:normAutofit fontScale="90000"/>
          </a:bodyPr>
          <a:lstStyle/>
          <a:p>
            <a:r>
              <a:rPr lang="pt-BR" sz="2800" dirty="0" smtClean="0">
                <a:latin typeface="Tahoma" pitchFamily="34" charset="0"/>
                <a:ea typeface="Tahoma" pitchFamily="34" charset="0"/>
                <a:cs typeface="Tahoma" pitchFamily="34" charset="0"/>
              </a:rPr>
              <a:t>Notificações de Vencimento</a:t>
            </a:r>
            <a:endParaRPr lang="pt-BR" sz="2800" dirty="0">
              <a:latin typeface="Tahoma" pitchFamily="34" charset="0"/>
              <a:ea typeface="Tahoma" pitchFamily="34" charset="0"/>
              <a:cs typeface="Tahoma" pitchFamily="34" charset="0"/>
            </a:endParaRPr>
          </a:p>
        </p:txBody>
      </p:sp>
      <p:sp>
        <p:nvSpPr>
          <p:cNvPr id="3" name="Espaço Reservado para Conteúdo 2"/>
          <p:cNvSpPr>
            <a:spLocks noGrp="1"/>
          </p:cNvSpPr>
          <p:nvPr>
            <p:ph idx="1"/>
          </p:nvPr>
        </p:nvSpPr>
        <p:spPr>
          <a:xfrm>
            <a:off x="611560" y="4653135"/>
            <a:ext cx="7560840" cy="1882215"/>
          </a:xfrm>
        </p:spPr>
        <p:txBody>
          <a:bodyPr>
            <a:noAutofit/>
          </a:bodyPr>
          <a:lstStyle/>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Para cada data de vencimento ou qualquer outra data controlada pelo sistema é possível criar várias notificações de avisos antecipados, que serão recebidos por </a:t>
            </a:r>
            <a:r>
              <a:rPr lang="pt-BR" sz="1400" dirty="0" smtClean="0">
                <a:solidFill>
                  <a:schemeClr val="tx1">
                    <a:lumMod val="75000"/>
                    <a:lumOff val="25000"/>
                  </a:schemeClr>
                </a:solidFill>
                <a:latin typeface="Tahoma" pitchFamily="34" charset="0"/>
                <a:ea typeface="Tahoma" pitchFamily="34" charset="0"/>
                <a:cs typeface="Tahoma" pitchFamily="34" charset="0"/>
              </a:rPr>
              <a:t>e-mail. Alé</a:t>
            </a:r>
            <a:r>
              <a:rPr lang="pt-BR" sz="1400" dirty="0" smtClean="0">
                <a:solidFill>
                  <a:schemeClr val="tx1">
                    <a:lumMod val="75000"/>
                    <a:lumOff val="25000"/>
                  </a:schemeClr>
                </a:solidFill>
                <a:latin typeface="Tahoma" pitchFamily="34" charset="0"/>
                <a:ea typeface="Tahoma" pitchFamily="34" charset="0"/>
                <a:cs typeface="Tahoma" pitchFamily="34" charset="0"/>
              </a:rPr>
              <a:t>m disso também é possível enviar notificações no dia do vencimento.</a:t>
            </a:r>
            <a:endParaRPr lang="pt-BR" sz="1400" dirty="0" smtClean="0">
              <a:solidFill>
                <a:schemeClr val="tx1">
                  <a:lumMod val="75000"/>
                  <a:lumOff val="25000"/>
                </a:schemeClr>
              </a:solidFill>
              <a:latin typeface="Tahoma" pitchFamily="34" charset="0"/>
              <a:ea typeface="Tahoma" pitchFamily="34" charset="0"/>
              <a:cs typeface="Tahoma" pitchFamily="34" charset="0"/>
            </a:endParaRPr>
          </a:p>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 </a:t>
            </a:r>
          </a:p>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No momento da criação de uma notificação, podem ser escolhidos os e-mails (do grupo, da empresa e/ ou da consultoria) que receberão a notificação de aviso.</a:t>
            </a:r>
          </a:p>
          <a:p>
            <a:pPr marL="0" indent="0" algn="just">
              <a:buNone/>
            </a:pPr>
            <a:endParaRPr lang="pt-BR" sz="1400" dirty="0">
              <a:solidFill>
                <a:schemeClr val="tx1">
                  <a:lumMod val="75000"/>
                  <a:lumOff val="25000"/>
                </a:schemeClr>
              </a:solidFill>
              <a:latin typeface="Tahoma" pitchFamily="34" charset="0"/>
              <a:ea typeface="Tahoma" pitchFamily="34" charset="0"/>
              <a:cs typeface="Tahoma" pitchFamily="34" charset="0"/>
            </a:endParaRPr>
          </a:p>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É possível adicionar outros e-mails que não estejam no cadastro.</a:t>
            </a:r>
            <a:endParaRPr lang="pt-BR" sz="1400" dirty="0">
              <a:solidFill>
                <a:schemeClr val="tx1">
                  <a:lumMod val="75000"/>
                  <a:lumOff val="25000"/>
                </a:schemeClr>
              </a:solidFill>
              <a:latin typeface="Tahoma" pitchFamily="34" charset="0"/>
              <a:ea typeface="Tahoma" pitchFamily="34" charset="0"/>
              <a:cs typeface="Tahoma" pitchFamily="34"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21" y="836712"/>
            <a:ext cx="8047620" cy="35619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358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576" y="361256"/>
            <a:ext cx="7632848" cy="547464"/>
          </a:xfrm>
        </p:spPr>
        <p:txBody>
          <a:bodyPr/>
          <a:lstStyle/>
          <a:p>
            <a:r>
              <a:rPr lang="pt-BR" sz="2800" dirty="0" smtClean="0">
                <a:latin typeface="Tahoma" pitchFamily="34" charset="0"/>
                <a:ea typeface="Tahoma" pitchFamily="34" charset="0"/>
                <a:cs typeface="Tahoma" pitchFamily="34" charset="0"/>
              </a:rPr>
              <a:t>Envio de Notificações de Vencimento</a:t>
            </a:r>
            <a:endParaRPr lang="pt-BR" sz="2800" dirty="0">
              <a:latin typeface="Tahoma" pitchFamily="34" charset="0"/>
              <a:ea typeface="Tahoma" pitchFamily="34" charset="0"/>
              <a:cs typeface="Tahoma" pitchFamily="34" charset="0"/>
            </a:endParaRPr>
          </a:p>
        </p:txBody>
      </p:sp>
      <p:sp>
        <p:nvSpPr>
          <p:cNvPr id="7" name="Espaço Reservado para Conteúdo 2"/>
          <p:cNvSpPr txBox="1">
            <a:spLocks/>
          </p:cNvSpPr>
          <p:nvPr/>
        </p:nvSpPr>
        <p:spPr>
          <a:xfrm>
            <a:off x="4427984" y="5373215"/>
            <a:ext cx="3816424" cy="12786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Font typeface="Arial" pitchFamily="34" charset="0"/>
              <a:buNone/>
            </a:pPr>
            <a:r>
              <a:rPr lang="pt-BR" sz="1400" dirty="0" smtClean="0">
                <a:solidFill>
                  <a:schemeClr val="tx1">
                    <a:lumMod val="75000"/>
                    <a:lumOff val="25000"/>
                  </a:schemeClr>
                </a:solidFill>
                <a:latin typeface="Tahoma" pitchFamily="34" charset="0"/>
                <a:ea typeface="Tahoma" pitchFamily="34" charset="0"/>
                <a:cs typeface="Tahoma" pitchFamily="34" charset="0"/>
              </a:rPr>
              <a:t>Essas notificações podem ser enviadas manualmente por um calendário de controle ou, então, serão enviadas automaticamente pelo sistema, assim que suas datas sejam atingidas.</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98440"/>
            <a:ext cx="6480720" cy="42580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0123" y="3861048"/>
            <a:ext cx="2314575" cy="2790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5417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576" y="188640"/>
            <a:ext cx="7632848" cy="547464"/>
          </a:xfrm>
        </p:spPr>
        <p:txBody>
          <a:bodyPr/>
          <a:lstStyle/>
          <a:p>
            <a:r>
              <a:rPr lang="pt-BR" sz="2800" dirty="0" smtClean="0">
                <a:latin typeface="Tahoma" pitchFamily="34" charset="0"/>
                <a:ea typeface="Tahoma" pitchFamily="34" charset="0"/>
                <a:cs typeface="Tahoma" pitchFamily="34" charset="0"/>
              </a:rPr>
              <a:t>E-mail de Notificação Recebido</a:t>
            </a:r>
            <a:endParaRPr lang="pt-BR" sz="2800" dirty="0">
              <a:latin typeface="Tahoma" pitchFamily="34" charset="0"/>
              <a:ea typeface="Tahoma" pitchFamily="34" charset="0"/>
              <a:cs typeface="Tahoma" pitchFamily="34" charset="0"/>
            </a:endParaRPr>
          </a:p>
        </p:txBody>
      </p:sp>
      <p:sp>
        <p:nvSpPr>
          <p:cNvPr id="7" name="Espaço Reservado para Conteúdo 2"/>
          <p:cNvSpPr txBox="1">
            <a:spLocks/>
          </p:cNvSpPr>
          <p:nvPr/>
        </p:nvSpPr>
        <p:spPr>
          <a:xfrm>
            <a:off x="971600" y="836712"/>
            <a:ext cx="6768752" cy="8640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Font typeface="Arial" pitchFamily="34" charset="0"/>
              <a:buNone/>
            </a:pPr>
            <a:r>
              <a:rPr lang="pt-BR" sz="1400" dirty="0" smtClean="0">
                <a:solidFill>
                  <a:schemeClr val="tx1">
                    <a:lumMod val="75000"/>
                    <a:lumOff val="25000"/>
                  </a:schemeClr>
                </a:solidFill>
                <a:latin typeface="Tahoma" pitchFamily="34" charset="0"/>
                <a:ea typeface="Tahoma" pitchFamily="34" charset="0"/>
                <a:cs typeface="Tahoma" pitchFamily="34" charset="0"/>
              </a:rPr>
              <a:t>As pessoas selecionadas para receber as notificações receberão um e-mail com os dados completos do vencimento nas datas escolhidas para aviso.</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1457462"/>
            <a:ext cx="4575590" cy="36554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1794498"/>
            <a:ext cx="4752528" cy="40107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tângulo 2"/>
          <p:cNvSpPr/>
          <p:nvPr/>
        </p:nvSpPr>
        <p:spPr>
          <a:xfrm>
            <a:off x="539553" y="6021288"/>
            <a:ext cx="8352928" cy="738664"/>
          </a:xfrm>
          <a:prstGeom prst="rect">
            <a:avLst/>
          </a:prstGeom>
        </p:spPr>
        <p:txBody>
          <a:bodyPr wrap="square">
            <a:spAutoFit/>
          </a:bodyPr>
          <a:lstStyle/>
          <a:p>
            <a:pPr algn="ctr"/>
            <a:r>
              <a:rPr lang="pt-BR" sz="1400" dirty="0" smtClean="0">
                <a:latin typeface="Tahoma" pitchFamily="34" charset="0"/>
                <a:ea typeface="Tahoma" pitchFamily="34" charset="0"/>
                <a:cs typeface="Tahoma" pitchFamily="34" charset="0"/>
              </a:rPr>
              <a:t>* Caso </a:t>
            </a:r>
            <a:r>
              <a:rPr lang="pt-BR" sz="1400" dirty="0">
                <a:latin typeface="Tahoma" pitchFamily="34" charset="0"/>
                <a:ea typeface="Tahoma" pitchFamily="34" charset="0"/>
                <a:cs typeface="Tahoma" pitchFamily="34" charset="0"/>
              </a:rPr>
              <a:t>a data de um vencimento seja atingida e seu status não seja atualizado para “Cumprido”, notificações diárias serão enviadas de tal vencimento, até que seu status seja alterado </a:t>
            </a:r>
            <a:endParaRPr lang="pt-BR" sz="1400" dirty="0" smtClean="0">
              <a:latin typeface="Tahoma" pitchFamily="34" charset="0"/>
              <a:ea typeface="Tahoma" pitchFamily="34" charset="0"/>
              <a:cs typeface="Tahoma" pitchFamily="34" charset="0"/>
            </a:endParaRPr>
          </a:p>
          <a:p>
            <a:pPr algn="ctr"/>
            <a:r>
              <a:rPr lang="pt-BR" sz="1400" dirty="0" smtClean="0">
                <a:latin typeface="Tahoma" pitchFamily="34" charset="0"/>
                <a:ea typeface="Tahoma" pitchFamily="34" charset="0"/>
                <a:cs typeface="Tahoma" pitchFamily="34" charset="0"/>
              </a:rPr>
              <a:t>para </a:t>
            </a:r>
            <a:r>
              <a:rPr lang="pt-BR" sz="1400" dirty="0">
                <a:latin typeface="Tahoma" pitchFamily="34" charset="0"/>
                <a:ea typeface="Tahoma" pitchFamily="34" charset="0"/>
                <a:cs typeface="Tahoma" pitchFamily="34" charset="0"/>
              </a:rPr>
              <a:t>“Cumprido”.</a:t>
            </a:r>
            <a:endParaRPr lang="pt-BR" sz="14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677102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11" y="1988839"/>
            <a:ext cx="6149347" cy="2894751"/>
          </a:xfrm>
          <a:prstGeom prst="rect">
            <a:avLst/>
          </a:prstGeom>
          <a:ln>
            <a:noFill/>
          </a:ln>
          <a:effectLst>
            <a:outerShdw blurRad="292100" dist="139700" dir="2700000" algn="tl" rotWithShape="0">
              <a:srgbClr val="333333">
                <a:alpha val="65000"/>
              </a:srgbClr>
            </a:outerShdw>
          </a:effectLst>
        </p:spPr>
      </p:pic>
      <p:sp>
        <p:nvSpPr>
          <p:cNvPr id="2" name="Título 1"/>
          <p:cNvSpPr>
            <a:spLocks noGrp="1"/>
          </p:cNvSpPr>
          <p:nvPr>
            <p:ph type="title"/>
          </p:nvPr>
        </p:nvSpPr>
        <p:spPr>
          <a:xfrm>
            <a:off x="467544" y="260648"/>
            <a:ext cx="8229600" cy="547464"/>
          </a:xfrm>
        </p:spPr>
        <p:txBody>
          <a:bodyPr/>
          <a:lstStyle/>
          <a:p>
            <a:r>
              <a:rPr lang="pt-BR" sz="2800" dirty="0" smtClean="0">
                <a:latin typeface="Tahoma" pitchFamily="34" charset="0"/>
                <a:ea typeface="Tahoma" pitchFamily="34" charset="0"/>
                <a:cs typeface="Tahoma" pitchFamily="34" charset="0"/>
              </a:rPr>
              <a:t>Gerenciamento de e-mails em notificações</a:t>
            </a:r>
            <a:endParaRPr lang="pt-BR" sz="2800" dirty="0">
              <a:latin typeface="Tahoma" pitchFamily="34" charset="0"/>
              <a:ea typeface="Tahoma" pitchFamily="34" charset="0"/>
              <a:cs typeface="Tahoma" pitchFamily="34" charset="0"/>
            </a:endParaRPr>
          </a:p>
        </p:txBody>
      </p:sp>
      <p:sp>
        <p:nvSpPr>
          <p:cNvPr id="3" name="Espaço Reservado para Conteúdo 2"/>
          <p:cNvSpPr>
            <a:spLocks noGrp="1"/>
          </p:cNvSpPr>
          <p:nvPr>
            <p:ph idx="1"/>
          </p:nvPr>
        </p:nvSpPr>
        <p:spPr>
          <a:xfrm>
            <a:off x="539552" y="935505"/>
            <a:ext cx="8229600" cy="5001419"/>
          </a:xfrm>
        </p:spPr>
        <p:txBody>
          <a:bodyPr>
            <a:normAutofit/>
          </a:bodyPr>
          <a:lstStyle/>
          <a:p>
            <a:pPr algn="ctr"/>
            <a:r>
              <a:rPr lang="pt-BR" sz="2000" dirty="0" smtClean="0">
                <a:solidFill>
                  <a:schemeClr val="tx1">
                    <a:lumMod val="75000"/>
                    <a:lumOff val="25000"/>
                  </a:schemeClr>
                </a:solidFill>
                <a:latin typeface="Tahoma" pitchFamily="34" charset="0"/>
                <a:ea typeface="Tahoma" pitchFamily="34" charset="0"/>
                <a:cs typeface="Tahoma" pitchFamily="34" charset="0"/>
              </a:rPr>
              <a:t>No Sustentar é possível incluir, alterar ou excluir e-mails nas notificações já cadastradas.</a:t>
            </a:r>
            <a:endParaRPr lang="pt-BR" sz="2000"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2348880"/>
            <a:ext cx="3904228" cy="4248472"/>
          </a:xfrm>
          <a:prstGeom prst="rect">
            <a:avLst/>
          </a:prstGeom>
          <a:ln>
            <a:noFill/>
          </a:ln>
          <a:effectLst>
            <a:outerShdw blurRad="292100" dist="139700" dir="2700000" algn="tl" rotWithShape="0">
              <a:srgbClr val="333333">
                <a:alpha val="65000"/>
              </a:srgbClr>
            </a:outerShdw>
          </a:effectLst>
        </p:spPr>
      </p:pic>
      <p:sp>
        <p:nvSpPr>
          <p:cNvPr id="6" name="Retângulo 5"/>
          <p:cNvSpPr/>
          <p:nvPr/>
        </p:nvSpPr>
        <p:spPr>
          <a:xfrm>
            <a:off x="251520" y="5301208"/>
            <a:ext cx="4572000" cy="923330"/>
          </a:xfrm>
          <a:prstGeom prst="rect">
            <a:avLst/>
          </a:prstGeom>
        </p:spPr>
        <p:txBody>
          <a:bodyPr>
            <a:spAutoFit/>
          </a:bodyPr>
          <a:lstStyle/>
          <a:p>
            <a:pPr algn="ctr"/>
            <a:r>
              <a:rPr lang="pt-BR" dirty="0" smtClean="0">
                <a:solidFill>
                  <a:schemeClr val="tx1">
                    <a:lumMod val="75000"/>
                    <a:lumOff val="25000"/>
                  </a:schemeClr>
                </a:solidFill>
                <a:latin typeface="Tahoma" pitchFamily="34" charset="0"/>
                <a:ea typeface="Tahoma" pitchFamily="34" charset="0"/>
                <a:cs typeface="Tahoma" pitchFamily="34" charset="0"/>
              </a:rPr>
              <a:t>Além disso, também  é possível incluir, alterar ou excluir e-mails, nas empresas cadastradas.</a:t>
            </a:r>
            <a:endParaRPr lang="pt-BR" dirty="0"/>
          </a:p>
        </p:txBody>
      </p:sp>
    </p:spTree>
    <p:extLst>
      <p:ext uri="{BB962C8B-B14F-4D97-AF65-F5344CB8AC3E}">
        <p14:creationId xmlns:p14="http://schemas.microsoft.com/office/powerpoint/2010/main" val="349786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0524" y="361256"/>
            <a:ext cx="5482952" cy="547464"/>
          </a:xfrm>
        </p:spPr>
        <p:txBody>
          <a:bodyPr>
            <a:normAutofit fontScale="90000"/>
          </a:bodyPr>
          <a:lstStyle/>
          <a:p>
            <a:r>
              <a:rPr lang="pt-BR" sz="2800" dirty="0" smtClean="0">
                <a:latin typeface="Tahoma" pitchFamily="34" charset="0"/>
                <a:ea typeface="Tahoma" pitchFamily="34" charset="0"/>
                <a:cs typeface="Tahoma" pitchFamily="34" charset="0"/>
              </a:rPr>
              <a:t>Controle de Processos Ambientais</a:t>
            </a:r>
            <a:endParaRPr lang="pt-BR" sz="2800" dirty="0">
              <a:latin typeface="Tahoma" pitchFamily="34" charset="0"/>
              <a:ea typeface="Tahoma" pitchFamily="34" charset="0"/>
              <a:cs typeface="Tahoma" pitchFamily="34" charset="0"/>
            </a:endParaRPr>
          </a:p>
        </p:txBody>
      </p:sp>
      <p:sp>
        <p:nvSpPr>
          <p:cNvPr id="3" name="Espaço Reservado para Conteúdo 2"/>
          <p:cNvSpPr>
            <a:spLocks noGrp="1"/>
          </p:cNvSpPr>
          <p:nvPr>
            <p:ph idx="1"/>
          </p:nvPr>
        </p:nvSpPr>
        <p:spPr>
          <a:xfrm>
            <a:off x="4211960" y="2420888"/>
            <a:ext cx="4706600" cy="2200822"/>
          </a:xfrm>
        </p:spPr>
        <p:txBody>
          <a:bodyPr>
            <a:noAutofit/>
          </a:bodyPr>
          <a:lstStyle/>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Dentro de um processo ambiental é possível controlar vencimento de Licenças Prévias (LP), Licenças de Instalação (LI), Licenças de Operação (LO), dentre outras.</a:t>
            </a:r>
          </a:p>
          <a:p>
            <a:pPr marL="0" indent="0" algn="just">
              <a:buNone/>
            </a:pPr>
            <a:endParaRPr lang="pt-BR" sz="1400" dirty="0">
              <a:solidFill>
                <a:schemeClr val="tx1">
                  <a:lumMod val="75000"/>
                  <a:lumOff val="25000"/>
                </a:schemeClr>
              </a:solidFill>
              <a:latin typeface="Tahoma" pitchFamily="34" charset="0"/>
              <a:ea typeface="Tahoma" pitchFamily="34" charset="0"/>
              <a:cs typeface="Tahoma" pitchFamily="34" charset="0"/>
            </a:endParaRPr>
          </a:p>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A data de vencimento é calculada automaticamente baseada na data de retirada da licença acrescentada da quantidade de dias de validade.</a:t>
            </a:r>
          </a:p>
          <a:p>
            <a:pPr marL="0" indent="0" algn="just">
              <a:buNone/>
            </a:pPr>
            <a:endParaRPr lang="pt-BR" sz="1400" dirty="0">
              <a:solidFill>
                <a:schemeClr val="tx1">
                  <a:lumMod val="75000"/>
                  <a:lumOff val="25000"/>
                </a:schemeClr>
              </a:solidFill>
              <a:latin typeface="Tahoma" pitchFamily="34" charset="0"/>
              <a:ea typeface="Tahoma" pitchFamily="34" charset="0"/>
              <a:cs typeface="Tahoma" pitchFamily="34" charset="0"/>
            </a:endParaRPr>
          </a:p>
          <a:p>
            <a:pPr marL="0" indent="0" algn="just">
              <a:buNone/>
            </a:pPr>
            <a:r>
              <a:rPr lang="pt-BR" sz="1400" dirty="0" smtClean="0">
                <a:solidFill>
                  <a:schemeClr val="tx1">
                    <a:lumMod val="75000"/>
                    <a:lumOff val="25000"/>
                  </a:schemeClr>
                </a:solidFill>
                <a:latin typeface="Tahoma" pitchFamily="34" charset="0"/>
                <a:ea typeface="Tahoma" pitchFamily="34" charset="0"/>
                <a:cs typeface="Tahoma" pitchFamily="34" charset="0"/>
              </a:rPr>
              <a:t>Para as notificações de aviso de vencimento são considerados os 120 dias de antecedência para pedido de renovação.</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11" y="2636912"/>
            <a:ext cx="3413752" cy="24835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90" y="955229"/>
            <a:ext cx="8784976" cy="6042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Espaço Reservado para Conteúdo 2"/>
          <p:cNvSpPr txBox="1">
            <a:spLocks/>
          </p:cNvSpPr>
          <p:nvPr/>
        </p:nvSpPr>
        <p:spPr>
          <a:xfrm>
            <a:off x="366987" y="1772816"/>
            <a:ext cx="8400551"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Font typeface="Arial" pitchFamily="34" charset="0"/>
              <a:buNone/>
            </a:pPr>
            <a:r>
              <a:rPr lang="pt-BR" sz="1400" dirty="0" smtClean="0">
                <a:solidFill>
                  <a:schemeClr val="tx1">
                    <a:lumMod val="75000"/>
                    <a:lumOff val="25000"/>
                  </a:schemeClr>
                </a:solidFill>
                <a:latin typeface="Tahoma" pitchFamily="34" charset="0"/>
                <a:ea typeface="Tahoma" pitchFamily="34" charset="0"/>
                <a:cs typeface="Tahoma" pitchFamily="34" charset="0"/>
              </a:rPr>
              <a:t>O Sustentar permite controle de processos separados por órgãos municipais, estaduais e federais, permitindo a inclusão de novos órgãos por parte do usuário</a:t>
            </a:r>
          </a:p>
          <a:p>
            <a:pPr marL="0" indent="0" algn="just">
              <a:buFont typeface="Arial" pitchFamily="34" charset="0"/>
              <a:buNone/>
            </a:pPr>
            <a:endParaRPr lang="pt-BR" sz="1200" dirty="0" smtClean="0">
              <a:solidFill>
                <a:schemeClr val="tx1">
                  <a:lumMod val="75000"/>
                  <a:lumOff val="25000"/>
                </a:schemeClr>
              </a:solidFill>
              <a:latin typeface="Tahoma" pitchFamily="34" charset="0"/>
              <a:ea typeface="Tahoma" pitchFamily="34" charset="0"/>
              <a:cs typeface="Tahoma" pitchFamily="34" charset="0"/>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5301208"/>
            <a:ext cx="4248472" cy="1388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3658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o">
  <a:themeElements>
    <a:clrScheme name="Ex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5428</TotalTime>
  <Words>1371</Words>
  <Application>Microsoft Office PowerPoint</Application>
  <PresentationFormat>Apresentação na tela (4:3)</PresentationFormat>
  <Paragraphs>116</Paragraphs>
  <Slides>24</Slides>
  <Notes>0</Notes>
  <HiddenSlides>0</HiddenSlides>
  <MMClips>0</MMClips>
  <ScaleCrop>false</ScaleCrop>
  <HeadingPairs>
    <vt:vector size="4" baseType="variant">
      <vt:variant>
        <vt:lpstr>Tema</vt:lpstr>
      </vt:variant>
      <vt:variant>
        <vt:i4>1</vt:i4>
      </vt:variant>
      <vt:variant>
        <vt:lpstr>Títulos de slides</vt:lpstr>
      </vt:variant>
      <vt:variant>
        <vt:i4>24</vt:i4>
      </vt:variant>
    </vt:vector>
  </HeadingPairs>
  <TitlesOfParts>
    <vt:vector size="25" baseType="lpstr">
      <vt:lpstr>Executivo</vt:lpstr>
      <vt:lpstr>Apresentação do PowerPoint</vt:lpstr>
      <vt:lpstr>Acessibilidade e Segurança</vt:lpstr>
      <vt:lpstr>Múltiplas Empresas</vt:lpstr>
      <vt:lpstr>Controle de Permissões</vt:lpstr>
      <vt:lpstr>Notificações de Vencimento</vt:lpstr>
      <vt:lpstr>Envio de Notificações de Vencimento</vt:lpstr>
      <vt:lpstr>E-mail de Notificação Recebido</vt:lpstr>
      <vt:lpstr>Gerenciamento de e-mails em notificações</vt:lpstr>
      <vt:lpstr>Controle de Processos Ambientais</vt:lpstr>
      <vt:lpstr>Controle Condicionantes de Licenças</vt:lpstr>
      <vt:lpstr>Cadastro Técnico Federal e Outros Vencimentos</vt:lpstr>
      <vt:lpstr>Controle de Processos no DNPM</vt:lpstr>
      <vt:lpstr>Controle e Exigências do DNPM</vt:lpstr>
      <vt:lpstr>Dados e Vencimentos do Alvará de Pesquisa</vt:lpstr>
      <vt:lpstr>Dados e Vencimentos da Concessão de Lavra</vt:lpstr>
      <vt:lpstr>Dados e vencimento da Extração</vt:lpstr>
      <vt:lpstr>Dados e Vencimentos do Licenciamento</vt:lpstr>
      <vt:lpstr>Controle de Guia de Utilização e RAL</vt:lpstr>
      <vt:lpstr>Consulta de processos no DNPM</vt:lpstr>
      <vt:lpstr>Consulta ao Diário Oficial da União</vt:lpstr>
      <vt:lpstr>Controle de Contratos</vt:lpstr>
      <vt:lpstr>Controle de Vencimentos Diversos</vt:lpstr>
      <vt:lpstr>Relatórios Gerenciais</vt:lpstr>
      <vt:lpstr>Manual Completo e Facilidade de Uso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cea</dc:creator>
  <cp:lastModifiedBy>c2</cp:lastModifiedBy>
  <cp:revision>112</cp:revision>
  <dcterms:created xsi:type="dcterms:W3CDTF">2012-07-11T12:39:30Z</dcterms:created>
  <dcterms:modified xsi:type="dcterms:W3CDTF">2012-11-06T14:42:28Z</dcterms:modified>
</cp:coreProperties>
</file>