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312" r:id="rId4"/>
    <p:sldId id="258" r:id="rId5"/>
    <p:sldId id="300" r:id="rId6"/>
    <p:sldId id="301" r:id="rId7"/>
    <p:sldId id="302" r:id="rId8"/>
    <p:sldId id="303" r:id="rId9"/>
    <p:sldId id="304" r:id="rId10"/>
    <p:sldId id="313" r:id="rId11"/>
    <p:sldId id="305" r:id="rId12"/>
    <p:sldId id="314" r:id="rId13"/>
    <p:sldId id="306" r:id="rId14"/>
    <p:sldId id="321" r:id="rId15"/>
    <p:sldId id="329" r:id="rId16"/>
    <p:sldId id="315" r:id="rId17"/>
    <p:sldId id="322" r:id="rId18"/>
    <p:sldId id="328" r:id="rId19"/>
    <p:sldId id="295" r:id="rId20"/>
    <p:sldId id="316" r:id="rId21"/>
    <p:sldId id="323" r:id="rId22"/>
    <p:sldId id="317" r:id="rId23"/>
    <p:sldId id="342" r:id="rId24"/>
    <p:sldId id="330" r:id="rId25"/>
    <p:sldId id="326" r:id="rId26"/>
    <p:sldId id="331" r:id="rId27"/>
    <p:sldId id="349" r:id="rId28"/>
    <p:sldId id="343" r:id="rId29"/>
    <p:sldId id="332" r:id="rId30"/>
    <p:sldId id="334" r:id="rId31"/>
    <p:sldId id="339" r:id="rId32"/>
    <p:sldId id="335" r:id="rId33"/>
    <p:sldId id="340" r:id="rId34"/>
    <p:sldId id="336" r:id="rId35"/>
    <p:sldId id="341" r:id="rId36"/>
    <p:sldId id="337" r:id="rId37"/>
    <p:sldId id="338" r:id="rId38"/>
    <p:sldId id="333" r:id="rId39"/>
    <p:sldId id="318" r:id="rId40"/>
    <p:sldId id="348" r:id="rId41"/>
    <p:sldId id="298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2" autoAdjust="0"/>
  </p:normalViewPr>
  <p:slideViewPr>
    <p:cSldViewPr snapToGrid="0">
      <p:cViewPr>
        <p:scale>
          <a:sx n="70" d="100"/>
          <a:sy n="70" d="100"/>
        </p:scale>
        <p:origin x="-74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9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DD4A4A06-A729-48C6-9738-D045D9DA84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2404BEE3-4D1B-4B27-A1F4-E0E47A0151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D3226-18BD-4F3D-9C87-154A85E2238F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7EBF7459-1E5D-431D-8BE5-3509A16BA5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BD44A16E-9661-4681-8C3A-7CF546ACE6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6D6C2-435A-4EC4-986C-FE32C60587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747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9C2AB-669A-4E25-9CC9-4AC892C71AC6}" type="datetimeFigureOut">
              <a:rPr lang="pt-BR" smtClean="0"/>
              <a:t>17/02/2022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D1C6F-3A6D-4F20-92FE-AC4FCC271B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42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D1C6F-3A6D-4F20-92FE-AC4FCC271B8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92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E1A3B3D-04C8-47A6-BA6B-0519CCB8D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C777F5C3-D3B2-4277-991E-24E27D8F3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3ACBE87-BEF6-4516-B601-DD2D3973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D90E-4618-4430-849F-5F9684345CDF}" type="datetime1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8526CE3-0C27-4D44-BBF9-EAF1E3337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3B80CFE-614D-4E10-AD9D-D787E70B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B05E-F0A1-4A98-B170-D3DE3F399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46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9ADDD47-1886-414D-A4A0-5646ED74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CE8CE20C-D470-454D-BD8D-C503832F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D5D32657-74D0-4BEE-AD50-333A4EF6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2DCD-13DE-466C-AC22-2294AB1F444D}" type="datetime1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8C593403-01B2-4F25-990F-5186C8A9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E22D9E5-6072-4579-AF06-09ED6F34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B05E-F0A1-4A98-B170-D3DE3F399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50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41E4D4B9-928E-4D48-9A7B-B1C4F8FCF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5A5B8CA5-9589-4D6A-BF28-5B0353954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7C7165D-1B4F-4760-A4C2-08197504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BEA6-0220-4DA7-A4D6-FC8F08D7E86B}" type="datetime1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B39B6D7-3AA7-4F5F-97C1-D781163C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5B34B101-0315-400A-A6D8-C62F41DD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B05E-F0A1-4A98-B170-D3DE3F399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84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8749BD7-3462-46C0-83F9-EAB0D4B9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1A31717-FAF7-4495-B15C-66D57967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40E696C-28BC-40A6-AE56-6B1AE314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9DD6-528E-4E6C-A59C-A63EC9E2745A}" type="datetime1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A8CE020-81A1-4983-B7B4-5911752E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B63149B-BE5D-4D94-A297-2DCD17C6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B05E-F0A1-4A98-B170-D3DE3F399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75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F1B7C0-62AE-4163-A9F6-5E3E66973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74D04840-34BA-4672-90FC-A1D8D20E1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8BCA2C40-484C-42C8-9F08-9A6D9B98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79291-2E09-452E-BDD9-5DAE79DBD0FD}" type="datetime1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30197FC-2538-4BFC-A7BC-7DF4FEF3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ADB799F9-9884-4D3C-98E0-4C261CB0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B05E-F0A1-4A98-B170-D3DE3F399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80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797CC1-752B-4B62-8353-D23D5363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A133F65-AD73-43EA-B153-B4608AFE1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1E625610-0EA0-41AC-A33D-CA884C3D4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82CE1B29-C7D9-474D-9255-B08E5E9D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F4C0-F054-4B77-BD65-A3E55F60C634}" type="datetime1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A59E593A-6B88-42A8-A57D-1C94BF52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EAD8622A-31AC-40A3-B597-92472594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B05E-F0A1-4A98-B170-D3DE3F399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42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5B83C2-E1DF-45D0-ACEA-C76CE766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14622C58-6C6E-4545-8689-40FA52F6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B67EC35-1E19-4CD4-B3FD-6BABDE8EC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8A4CC38B-D2CB-4C4B-980A-B1196B0C0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96B13F3B-CF54-401C-9B6F-F5B675081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BB76195D-F8DD-4FD0-B711-F718C344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1FFB-4CA9-4ABD-B82C-8E8115789A88}" type="datetime1">
              <a:rPr lang="pt-BR" smtClean="0"/>
              <a:t>17/02/2022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644B63E3-D30F-4CF7-B59A-7ED11F98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CA63D5D9-B695-43B4-8B1D-70742411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B05E-F0A1-4A98-B170-D3DE3F399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0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388A43A-1D85-4AA6-A749-62155562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2823C33C-6D09-43D2-83C7-095A871C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5216F-AC50-4B06-B08B-0BAD8F9AAD22}" type="datetime1">
              <a:rPr lang="pt-BR" smtClean="0"/>
              <a:t>17/02/2022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6402F66-DCF4-4E97-A34A-4CAE2CF2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78225B86-9E31-4C77-BFF1-5E08D765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B05E-F0A1-4A98-B170-D3DE3F399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87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E48A3FD1-0F27-4CA0-8E47-82A98C487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3DD30-6CBF-439F-833E-F7327B3A485D}" type="datetime1">
              <a:rPr lang="pt-BR" smtClean="0"/>
              <a:t>17/02/2022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7D1C6255-944E-45AD-86F9-BA60F4DF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9983F35E-5996-40AF-BF5B-0EDC4C82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B05E-F0A1-4A98-B170-D3DE3F399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81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E7D954B-AF5D-44BB-9D5C-6B862D79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D425469D-3774-4C0D-BAAF-8522E0CA5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CC2ED01E-AD06-46E7-8281-D121172D1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DF83497E-3D8B-4B91-A11C-65CFBF03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E722-D2DB-401C-BBF1-6A33BB9DD317}" type="datetime1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69F65EE5-681D-4BCB-8E43-140968BE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C2A03E9-6F97-4F4C-B64E-92B5ED05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B05E-F0A1-4A98-B170-D3DE3F399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AE855F7-F20D-464D-985F-3736814D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60B26F7B-1A04-4891-9AB6-1D4D8136F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53BED1E0-9B14-4515-AD1A-D09693419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70CD3FC3-C75F-41A2-99FE-3FD33AEF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BBCA-4B71-4130-AF7C-D35215E368DB}" type="datetime1">
              <a:rPr lang="pt-BR" smtClean="0"/>
              <a:t>17/02/2022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F7A10818-DF6B-40E4-8B4C-97BBF900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A369568-7162-4A86-860D-0A1EAE06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0B05E-F0A1-4A98-B170-D3DE3F399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07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5CE0C126-42EC-4609-ACDA-26A667655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8BC895A-8A86-4843-9279-4F504E2FC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CCF4499E-2D0D-4EDE-9FAF-A904C11A9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1449F-12C9-4AA4-AF67-87684726DA60}" type="datetime1">
              <a:rPr lang="pt-BR" smtClean="0"/>
              <a:t>17/02/2022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A2C20A5E-79C3-4769-978B-A6B43707F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B507345-D09E-45AE-8A13-24FC01BD4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0B05E-F0A1-4A98-B170-D3DE3F3990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24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06F12BB-9A9A-401E-9B16-90E1395D2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191" y="1041400"/>
            <a:ext cx="9859617" cy="2387600"/>
          </a:xfrm>
        </p:spPr>
        <p:txBody>
          <a:bodyPr>
            <a:noAutofit/>
          </a:bodyPr>
          <a:lstStyle/>
          <a:p>
            <a:r>
              <a:rPr lang="pt-BR" sz="3600" b="1" dirty="0"/>
              <a:t>A expansão das Tecnologias de Informação e Comunicação (TIC) e o desempenho educacional de crianças e adolescentes no Brasil: uma análise do Programa Cidades Digitais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34B55F4-CEC4-45A0-822D-0CD4623BA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endParaRPr lang="pt-BR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pt-BR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Rafael Lima </a:t>
            </a:r>
            <a:r>
              <a:rPr lang="pt-BR" dirty="0" smtClean="0"/>
              <a:t>Fraga</a:t>
            </a:r>
            <a:endParaRPr lang="pt-BR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Orientadora: Flávia </a:t>
            </a:r>
            <a:r>
              <a:rPr lang="pt-BR" dirty="0" err="1"/>
              <a:t>Chein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09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84A6BF-5BA3-4296-9F9E-B3D58445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F826C28-7BA5-45FC-ADE1-B9C90610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</a:t>
            </a:r>
          </a:p>
          <a:p>
            <a:r>
              <a:rPr lang="pt-BR" dirty="0"/>
              <a:t>Revisão de Literatura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O Cenário e o Programa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Estratégia Empírica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Resultados 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Análise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Descritiva</a:t>
            </a:r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Estimações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Conclusões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 de Literatura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Revisão teórica: </a:t>
            </a:r>
          </a:p>
          <a:p>
            <a:pPr lvl="1" algn="just"/>
            <a:r>
              <a:rPr lang="pt-BR" dirty="0" smtClean="0"/>
              <a:t>O </a:t>
            </a:r>
            <a:r>
              <a:rPr lang="pt-BR" dirty="0"/>
              <a:t>efeito de incorporação </a:t>
            </a:r>
            <a:r>
              <a:rPr lang="pt-BR" dirty="0" smtClean="0"/>
              <a:t>de todas as </a:t>
            </a:r>
            <a:r>
              <a:rPr lang="pt-BR" b="1" dirty="0"/>
              <a:t>oportunidades geradas </a:t>
            </a:r>
            <a:r>
              <a:rPr lang="pt-BR" dirty="0"/>
              <a:t>pelas TIC dentro das estruturas formais da escola sobre o currículo tradicional e o desempenho </a:t>
            </a:r>
            <a:r>
              <a:rPr lang="pt-BR" dirty="0" smtClean="0"/>
              <a:t>acadêmico ainda </a:t>
            </a:r>
            <a:r>
              <a:rPr lang="pt-BR" b="1" dirty="0" smtClean="0"/>
              <a:t>não são </a:t>
            </a:r>
            <a:r>
              <a:rPr lang="pt-BR" b="1" dirty="0"/>
              <a:t>conclusivas </a:t>
            </a:r>
            <a:r>
              <a:rPr lang="pt-BR" dirty="0"/>
              <a:t>(LIVINGSTONE, 2012). </a:t>
            </a:r>
          </a:p>
          <a:p>
            <a:pPr algn="just"/>
            <a:r>
              <a:rPr lang="pt-BR" dirty="0" smtClean="0">
                <a:ea typeface="Calibri" panose="020F0502020204030204" pitchFamily="34" charset="0"/>
              </a:rPr>
              <a:t>Revisão empírica:</a:t>
            </a:r>
          </a:p>
          <a:p>
            <a:pPr lvl="1" algn="just"/>
            <a:r>
              <a:rPr lang="pt-BR" dirty="0" smtClean="0">
                <a:ea typeface="Calibri" panose="020F0502020204030204" pitchFamily="34" charset="0"/>
              </a:rPr>
              <a:t>I</a:t>
            </a:r>
            <a:r>
              <a:rPr lang="pt-BR" dirty="0" smtClean="0">
                <a:effectLst/>
                <a:ea typeface="Calibri" panose="020F0502020204030204" pitchFamily="34" charset="0"/>
              </a:rPr>
              <a:t>ndefinições </a:t>
            </a:r>
            <a:r>
              <a:rPr lang="pt-BR" dirty="0">
                <a:effectLst/>
                <a:ea typeface="Calibri" panose="020F0502020204030204" pitchFamily="34" charset="0"/>
              </a:rPr>
              <a:t>sobre as consequências da formação de </a:t>
            </a:r>
            <a:r>
              <a:rPr lang="pt-BR" dirty="0" smtClean="0">
                <a:effectLst/>
                <a:ea typeface="Calibri" panose="020F0502020204030204" pitchFamily="34" charset="0"/>
              </a:rPr>
              <a:t>um </a:t>
            </a:r>
            <a:r>
              <a:rPr lang="pt-BR" b="1" dirty="0" smtClean="0">
                <a:effectLst/>
                <a:ea typeface="Calibri" panose="020F0502020204030204" pitchFamily="34" charset="0"/>
              </a:rPr>
              <a:t>ecossistema </a:t>
            </a:r>
            <a:r>
              <a:rPr lang="pt-BR" b="1" dirty="0">
                <a:effectLst/>
                <a:ea typeface="Calibri" panose="020F0502020204030204" pitchFamily="34" charset="0"/>
              </a:rPr>
              <a:t>de rede </a:t>
            </a:r>
            <a:r>
              <a:rPr lang="pt-BR" dirty="0">
                <a:effectLst/>
                <a:ea typeface="Calibri" panose="020F0502020204030204" pitchFamily="34" charset="0"/>
              </a:rPr>
              <a:t>– com TICs e todos os </a:t>
            </a:r>
            <a:r>
              <a:rPr lang="pt-BR" dirty="0" smtClean="0">
                <a:effectLst/>
                <a:ea typeface="Calibri" panose="020F0502020204030204" pitchFamily="34" charset="0"/>
              </a:rPr>
              <a:t>lugares;</a:t>
            </a:r>
          </a:p>
          <a:p>
            <a:pPr lvl="1" algn="just"/>
            <a:r>
              <a:rPr lang="pt-BR" dirty="0" smtClean="0">
                <a:ea typeface="Calibri" panose="020F0502020204030204" pitchFamily="34" charset="0"/>
              </a:rPr>
              <a:t>E</a:t>
            </a:r>
            <a:r>
              <a:rPr lang="pt-BR" dirty="0" smtClean="0">
                <a:effectLst/>
                <a:ea typeface="Calibri" panose="020F0502020204030204" pitchFamily="34" charset="0"/>
              </a:rPr>
              <a:t> atenção a </a:t>
            </a:r>
            <a:r>
              <a:rPr lang="pt-BR" b="1" dirty="0" smtClean="0">
                <a:effectLst/>
                <a:ea typeface="Calibri" panose="020F0502020204030204" pitchFamily="34" charset="0"/>
              </a:rPr>
              <a:t>qualificação </a:t>
            </a:r>
            <a:r>
              <a:rPr lang="pt-BR" b="1" dirty="0">
                <a:effectLst/>
                <a:ea typeface="Calibri" panose="020F0502020204030204" pitchFamily="34" charset="0"/>
              </a:rPr>
              <a:t>dos profissionais</a:t>
            </a:r>
            <a:r>
              <a:rPr lang="pt-BR" dirty="0">
                <a:effectLst/>
                <a:ea typeface="Calibri" panose="020F0502020204030204" pitchFamily="34" charset="0"/>
              </a:rPr>
              <a:t> de educação para esta nova ordem de ensino, mais dinâmico e integrado.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302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84A6BF-5BA3-4296-9F9E-B3D58445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F826C28-7BA5-45FC-ADE1-B9C90610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Revisão de Literatura</a:t>
            </a:r>
          </a:p>
          <a:p>
            <a:r>
              <a:rPr lang="pt-BR" dirty="0"/>
              <a:t>O Cenário e o Programa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Estratégia Empírica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Resultados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Análise Descritiva</a:t>
            </a:r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Estimações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Conclusões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Cenário e o Programa (1)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ea typeface="Calibri" panose="020F0502020204030204" pitchFamily="34" charset="0"/>
              </a:rPr>
              <a:t>No Brasil </a:t>
            </a:r>
            <a:r>
              <a:rPr lang="pt-BR" dirty="0">
                <a:ea typeface="Calibri" panose="020F0502020204030204" pitchFamily="34" charset="0"/>
              </a:rPr>
              <a:t>expansão é </a:t>
            </a:r>
            <a:r>
              <a:rPr lang="pt-BR" b="1" dirty="0">
                <a:ea typeface="Calibri" panose="020F0502020204030204" pitchFamily="34" charset="0"/>
              </a:rPr>
              <a:t>significativa, mas desigual e </a:t>
            </a:r>
            <a:r>
              <a:rPr lang="pt-BR" b="1" dirty="0" smtClean="0">
                <a:ea typeface="Calibri" panose="020F0502020204030204" pitchFamily="34" charset="0"/>
              </a:rPr>
              <a:t>desordenada</a:t>
            </a:r>
            <a:r>
              <a:rPr lang="pt-BR" dirty="0" smtClean="0">
                <a:effectLst/>
                <a:ea typeface="Calibri" panose="020F0502020204030204" pitchFamily="34" charset="0"/>
              </a:rPr>
              <a:t>;</a:t>
            </a:r>
            <a:endParaRPr lang="pt-BR" dirty="0">
              <a:effectLst/>
              <a:ea typeface="Calibri" panose="020F0502020204030204" pitchFamily="34" charset="0"/>
            </a:endParaRPr>
          </a:p>
          <a:p>
            <a:pPr algn="just"/>
            <a:r>
              <a:rPr lang="pt-BR" dirty="0" smtClean="0"/>
              <a:t>E com os esforços </a:t>
            </a:r>
            <a:r>
              <a:rPr lang="pt-BR" dirty="0"/>
              <a:t>do Núcleo de Informação e Coordenação do Ponto BR (NIC.BR), </a:t>
            </a:r>
            <a:r>
              <a:rPr lang="pt-BR" dirty="0" smtClean="0"/>
              <a:t>políticas surgem na </a:t>
            </a:r>
            <a:r>
              <a:rPr lang="pt-BR" dirty="0" smtClean="0"/>
              <a:t>última década: </a:t>
            </a:r>
            <a:endParaRPr lang="pt-BR" dirty="0"/>
          </a:p>
          <a:p>
            <a:pPr lvl="1" algn="just"/>
            <a:r>
              <a:rPr lang="pt-BR" dirty="0"/>
              <a:t>Plano Nacional de Banda Larga (PNBL);</a:t>
            </a:r>
          </a:p>
          <a:p>
            <a:pPr lvl="1" algn="just"/>
            <a:r>
              <a:rPr lang="pt-BR" b="1" dirty="0"/>
              <a:t>Programa Cidades Digitais</a:t>
            </a:r>
            <a:r>
              <a:rPr lang="pt-BR" dirty="0"/>
              <a:t>;</a:t>
            </a:r>
          </a:p>
          <a:p>
            <a:pPr lvl="1" algn="just"/>
            <a:r>
              <a:rPr lang="pt-BR" dirty="0"/>
              <a:t>Programas de Telecentros;</a:t>
            </a:r>
          </a:p>
          <a:p>
            <a:pPr lvl="1" algn="just"/>
            <a:r>
              <a:rPr lang="pt-BR" dirty="0"/>
              <a:t>Programa Nacional de Tecnologia Educacional (</a:t>
            </a:r>
            <a:r>
              <a:rPr lang="pt-BR" dirty="0" err="1"/>
              <a:t>Proinfo</a:t>
            </a:r>
            <a:r>
              <a:rPr lang="pt-BR" dirty="0"/>
              <a:t>);</a:t>
            </a:r>
          </a:p>
          <a:p>
            <a:pPr lvl="1" algn="just"/>
            <a:r>
              <a:rPr lang="pt-BR" dirty="0"/>
              <a:t>Programa Banda Larga nas Escolas (PBLE</a:t>
            </a:r>
            <a:r>
              <a:rPr lang="pt-BR" dirty="0" smtClean="0"/>
              <a:t>)</a:t>
            </a:r>
            <a:r>
              <a:rPr lang="pt-BR" b="1" dirty="0" smtClean="0"/>
              <a:t>**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563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O Cenário e o Programa (2)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 smtClean="0">
                <a:effectLst/>
                <a:ea typeface="Calibri" panose="020F0502020204030204" pitchFamily="34" charset="0"/>
              </a:rPr>
              <a:t>Cidades Digitais: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2400" dirty="0" smtClean="0">
                <a:effectLst/>
                <a:ea typeface="Calibri" panose="020F0502020204030204" pitchFamily="34" charset="0"/>
              </a:rPr>
              <a:t>Por quê?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dirty="0" smtClean="0">
                <a:ea typeface="Calibri" panose="020F0502020204030204" pitchFamily="34" charset="0"/>
              </a:rPr>
              <a:t>Projeto Piloto</a:t>
            </a:r>
            <a:endParaRPr lang="pt-BR" sz="2400" dirty="0" smtClean="0">
              <a:effectLst/>
              <a:ea typeface="Calibri" panose="020F0502020204030204" pitchFamily="34" charset="0"/>
            </a:endParaRPr>
          </a:p>
          <a:p>
            <a:pPr algn="just"/>
            <a:r>
              <a:rPr lang="pt-BR" sz="2800" dirty="0" smtClean="0">
                <a:solidFill>
                  <a:prstClr val="black"/>
                </a:solidFill>
              </a:rPr>
              <a:t>Processo </a:t>
            </a:r>
            <a:r>
              <a:rPr lang="pt-BR" sz="2800" dirty="0">
                <a:solidFill>
                  <a:prstClr val="black"/>
                </a:solidFill>
              </a:rPr>
              <a:t>de Seleção</a:t>
            </a:r>
            <a:r>
              <a:rPr lang="pt-BR" sz="2800" dirty="0" smtClean="0">
                <a:solidFill>
                  <a:prstClr val="black"/>
                </a:solidFill>
              </a:rPr>
              <a:t>:</a:t>
            </a:r>
          </a:p>
          <a:p>
            <a:pPr lvl="1" algn="just"/>
            <a:r>
              <a:rPr lang="pt-BR" dirty="0" smtClean="0">
                <a:solidFill>
                  <a:prstClr val="black"/>
                </a:solidFill>
              </a:rPr>
              <a:t>Edital (2011-2012);</a:t>
            </a:r>
          </a:p>
          <a:p>
            <a:pPr lvl="1" algn="just"/>
            <a:r>
              <a:rPr lang="pt-BR" dirty="0" smtClean="0">
                <a:solidFill>
                  <a:prstClr val="black"/>
                </a:solidFill>
              </a:rPr>
              <a:t>Resultado único (2012);</a:t>
            </a:r>
          </a:p>
          <a:p>
            <a:pPr lvl="1" algn="just"/>
            <a:r>
              <a:rPr lang="pt-BR" dirty="0" smtClean="0">
                <a:solidFill>
                  <a:prstClr val="black"/>
                </a:solidFill>
              </a:rPr>
              <a:t>Mas a </a:t>
            </a:r>
            <a:r>
              <a:rPr lang="pt-BR" b="1" dirty="0" smtClean="0">
                <a:solidFill>
                  <a:prstClr val="black"/>
                </a:solidFill>
              </a:rPr>
              <a:t>entrega é escalonada!</a:t>
            </a:r>
          </a:p>
          <a:p>
            <a:pPr lvl="2" algn="just"/>
            <a:r>
              <a:rPr lang="pt-BR" b="1" dirty="0" smtClean="0">
                <a:solidFill>
                  <a:prstClr val="black"/>
                </a:solidFill>
              </a:rPr>
              <a:t>Relatórios de Instalação de</a:t>
            </a:r>
          </a:p>
          <a:p>
            <a:pPr marL="914400" lvl="2" indent="0" algn="just">
              <a:buNone/>
            </a:pPr>
            <a:r>
              <a:rPr lang="pt-BR" b="1" dirty="0" smtClean="0">
                <a:solidFill>
                  <a:prstClr val="black"/>
                </a:solidFill>
              </a:rPr>
              <a:t>Infraestrutura.</a:t>
            </a:r>
            <a:endParaRPr lang="pt-BR" dirty="0" smtClean="0">
              <a:solidFill>
                <a:prstClr val="black"/>
              </a:solidFill>
            </a:endParaRPr>
          </a:p>
          <a:p>
            <a:pPr lvl="2"/>
            <a:endParaRPr lang="pt-BR" sz="2000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68859"/>
              </p:ext>
            </p:extLst>
          </p:nvPr>
        </p:nvGraphicFramePr>
        <p:xfrm>
          <a:off x="6384032" y="2708920"/>
          <a:ext cx="4601680" cy="272350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601680"/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Projeto</a:t>
                      </a:r>
                      <a:r>
                        <a:rPr lang="pt-BR" sz="20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Piloto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824" marR="19824" marT="14868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192 candidatas </a:t>
                      </a:r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“Aptas”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824" marR="19824" marT="14868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 - 99 eliminadas por pontos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824" marR="19824" marT="14868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   - 11 eliminadas por falta de acesso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824" marR="19824" marT="14868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   - 2 eliminadas por falta de vagas (ou pelo      Somatório Final)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824" marR="19824" marT="14868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   - </a:t>
                      </a:r>
                      <a:r>
                        <a:rPr lang="pt-BR" sz="1800" b="1" u="none" strike="noStrike" dirty="0" smtClean="0">
                          <a:effectLst/>
                          <a:latin typeface="+mn-lt"/>
                        </a:rPr>
                        <a:t>80 selecionadas 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824" marR="19824" marT="14868" marB="0" anchor="ctr"/>
                </a:tc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-</a:t>
                      </a:r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Obs.: 8</a:t>
                      </a:r>
                      <a:r>
                        <a:rPr lang="pt-BR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desistiram do </a:t>
                      </a:r>
                      <a:r>
                        <a:rPr lang="pt-BR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processo (= 72 no fim!)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9824" marR="19824" marT="14868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52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O Cenário e o Programa (3)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414" y="2494101"/>
            <a:ext cx="6500972" cy="3595610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600501" y="15694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600501" y="1754159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1 - Processo de Seleção do Projeto Piloto do Programa Cidades Digitais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07075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84A6BF-5BA3-4296-9F9E-B3D58445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F826C28-7BA5-45FC-ADE1-B9C90610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Revisão de Literatura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O Cenário e o Programa</a:t>
            </a:r>
          </a:p>
          <a:p>
            <a:r>
              <a:rPr lang="pt-BR" dirty="0"/>
              <a:t>Estratégia Empírica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Resultados 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Análise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Descritiva</a:t>
            </a:r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Estimações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Conclusões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Estratégia Empírica (1)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600200"/>
            <a:ext cx="10950054" cy="478089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Dados:</a:t>
            </a:r>
            <a:endParaRPr lang="pt-BR" dirty="0"/>
          </a:p>
          <a:p>
            <a:pPr lvl="1">
              <a:buFont typeface="Arial" pitchFamily="34" charset="0"/>
              <a:buChar char="•"/>
            </a:pPr>
            <a:r>
              <a:rPr lang="pt-BR" sz="2400" dirty="0" smtClean="0"/>
              <a:t>Portal da Transparência da CGU/Sistema de Acesso à Informação;</a:t>
            </a:r>
          </a:p>
          <a:p>
            <a:pPr lvl="1">
              <a:buFont typeface="Arial" pitchFamily="34" charset="0"/>
              <a:buChar char="•"/>
            </a:pPr>
            <a:r>
              <a:rPr lang="pt-BR" sz="2400" dirty="0" smtClean="0"/>
              <a:t>Ministério das Comunicações;</a:t>
            </a:r>
          </a:p>
          <a:p>
            <a:pPr lvl="1">
              <a:buFont typeface="Arial" pitchFamily="34" charset="0"/>
              <a:buChar char="•"/>
            </a:pPr>
            <a:r>
              <a:rPr lang="pt-BR" sz="2400" dirty="0" smtClean="0"/>
              <a:t>MEC/Inep </a:t>
            </a:r>
            <a:r>
              <a:rPr lang="pt-BR" sz="2400" dirty="0" smtClean="0"/>
              <a:t>– Prova </a:t>
            </a:r>
            <a:r>
              <a:rPr lang="pt-BR" sz="2400" dirty="0" smtClean="0"/>
              <a:t>Brasil (2007-2017);</a:t>
            </a:r>
          </a:p>
          <a:p>
            <a:pPr lvl="1">
              <a:buFont typeface="Arial" pitchFamily="34" charset="0"/>
              <a:buChar char="•"/>
            </a:pPr>
            <a:r>
              <a:rPr lang="pt-BR" dirty="0" smtClean="0"/>
              <a:t>Censo IBGE 2010.</a:t>
            </a:r>
            <a:endParaRPr lang="pt-BR" sz="2400" dirty="0" smtClean="0"/>
          </a:p>
          <a:p>
            <a:r>
              <a:rPr lang="pt-BR" sz="2800" b="1" dirty="0" smtClean="0"/>
              <a:t>Obstáculo </a:t>
            </a:r>
            <a:r>
              <a:rPr lang="pt-BR" sz="2800" b="1" dirty="0" smtClean="0"/>
              <a:t>clássico: </a:t>
            </a:r>
            <a:endParaRPr lang="pt-BR" sz="2800" b="1" dirty="0" smtClean="0"/>
          </a:p>
          <a:p>
            <a:pPr lvl="1"/>
            <a:r>
              <a:rPr lang="pt-BR" sz="2400" dirty="0" smtClean="0"/>
              <a:t>Definir os Grupos de Tratamento e </a:t>
            </a:r>
            <a:r>
              <a:rPr lang="pt-BR" sz="2400" dirty="0" smtClean="0"/>
              <a:t>Controle – </a:t>
            </a:r>
            <a:r>
              <a:rPr lang="pt-BR" sz="2400" b="1" dirty="0" smtClean="0"/>
              <a:t>Problemas? Sim!</a:t>
            </a:r>
          </a:p>
          <a:p>
            <a:pPr lvl="2"/>
            <a:r>
              <a:rPr lang="pt-BR" b="1" dirty="0" smtClean="0"/>
              <a:t>Entradas, </a:t>
            </a:r>
            <a:r>
              <a:rPr lang="pt-BR" b="1" dirty="0" smtClean="0"/>
              <a:t>Períodos e Grupo de Controle; </a:t>
            </a:r>
            <a:endParaRPr lang="pt-BR" sz="2000" b="1" dirty="0" smtClean="0"/>
          </a:p>
          <a:p>
            <a:pPr lvl="1"/>
            <a:r>
              <a:rPr lang="pt-BR" b="1" dirty="0" smtClean="0"/>
              <a:t>Quais as s</a:t>
            </a:r>
            <a:r>
              <a:rPr lang="pt-BR" sz="2400" b="1" dirty="0" smtClean="0"/>
              <a:t>oluções</a:t>
            </a:r>
            <a:r>
              <a:rPr lang="pt-BR" b="1" dirty="0"/>
              <a:t>?</a:t>
            </a:r>
            <a:endParaRPr lang="pt-B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8721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 smtClean="0"/>
              <a:t>Estratégia Empírica (2)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00501" y="156949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28048" y="1754159"/>
            <a:ext cx="1040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4 - Número de Municípios Contemplados por Períodos (por Avaliação)</a:t>
            </a:r>
            <a:endParaRPr lang="pt-BR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035" y="2123491"/>
            <a:ext cx="5492074" cy="399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Conector de seta reta 5"/>
          <p:cNvCxnSpPr/>
          <p:nvPr/>
        </p:nvCxnSpPr>
        <p:spPr>
          <a:xfrm flipH="1">
            <a:off x="3889612" y="2729552"/>
            <a:ext cx="629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H="1">
            <a:off x="3904163" y="3512023"/>
            <a:ext cx="629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904163" y="4314967"/>
            <a:ext cx="629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>
            <a:off x="3904163" y="5092890"/>
            <a:ext cx="6296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992573" y="2611925"/>
            <a:ext cx="16650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/>
              <a:t>Grupo de 2013</a:t>
            </a:r>
          </a:p>
          <a:p>
            <a:pPr algn="r"/>
            <a:endParaRPr lang="pt-BR" sz="1600" b="1" dirty="0"/>
          </a:p>
          <a:p>
            <a:pPr algn="r"/>
            <a:endParaRPr lang="pt-BR" sz="1600" b="1" dirty="0" smtClean="0"/>
          </a:p>
          <a:p>
            <a:pPr algn="r"/>
            <a:r>
              <a:rPr lang="pt-BR" sz="1600" b="1" dirty="0" smtClean="0"/>
              <a:t>Grupo de 2015</a:t>
            </a:r>
          </a:p>
          <a:p>
            <a:pPr algn="r"/>
            <a:endParaRPr lang="pt-BR" sz="1600" b="1" dirty="0"/>
          </a:p>
          <a:p>
            <a:pPr algn="r"/>
            <a:endParaRPr lang="pt-BR" sz="1600" b="1" dirty="0" smtClean="0"/>
          </a:p>
          <a:p>
            <a:pPr algn="r"/>
            <a:r>
              <a:rPr lang="pt-BR" sz="1600" b="1" dirty="0" smtClean="0"/>
              <a:t>Grupo de 2017</a:t>
            </a:r>
          </a:p>
          <a:p>
            <a:pPr algn="r"/>
            <a:endParaRPr lang="pt-BR" sz="1600" b="1" dirty="0"/>
          </a:p>
          <a:p>
            <a:pPr algn="r"/>
            <a:endParaRPr lang="pt-BR" sz="1600" b="1" dirty="0" smtClean="0"/>
          </a:p>
          <a:p>
            <a:pPr algn="r"/>
            <a:r>
              <a:rPr lang="pt-BR" sz="1600" b="1" dirty="0" smtClean="0"/>
              <a:t>Grupo de Controle</a:t>
            </a:r>
          </a:p>
        </p:txBody>
      </p:sp>
    </p:spTree>
    <p:extLst>
      <p:ext uri="{BB962C8B-B14F-4D97-AF65-F5344CB8AC3E}">
        <p14:creationId xmlns:p14="http://schemas.microsoft.com/office/powerpoint/2010/main" val="273806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B6B754E-AA86-4D47-A4CB-AE4CDFE1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 Empírica </a:t>
            </a:r>
            <a:r>
              <a:rPr lang="pt-BR" dirty="0" smtClean="0"/>
              <a:t>(3)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018B80A9-A25E-4A82-B5A5-66380C71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689142" cy="4351338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Grupo de </a:t>
            </a:r>
            <a:r>
              <a:rPr lang="pt-BR" dirty="0" smtClean="0"/>
              <a:t>Controle:</a:t>
            </a:r>
          </a:p>
          <a:p>
            <a:pPr lvl="1"/>
            <a:r>
              <a:rPr lang="pt-BR" b="1" dirty="0" smtClean="0"/>
              <a:t>+ “Aptas”, ok?</a:t>
            </a:r>
            <a:endParaRPr lang="pt-BR" b="1" dirty="0"/>
          </a:p>
          <a:p>
            <a:r>
              <a:rPr lang="pt-BR" dirty="0" smtClean="0"/>
              <a:t>Método:</a:t>
            </a:r>
            <a:endParaRPr lang="pt-BR" dirty="0"/>
          </a:p>
          <a:p>
            <a:pPr lvl="1"/>
            <a:r>
              <a:rPr lang="pt-BR" b="1" i="1" dirty="0" err="1"/>
              <a:t>Event</a:t>
            </a:r>
            <a:r>
              <a:rPr lang="pt-BR" b="1" i="1" dirty="0"/>
              <a:t> </a:t>
            </a:r>
            <a:r>
              <a:rPr lang="pt-BR" b="1" i="1" dirty="0" err="1" smtClean="0"/>
              <a:t>Study</a:t>
            </a:r>
            <a:r>
              <a:rPr lang="pt-BR" b="1" i="1" dirty="0" smtClean="0"/>
              <a:t> </a:t>
            </a:r>
            <a:r>
              <a:rPr lang="pt-BR" b="1" dirty="0" smtClean="0"/>
              <a:t>de C&amp;S (2020):</a:t>
            </a:r>
          </a:p>
          <a:p>
            <a:pPr lvl="1"/>
            <a:endParaRPr lang="pt-BR" b="1" i="1" dirty="0"/>
          </a:p>
          <a:p>
            <a:pPr lvl="1"/>
            <a:endParaRPr lang="pt-BR" b="1" i="1" dirty="0" smtClean="0"/>
          </a:p>
          <a:p>
            <a:pPr lvl="1"/>
            <a:endParaRPr lang="pt-BR" b="1" i="1" dirty="0"/>
          </a:p>
          <a:p>
            <a:pPr lvl="1"/>
            <a:endParaRPr lang="pt-BR" b="1" i="1" dirty="0" smtClean="0"/>
          </a:p>
          <a:p>
            <a:pPr lvl="1"/>
            <a:endParaRPr lang="pt-BR" b="1" i="1" dirty="0"/>
          </a:p>
          <a:p>
            <a:pPr lvl="1"/>
            <a:r>
              <a:rPr lang="pt-BR" dirty="0" smtClean="0"/>
              <a:t>Distância (</a:t>
            </a:r>
            <a:r>
              <a:rPr lang="pt-BR" b="1" i="1" dirty="0" smtClean="0"/>
              <a:t>k</a:t>
            </a:r>
            <a:r>
              <a:rPr lang="pt-BR" b="1" dirty="0" smtClean="0"/>
              <a:t> </a:t>
            </a:r>
            <a:r>
              <a:rPr lang="pt-BR" dirty="0" smtClean="0"/>
              <a:t>ou</a:t>
            </a:r>
            <a:r>
              <a:rPr lang="pt-BR" b="1" dirty="0" smtClean="0"/>
              <a:t> </a:t>
            </a:r>
            <a:r>
              <a:rPr lang="pt-BR" b="1" i="1" dirty="0" smtClean="0"/>
              <a:t>w</a:t>
            </a:r>
            <a:r>
              <a:rPr lang="pt-BR" dirty="0" smtClean="0"/>
              <a:t>) e </a:t>
            </a:r>
            <a:r>
              <a:rPr lang="pt-BR" dirty="0" err="1" smtClean="0"/>
              <a:t>Covariadas</a:t>
            </a:r>
            <a:r>
              <a:rPr lang="pt-BR" dirty="0" smtClean="0"/>
              <a:t> (</a:t>
            </a:r>
            <a:r>
              <a:rPr lang="pt-BR" b="1" i="1" dirty="0" smtClean="0"/>
              <a:t>X</a:t>
            </a:r>
            <a:r>
              <a:rPr lang="pt-BR" dirty="0" smtClean="0"/>
              <a:t>) </a:t>
            </a:r>
            <a:r>
              <a:rPr lang="pt-BR" dirty="0" smtClean="0"/>
              <a:t>!</a:t>
            </a:r>
            <a:endParaRPr lang="pt-BR" dirty="0"/>
          </a:p>
          <a:p>
            <a:pPr marL="457200" lvl="1" indent="0">
              <a:buNone/>
            </a:pPr>
            <a:endParaRPr lang="pt-BR" b="1" i="1" dirty="0"/>
          </a:p>
          <a:p>
            <a:pPr lvl="1"/>
            <a:endParaRPr lang="pt-BR" b="1" i="1" dirty="0"/>
          </a:p>
          <a:p>
            <a:pPr lvl="1"/>
            <a:endParaRPr lang="pt-BR" b="1" i="1" dirty="0"/>
          </a:p>
          <a:p>
            <a:pPr lvl="1"/>
            <a:endParaRPr lang="pt-BR" b="1" i="1" dirty="0"/>
          </a:p>
          <a:p>
            <a:pPr lvl="1"/>
            <a:endParaRPr lang="pt-BR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9" r="10555"/>
          <a:stretch/>
        </p:blipFill>
        <p:spPr bwMode="auto">
          <a:xfrm>
            <a:off x="709682" y="3565459"/>
            <a:ext cx="5687992" cy="151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242919"/>
              </p:ext>
            </p:extLst>
          </p:nvPr>
        </p:nvGraphicFramePr>
        <p:xfrm>
          <a:off x="6779817" y="2299487"/>
          <a:ext cx="4800000" cy="27000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4800000"/>
              </a:tblGrid>
              <a:tr h="36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u="none" strike="noStrike" dirty="0">
                          <a:effectLst/>
                          <a:latin typeface="+mn-lt"/>
                        </a:rPr>
                        <a:t>Grupos de </a:t>
                      </a:r>
                      <a:r>
                        <a:rPr lang="pt-BR" sz="1800" b="1" u="none" strike="noStrike" dirty="0" smtClean="0">
                          <a:effectLst/>
                          <a:latin typeface="+mn-lt"/>
                        </a:rPr>
                        <a:t>Tratamento e Controle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897" marR="17897" marT="13423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 dirty="0">
                          <a:effectLst/>
                          <a:latin typeface="+mn-lt"/>
                        </a:rPr>
                        <a:t>Tratamento: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 cidades selecionadas </a:t>
                      </a:r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e atendidas</a:t>
                      </a:r>
                      <a:r>
                        <a:rPr lang="pt-BR" sz="18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até 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a Prova Brasil de 2017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897" marR="17897" marT="13423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900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none" strike="noStrike" dirty="0">
                          <a:effectLst/>
                          <a:latin typeface="+mn-lt"/>
                        </a:rPr>
                        <a:t>Controle: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 </a:t>
                      </a:r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“Aptas” </a:t>
                      </a:r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não</a:t>
                      </a:r>
                      <a:r>
                        <a:rPr lang="pt-BR" sz="1800" u="none" strike="noStrike" baseline="0" dirty="0" smtClean="0">
                          <a:effectLst/>
                          <a:latin typeface="+mn-lt"/>
                        </a:rPr>
                        <a:t> selecionadas e </a:t>
                      </a:r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cidades 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selecionadas </a:t>
                      </a:r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que receberam o Programa</a:t>
                      </a:r>
                      <a:r>
                        <a:rPr lang="pt-BR" sz="1800" u="none" strike="noStrike" baseline="0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pt-BR" sz="1800" u="none" strike="noStrike" dirty="0" smtClean="0">
                          <a:effectLst/>
                          <a:latin typeface="+mn-lt"/>
                        </a:rPr>
                        <a:t>após </a:t>
                      </a:r>
                      <a:r>
                        <a:rPr lang="pt-BR" sz="1800" u="none" strike="noStrike" dirty="0">
                          <a:effectLst/>
                          <a:latin typeface="+mn-lt"/>
                        </a:rPr>
                        <a:t>a Prova Brasil de 2017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7897" marR="17897" marT="13423" marB="0" anchor="ctr"/>
                </a:tc>
              </a:tr>
              <a:tr h="720000">
                <a:tc>
                  <a:txBody>
                    <a:bodyPr/>
                    <a:lstStyle/>
                    <a:p>
                      <a:pPr algn="l" fontAlgn="b"/>
                      <a:r>
                        <a:rPr lang="pt-BR" sz="1800" b="1" u="sng" strike="noStrike" dirty="0">
                          <a:effectLst/>
                          <a:latin typeface="+mn-lt"/>
                        </a:rPr>
                        <a:t>Opções:</a:t>
                      </a:r>
                      <a:r>
                        <a:rPr lang="pt-BR" sz="1800" u="sng" strike="noStrike" dirty="0">
                          <a:effectLst/>
                          <a:latin typeface="+mn-lt"/>
                        </a:rPr>
                        <a:t> a) cidades que desistiram do Programa; </a:t>
                      </a:r>
                      <a:endParaRPr lang="pt-BR" sz="1800" u="sng" strike="noStrike" dirty="0" smtClean="0">
                        <a:effectLst/>
                        <a:latin typeface="+mn-lt"/>
                      </a:endParaRPr>
                    </a:p>
                    <a:p>
                      <a:pPr algn="l" fontAlgn="b"/>
                      <a:r>
                        <a:rPr lang="pt-BR" sz="1800" u="sng" strike="noStrike" dirty="0" smtClean="0">
                          <a:effectLst/>
                          <a:latin typeface="+mn-lt"/>
                        </a:rPr>
                        <a:t>b</a:t>
                      </a:r>
                      <a:r>
                        <a:rPr lang="pt-BR" sz="1800" u="sng" strike="noStrike" dirty="0">
                          <a:effectLst/>
                          <a:latin typeface="+mn-lt"/>
                        </a:rPr>
                        <a:t>) cidades </a:t>
                      </a:r>
                      <a:r>
                        <a:rPr lang="pt-BR" sz="1800" u="sng" strike="noStrike" dirty="0" smtClean="0">
                          <a:effectLst/>
                          <a:latin typeface="+mn-lt"/>
                        </a:rPr>
                        <a:t>eliminadas </a:t>
                      </a:r>
                      <a:r>
                        <a:rPr lang="pt-BR" sz="1800" u="sng" strike="noStrike" dirty="0">
                          <a:effectLst/>
                          <a:latin typeface="+mn-lt"/>
                        </a:rPr>
                        <a:t>por </a:t>
                      </a:r>
                      <a:r>
                        <a:rPr lang="pt-BR" sz="1800" u="sng" strike="noStrike" dirty="0" smtClean="0">
                          <a:effectLst/>
                          <a:latin typeface="+mn-lt"/>
                        </a:rPr>
                        <a:t>algum </a:t>
                      </a:r>
                      <a:r>
                        <a:rPr lang="pt-BR" sz="1800" u="sng" strike="noStrike" dirty="0" smtClean="0">
                          <a:effectLst/>
                          <a:latin typeface="+mn-lt"/>
                        </a:rPr>
                        <a:t>motivo</a:t>
                      </a:r>
                    </a:p>
                  </a:txBody>
                  <a:tcPr marL="17897" marR="17897" marT="1342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65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84A6BF-5BA3-4296-9F9E-B3D58445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F826C28-7BA5-45FC-ADE1-B9C90610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/>
              <a:t>Revisão de Literatura</a:t>
            </a:r>
          </a:p>
          <a:p>
            <a:r>
              <a:rPr lang="pt-BR" dirty="0"/>
              <a:t>O Cenário e o Programa</a:t>
            </a:r>
          </a:p>
          <a:p>
            <a:r>
              <a:rPr lang="pt-BR" dirty="0"/>
              <a:t>Estratégia Empírica</a:t>
            </a:r>
          </a:p>
          <a:p>
            <a:r>
              <a:rPr lang="pt-BR" dirty="0"/>
              <a:t>Resultados </a:t>
            </a:r>
            <a:endParaRPr lang="pt-BR" dirty="0" smtClean="0"/>
          </a:p>
          <a:p>
            <a:pPr lvl="1"/>
            <a:r>
              <a:rPr lang="pt-BR" dirty="0" smtClean="0"/>
              <a:t>Análise </a:t>
            </a:r>
            <a:r>
              <a:rPr lang="pt-BR" dirty="0"/>
              <a:t>Descritiva</a:t>
            </a:r>
          </a:p>
          <a:p>
            <a:pPr lvl="1"/>
            <a:r>
              <a:rPr lang="pt-BR" dirty="0" smtClean="0"/>
              <a:t>Estimações</a:t>
            </a:r>
            <a:endParaRPr lang="pt-BR" dirty="0"/>
          </a:p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94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84A6BF-5BA3-4296-9F9E-B3D58445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F826C28-7BA5-45FC-ADE1-B9C90610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Revisão de Literatura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O Cenário e o Programa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Estratégia Empírica</a:t>
            </a:r>
          </a:p>
          <a:p>
            <a:r>
              <a:rPr lang="pt-BR" dirty="0"/>
              <a:t>Resultados </a:t>
            </a:r>
            <a:endParaRPr lang="pt-BR" dirty="0" smtClean="0"/>
          </a:p>
          <a:p>
            <a:pPr lvl="1"/>
            <a:r>
              <a:rPr lang="pt-BR" dirty="0" smtClean="0"/>
              <a:t>Análise Descritiva</a:t>
            </a:r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Estimações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Conclusões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01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Descritiva (1)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Gráficos de Proficiência:</a:t>
            </a:r>
          </a:p>
          <a:p>
            <a:pPr lvl="1"/>
            <a:r>
              <a:rPr lang="pt-BR" dirty="0" smtClean="0"/>
              <a:t>Grupo de 2013, Grupo de </a:t>
            </a:r>
            <a:r>
              <a:rPr lang="pt-BR" dirty="0" smtClean="0"/>
              <a:t>2017 e </a:t>
            </a:r>
            <a:r>
              <a:rPr lang="pt-BR" b="1" dirty="0" smtClean="0"/>
              <a:t>padrão de crescimento</a:t>
            </a:r>
            <a:r>
              <a:rPr lang="pt-BR" dirty="0" smtClean="0"/>
              <a:t> ao longo do tempo;</a:t>
            </a:r>
          </a:p>
          <a:p>
            <a:pPr lvl="1"/>
            <a:r>
              <a:rPr lang="pt-BR" dirty="0" smtClean="0"/>
              <a:t>Tendências prévias não paralelas – reforça a utilização de </a:t>
            </a:r>
            <a:r>
              <a:rPr lang="pt-BR" dirty="0" err="1" smtClean="0"/>
              <a:t>covariadas</a:t>
            </a:r>
            <a:r>
              <a:rPr lang="pt-BR" dirty="0"/>
              <a:t>!</a:t>
            </a:r>
            <a:endParaRPr lang="pt-BR" dirty="0" smtClean="0"/>
          </a:p>
          <a:p>
            <a:r>
              <a:rPr lang="pt-BR" dirty="0" err="1" smtClean="0"/>
              <a:t>Covariadas</a:t>
            </a:r>
            <a:r>
              <a:rPr lang="pt-BR" dirty="0" smtClean="0"/>
              <a:t> Municipais:</a:t>
            </a:r>
          </a:p>
          <a:p>
            <a:pPr lvl="1"/>
            <a:r>
              <a:rPr lang="pt-BR" b="1" dirty="0" smtClean="0"/>
              <a:t>Médias do Tratamento &gt; Médias do Controle </a:t>
            </a:r>
            <a:r>
              <a:rPr lang="pt-BR" dirty="0" smtClean="0"/>
              <a:t>– mas diferente apenas para o Grupo de 2015</a:t>
            </a:r>
          </a:p>
          <a:p>
            <a:r>
              <a:rPr lang="pt-BR" dirty="0" err="1" smtClean="0"/>
              <a:t>Covariadas</a:t>
            </a:r>
            <a:r>
              <a:rPr lang="pt-BR" dirty="0" smtClean="0"/>
              <a:t> </a:t>
            </a:r>
            <a:r>
              <a:rPr lang="pt-BR" dirty="0" smtClean="0"/>
              <a:t>Individuas:</a:t>
            </a:r>
          </a:p>
          <a:p>
            <a:pPr lvl="1"/>
            <a:r>
              <a:rPr lang="pt-BR" dirty="0" smtClean="0"/>
              <a:t>Resultados variados – mas quase sempre com </a:t>
            </a:r>
            <a:r>
              <a:rPr lang="pt-BR" b="1" dirty="0" smtClean="0"/>
              <a:t>diferença</a:t>
            </a:r>
            <a:r>
              <a:rPr lang="pt-BR" dirty="0" smtClean="0"/>
              <a:t> significativa;</a:t>
            </a:r>
          </a:p>
          <a:p>
            <a:pPr lvl="1"/>
            <a:r>
              <a:rPr lang="pt-BR" dirty="0" smtClean="0"/>
              <a:t>Municípios mais semelhantes, mas alunos diferentes!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83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84A6BF-5BA3-4296-9F9E-B3D58445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F826C28-7BA5-45FC-ADE1-B9C90610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Revisão de Literatura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O Cenário e o Programa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Estratégia Empírica</a:t>
            </a:r>
          </a:p>
          <a:p>
            <a:r>
              <a:rPr lang="pt-BR" dirty="0"/>
              <a:t>Resultados 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Análise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Descritiva</a:t>
            </a:r>
          </a:p>
          <a:p>
            <a:pPr lvl="1"/>
            <a:r>
              <a:rPr lang="pt-BR" dirty="0" smtClean="0"/>
              <a:t>Estimações</a:t>
            </a:r>
            <a:endParaRPr lang="pt-BR" dirty="0"/>
          </a:p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Conclusões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1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904" y="26579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/>
            </a:r>
            <a:br>
              <a:rPr lang="pt-BR" b="1" dirty="0"/>
            </a:br>
            <a:r>
              <a:rPr lang="pt-BR" sz="4900" b="1" dirty="0" smtClean="0"/>
              <a:t>Estimação Principal</a:t>
            </a: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2419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Estimações (1)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0" y="174050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9 - Estimação Principal de Proficiência do Estudo de Eventos </a:t>
            </a:r>
            <a:endParaRPr lang="pt-BR" i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8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55" y="2386836"/>
            <a:ext cx="5760085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6196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Estimações (2)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0" y="174050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10 - Estimação Principal de Proficiência por Grupo para Alunos do 5º Ano</a:t>
            </a:r>
            <a:endParaRPr lang="pt-BR" i="1" dirty="0"/>
          </a:p>
        </p:txBody>
      </p:sp>
      <p:pic>
        <p:nvPicPr>
          <p:cNvPr id="6" name="Imagem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0" y="2509668"/>
            <a:ext cx="5244465" cy="38157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09667"/>
            <a:ext cx="5244465" cy="38157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aixaDeTexto 8"/>
          <p:cNvSpPr txBox="1"/>
          <p:nvPr/>
        </p:nvSpPr>
        <p:spPr>
          <a:xfrm>
            <a:off x="6096000" y="1747744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11 - Estimação Principal de Proficiência por Grupo para Alunos do 9º Ano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7825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Estimações </a:t>
            </a:r>
            <a:r>
              <a:rPr lang="pt-BR" dirty="0" smtClean="0"/>
              <a:t>(3)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174050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12 - Estimação de Proficiência do Estudo de Eventos sem o Grupo de 2013</a:t>
            </a:r>
            <a:endParaRPr lang="pt-BR" i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8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57" y="2386836"/>
            <a:ext cx="5760085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51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Estimações </a:t>
            </a:r>
            <a:r>
              <a:rPr lang="pt-BR" dirty="0" smtClean="0"/>
              <a:t>(4)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174050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Anexo 12 - Tabela de Resultados da Estimação Principal do Estudo de Eventos</a:t>
            </a:r>
            <a:endParaRPr lang="pt-BR" i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8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1" t="31967" r="20805" b="24487"/>
          <a:stretch/>
        </p:blipFill>
        <p:spPr bwMode="auto">
          <a:xfrm>
            <a:off x="1679670" y="2532915"/>
            <a:ext cx="8832660" cy="3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02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904" y="26579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b="1" dirty="0" smtClean="0"/>
              <a:t>Estimações Adicionais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000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Estimações Adicionais: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78" y="2686402"/>
            <a:ext cx="681126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ave direita 6"/>
          <p:cNvSpPr/>
          <p:nvPr/>
        </p:nvSpPr>
        <p:spPr>
          <a:xfrm>
            <a:off x="8482213" y="3848668"/>
            <a:ext cx="252483" cy="19925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>
            <a:off x="8482213" y="3234518"/>
            <a:ext cx="252483" cy="450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867764" y="3261815"/>
            <a:ext cx="1208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Individual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Municipal</a:t>
            </a:r>
          </a:p>
          <a:p>
            <a:pPr algn="ctr"/>
            <a:r>
              <a:rPr lang="pt-BR" dirty="0" smtClean="0"/>
              <a:t>(Agregada)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883391" y="3166282"/>
            <a:ext cx="6400800" cy="5595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46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84A6BF-5BA3-4296-9F9E-B3D58445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F826C28-7BA5-45FC-ADE1-B9C90610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Introdução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Revisão de Literatura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O Cenário e o Programa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Estratégia Empírica</a:t>
            </a:r>
          </a:p>
          <a:p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Resultados</a:t>
            </a:r>
          </a:p>
          <a:p>
            <a:pPr lvl="1"/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Análise Descritiva</a:t>
            </a:r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Estimações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>
                <a:solidFill>
                  <a:schemeClr val="bg2">
                    <a:lumMod val="75000"/>
                  </a:schemeClr>
                </a:solidFill>
              </a:rPr>
              <a:t>Conclusões</a:t>
            </a:r>
            <a:endParaRPr lang="pt-B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28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Estimações </a:t>
            </a:r>
            <a:r>
              <a:rPr lang="pt-BR" dirty="0" smtClean="0"/>
              <a:t>(5)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174050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13 - Estimação Adicional 1 de Proficiência do Estudo de Eventos</a:t>
            </a:r>
            <a:endParaRPr lang="pt-BR" i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8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4" y="2386836"/>
            <a:ext cx="5594352" cy="43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14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Estimações Adicionais: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78" y="2686404"/>
            <a:ext cx="681126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ave direita 6"/>
          <p:cNvSpPr/>
          <p:nvPr/>
        </p:nvSpPr>
        <p:spPr>
          <a:xfrm>
            <a:off x="8482213" y="3848668"/>
            <a:ext cx="252483" cy="19925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>
            <a:off x="8482213" y="3234518"/>
            <a:ext cx="252483" cy="450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867764" y="3261815"/>
            <a:ext cx="1208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Individual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Municipal</a:t>
            </a:r>
          </a:p>
          <a:p>
            <a:pPr algn="ctr"/>
            <a:r>
              <a:rPr lang="pt-BR" dirty="0" smtClean="0"/>
              <a:t>(Agregada)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883391" y="3875965"/>
            <a:ext cx="6400800" cy="5595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Estimações </a:t>
            </a:r>
            <a:r>
              <a:rPr lang="pt-BR" dirty="0" smtClean="0"/>
              <a:t>(6)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174050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16 - Estimação Adicional 2 de Proficiência do Estudo de Eventos</a:t>
            </a:r>
            <a:endParaRPr lang="pt-BR" i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8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m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56" y="2386836"/>
            <a:ext cx="5760085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8338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Estimações Adicionais: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78" y="2686404"/>
            <a:ext cx="681126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ave direita 6"/>
          <p:cNvSpPr/>
          <p:nvPr/>
        </p:nvSpPr>
        <p:spPr>
          <a:xfrm>
            <a:off x="8482213" y="3848668"/>
            <a:ext cx="252483" cy="19925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>
            <a:off x="8482213" y="3234518"/>
            <a:ext cx="252483" cy="450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867764" y="3261815"/>
            <a:ext cx="1208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Individual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Municipal</a:t>
            </a:r>
          </a:p>
          <a:p>
            <a:pPr algn="ctr"/>
            <a:r>
              <a:rPr lang="pt-BR" dirty="0" smtClean="0"/>
              <a:t>(Agregada)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883391" y="4572026"/>
            <a:ext cx="6400800" cy="5595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Estimações </a:t>
            </a:r>
            <a:r>
              <a:rPr lang="pt-BR" dirty="0" smtClean="0"/>
              <a:t>(7)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174050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19 - Estimação Adicional 3 de Proficiência do Estudo de Eventos</a:t>
            </a:r>
            <a:endParaRPr lang="pt-BR" i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8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Imagem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57" y="2386836"/>
            <a:ext cx="576008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Estimações Adicionais: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78" y="2686404"/>
            <a:ext cx="6811260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have direita 6"/>
          <p:cNvSpPr/>
          <p:nvPr/>
        </p:nvSpPr>
        <p:spPr>
          <a:xfrm>
            <a:off x="8482213" y="3848668"/>
            <a:ext cx="252483" cy="19925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direita 7"/>
          <p:cNvSpPr/>
          <p:nvPr/>
        </p:nvSpPr>
        <p:spPr>
          <a:xfrm>
            <a:off x="8482213" y="3234518"/>
            <a:ext cx="252483" cy="450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867764" y="3261815"/>
            <a:ext cx="1208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Individual</a:t>
            </a:r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endParaRPr lang="pt-BR" dirty="0"/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Municipal</a:t>
            </a:r>
          </a:p>
          <a:p>
            <a:pPr algn="ctr"/>
            <a:r>
              <a:rPr lang="pt-BR" dirty="0" smtClean="0"/>
              <a:t>(Agregada)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883391" y="5281722"/>
            <a:ext cx="6400800" cy="5595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Estimações </a:t>
            </a:r>
            <a:r>
              <a:rPr lang="pt-BR" dirty="0" smtClean="0"/>
              <a:t>(8)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0" y="174050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22 - Estimação Adicional 4 de Proficiência do Estudo de Eventos</a:t>
            </a:r>
            <a:endParaRPr lang="pt-BR" i="1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8382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56" y="2386836"/>
            <a:ext cx="5760085" cy="4191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174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Estimações </a:t>
            </a:r>
            <a:r>
              <a:rPr lang="pt-BR" dirty="0" smtClean="0"/>
              <a:t>(9)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69978"/>
              </p:ext>
            </p:extLst>
          </p:nvPr>
        </p:nvGraphicFramePr>
        <p:xfrm>
          <a:off x="817348" y="2470245"/>
          <a:ext cx="10512001" cy="338457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41442"/>
                <a:gridCol w="1141442"/>
                <a:gridCol w="1741849"/>
                <a:gridCol w="1668154"/>
                <a:gridCol w="2369839"/>
                <a:gridCol w="2449275"/>
              </a:tblGrid>
              <a:tr h="302404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Por Grupo</a:t>
                      </a:r>
                      <a:endParaRPr lang="pt-BR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Sem o Grupo de 2013</a:t>
                      </a:r>
                      <a:endParaRPr lang="pt-BR" sz="14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0113"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5º Ano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9º Ano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5º Ano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9º Ano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8837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Individual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Adicional 1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Semelhante a Principal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aseline="0" dirty="0" smtClean="0">
                          <a:latin typeface="Arial" pitchFamily="34" charset="0"/>
                          <a:cs typeface="Arial" pitchFamily="34" charset="0"/>
                        </a:rPr>
                        <a:t>Peso negativo do GP2013 (LP e MT) e GP2017 (MT)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664215">
                <a:tc rowSpan="3"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Município</a:t>
                      </a:r>
                    </a:p>
                    <a:p>
                      <a:pPr algn="ctr"/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(Agregado)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Adicional</a:t>
                      </a:r>
                      <a:r>
                        <a:rPr lang="pt-BR" sz="1400" b="1" baseline="0" dirty="0" smtClean="0">
                          <a:latin typeface="Arial" pitchFamily="34" charset="0"/>
                          <a:cs typeface="Arial" pitchFamily="34" charset="0"/>
                        </a:rPr>
                        <a:t> 2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Semelhante a Principal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Semelhante a Principal</a:t>
                      </a: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Sem efeito</a:t>
                      </a:r>
                      <a:r>
                        <a:rPr lang="pt-BR" sz="1400" baseline="0" dirty="0" smtClean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e semelhante a Principal)</a:t>
                      </a: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Sem efeito</a:t>
                      </a:r>
                      <a:r>
                        <a:rPr lang="pt-BR" sz="1400" baseline="0" dirty="0" smtClean="0">
                          <a:latin typeface="Arial" pitchFamily="34" charset="0"/>
                          <a:cs typeface="Arial" pitchFamily="34" charset="0"/>
                        </a:rPr>
                        <a:t> (</a:t>
                      </a: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e semelhante a Principal)</a:t>
                      </a: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</a:tr>
              <a:tr h="664215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Adicional 3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Semelhante a Principal</a:t>
                      </a: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aseline="0" dirty="0" smtClean="0">
                          <a:latin typeface="Arial" pitchFamily="34" charset="0"/>
                          <a:cs typeface="Arial" pitchFamily="34" charset="0"/>
                        </a:rPr>
                        <a:t>Peso negativo do GP2017 (LP e MT)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Sem efeito</a:t>
                      </a:r>
                      <a:r>
                        <a:rPr lang="pt-BR" sz="1400" baseline="0" dirty="0" smtClean="0">
                          <a:latin typeface="Arial" pitchFamily="34" charset="0"/>
                          <a:cs typeface="Arial" pitchFamily="34" charset="0"/>
                        </a:rPr>
                        <a:t> (e </a:t>
                      </a: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semelhante a Principal)</a:t>
                      </a: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Efeito Negativo</a:t>
                      </a:r>
                      <a:r>
                        <a:rPr lang="pt-BR" sz="1400" baseline="0" dirty="0" smtClean="0">
                          <a:latin typeface="Arial" pitchFamily="34" charset="0"/>
                          <a:cs typeface="Arial" pitchFamily="34" charset="0"/>
                        </a:rPr>
                        <a:t> em MT para os Alunos do 9º Ano</a:t>
                      </a:r>
                      <a:endParaRPr lang="pt-BR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</a:tr>
              <a:tr h="664215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smtClean="0">
                          <a:latin typeface="Arial" pitchFamily="34" charset="0"/>
                          <a:cs typeface="Arial" pitchFamily="34" charset="0"/>
                        </a:rPr>
                        <a:t>Adicional 4</a:t>
                      </a:r>
                      <a:endParaRPr lang="pt-BR" sz="14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Semelhante a Principal</a:t>
                      </a: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Semelhante a Principal</a:t>
                      </a:r>
                      <a:endParaRPr lang="pt-BR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Sem efeito</a:t>
                      </a:r>
                      <a:r>
                        <a:rPr lang="pt-BR" sz="1400" baseline="0" dirty="0" smtClean="0">
                          <a:latin typeface="Arial" pitchFamily="34" charset="0"/>
                          <a:cs typeface="Arial" pitchFamily="34" charset="0"/>
                        </a:rPr>
                        <a:t>, mas com tendência de crescimento</a:t>
                      </a:r>
                      <a:endParaRPr lang="pt-BR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>
                          <a:latin typeface="Arial" pitchFamily="34" charset="0"/>
                          <a:cs typeface="Arial" pitchFamily="34" charset="0"/>
                        </a:rPr>
                        <a:t>Sem efeito</a:t>
                      </a:r>
                      <a:r>
                        <a:rPr lang="pt-BR" sz="1400" baseline="0" dirty="0" smtClean="0">
                          <a:latin typeface="Arial" pitchFamily="34" charset="0"/>
                          <a:cs typeface="Arial" pitchFamily="34" charset="0"/>
                        </a:rPr>
                        <a:t>, mas com tendência de crescimento</a:t>
                      </a:r>
                      <a:endParaRPr lang="pt-BR" sz="14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89189" marR="89189" marT="44594" marB="44594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0" y="1782002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Tabela Extra – Mais alguns resultados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4980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84A6BF-5BA3-4296-9F9E-B3D58445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F826C28-7BA5-45FC-ADE1-B9C90610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Introdução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Revisão de Literatura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O Cenário e o Programa</a:t>
            </a:r>
          </a:p>
          <a:p>
            <a:r>
              <a:rPr lang="pt-BR" dirty="0">
                <a:solidFill>
                  <a:schemeClr val="bg2">
                    <a:lumMod val="75000"/>
                  </a:schemeClr>
                </a:solidFill>
              </a:rPr>
              <a:t>Estratégia Empírica</a:t>
            </a:r>
          </a:p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Resultados </a:t>
            </a:r>
            <a:endParaRPr lang="pt-BR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Análise </a:t>
            </a:r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Descritiva</a:t>
            </a:r>
          </a:p>
          <a:p>
            <a:pPr lvl="1"/>
            <a:r>
              <a:rPr lang="pt-BR" dirty="0" smtClean="0">
                <a:solidFill>
                  <a:schemeClr val="bg1">
                    <a:lumMod val="65000"/>
                  </a:schemeClr>
                </a:solidFill>
              </a:rPr>
              <a:t>Estimações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pt-BR" dirty="0" smtClean="0"/>
              <a:t>Conclusões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364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84A6BF-5BA3-4296-9F9E-B3D58445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(1)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F826C28-7BA5-45FC-ADE1-B9C90610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Existe </a:t>
            </a:r>
            <a:r>
              <a:rPr lang="pt-BR" dirty="0"/>
              <a:t>uma </a:t>
            </a:r>
            <a:r>
              <a:rPr lang="pt-BR" b="1" dirty="0"/>
              <a:t>queda de desempenho </a:t>
            </a:r>
            <a:r>
              <a:rPr lang="pt-BR" dirty="0"/>
              <a:t>em ambas as matérias para alunos do 5º Ano do Ensino </a:t>
            </a:r>
            <a:r>
              <a:rPr lang="pt-BR" dirty="0" smtClean="0"/>
              <a:t>Fundamental – reforçada pelo agregado!</a:t>
            </a:r>
          </a:p>
          <a:p>
            <a:r>
              <a:rPr lang="pt-BR" dirty="0"/>
              <a:t>No entanto, este </a:t>
            </a:r>
            <a:r>
              <a:rPr lang="pt-BR" b="1" dirty="0"/>
              <a:t>resultado não se mantem</a:t>
            </a:r>
            <a:r>
              <a:rPr lang="pt-BR" dirty="0"/>
              <a:t> </a:t>
            </a:r>
            <a:r>
              <a:rPr lang="pt-BR" dirty="0" smtClean="0"/>
              <a:t>quando o </a:t>
            </a:r>
            <a:r>
              <a:rPr lang="pt-BR" dirty="0"/>
              <a:t>Grupo de 2013 </a:t>
            </a:r>
            <a:r>
              <a:rPr lang="pt-BR" dirty="0" smtClean="0"/>
              <a:t>é retirado do modelo;</a:t>
            </a:r>
          </a:p>
          <a:p>
            <a:r>
              <a:rPr lang="pt-BR" dirty="0" smtClean="0"/>
              <a:t>A exceção, ainda </a:t>
            </a:r>
            <a:r>
              <a:rPr lang="pt-BR" dirty="0" smtClean="0"/>
              <a:t>sem o Grupo de 2013, </a:t>
            </a:r>
            <a:r>
              <a:rPr lang="pt-BR" b="1" dirty="0" smtClean="0"/>
              <a:t>é queda </a:t>
            </a:r>
            <a:r>
              <a:rPr lang="pt-BR" b="1" dirty="0" smtClean="0"/>
              <a:t>no desempenho de Matemática para alunos de 9º Ano </a:t>
            </a:r>
            <a:r>
              <a:rPr lang="pt-BR" dirty="0" smtClean="0"/>
              <a:t>quando o Grupo de Controle sofre </a:t>
            </a:r>
            <a:r>
              <a:rPr lang="pt-BR" dirty="0" smtClean="0"/>
              <a:t>variação (redução) </a:t>
            </a:r>
            <a:r>
              <a:rPr lang="pt-BR" dirty="0" smtClean="0"/>
              <a:t>– estimação Adicional 3</a:t>
            </a:r>
            <a:r>
              <a:rPr lang="pt-BR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731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3DB698-61AF-4979-A462-D1A25711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65FA7E3-A73C-4A1D-8248-E1556EB3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Diante à intensificação do processo de </a:t>
            </a:r>
            <a:r>
              <a:rPr lang="pt-BR" dirty="0" smtClean="0"/>
              <a:t>globalização, da evolução e da </a:t>
            </a:r>
            <a:r>
              <a:rPr lang="pt-BR" b="1" dirty="0"/>
              <a:t>expansão das tecnologias de informação e comunicação (</a:t>
            </a:r>
            <a:r>
              <a:rPr lang="pt-BR" b="1" dirty="0" smtClean="0"/>
              <a:t>TIC)</a:t>
            </a:r>
            <a:r>
              <a:rPr lang="pt-BR" dirty="0" smtClean="0"/>
              <a:t>, </a:t>
            </a:r>
            <a:r>
              <a:rPr lang="pt-BR" dirty="0"/>
              <a:t>uma relação consistente entre o acesso, a difusão e a inclusão digital, e a </a:t>
            </a:r>
            <a:r>
              <a:rPr lang="pt-BR" b="1" dirty="0"/>
              <a:t>maximização de oportunidades individuais, comerciais, econômicas</a:t>
            </a:r>
            <a:r>
              <a:rPr lang="pt-BR" dirty="0"/>
              <a:t> e de promoção do bem-estar social passa a ser observada;</a:t>
            </a:r>
          </a:p>
          <a:p>
            <a:pPr algn="just"/>
            <a:r>
              <a:rPr lang="pt-BR" dirty="0"/>
              <a:t>Certa expansão não ocorre apenas em países desenvolvidos e já está presente </a:t>
            </a:r>
            <a:r>
              <a:rPr lang="pt-BR" b="1" dirty="0"/>
              <a:t>na realidade e rotina dos países em desenvolvimento</a:t>
            </a:r>
            <a:r>
              <a:rPr lang="pt-BR" dirty="0"/>
              <a:t>;</a:t>
            </a:r>
          </a:p>
          <a:p>
            <a:pPr algn="just"/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32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584A6BF-5BA3-4296-9F9E-B3D58445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</a:t>
            </a:r>
            <a:r>
              <a:rPr lang="pt-BR" dirty="0" smtClean="0"/>
              <a:t>(2)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5F826C28-7BA5-45FC-ADE1-B9C90610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Estes </a:t>
            </a:r>
            <a:r>
              <a:rPr lang="pt-BR" b="1" dirty="0" smtClean="0"/>
              <a:t>resultados</a:t>
            </a:r>
            <a:r>
              <a:rPr lang="pt-BR" dirty="0" smtClean="0"/>
              <a:t> </a:t>
            </a:r>
            <a:r>
              <a:rPr lang="pt-BR" dirty="0"/>
              <a:t>podem ser </a:t>
            </a:r>
            <a:r>
              <a:rPr lang="pt-BR" dirty="0" smtClean="0"/>
              <a:t>explicados:</a:t>
            </a:r>
            <a:endParaRPr lang="pt-BR" dirty="0"/>
          </a:p>
          <a:p>
            <a:pPr lvl="1"/>
            <a:r>
              <a:rPr lang="pt-BR" dirty="0" smtClean="0"/>
              <a:t>Efeito após um longo período (“maturação do programa”) </a:t>
            </a:r>
            <a:endParaRPr lang="pt-BR" dirty="0"/>
          </a:p>
          <a:p>
            <a:pPr lvl="1"/>
            <a:r>
              <a:rPr lang="pt-BR" dirty="0" smtClean="0"/>
              <a:t>Queda do desempenho – diferente do esperado (“desigualdade”)</a:t>
            </a:r>
          </a:p>
          <a:p>
            <a:pPr lvl="2"/>
            <a:r>
              <a:rPr lang="pt-BR" dirty="0" smtClean="0"/>
              <a:t>Alunos distintos</a:t>
            </a:r>
            <a:r>
              <a:rPr lang="pt-BR" dirty="0" smtClean="0"/>
              <a:t> (“não só acessar, mas saber acessar”)</a:t>
            </a:r>
            <a:endParaRPr lang="pt-BR" dirty="0"/>
          </a:p>
          <a:p>
            <a:pPr lvl="1"/>
            <a:r>
              <a:rPr lang="pt-BR" b="1" dirty="0" smtClean="0"/>
              <a:t>E na sequência?</a:t>
            </a:r>
          </a:p>
          <a:p>
            <a:r>
              <a:rPr lang="pt-BR" dirty="0" smtClean="0"/>
              <a:t>Semelhanças e Diferenças:</a:t>
            </a:r>
            <a:endParaRPr lang="pt-BR" dirty="0"/>
          </a:p>
          <a:p>
            <a:pPr lvl="1"/>
            <a:r>
              <a:rPr lang="pt-BR" dirty="0"/>
              <a:t>No Brasil: Lima </a:t>
            </a:r>
            <a:r>
              <a:rPr lang="pt-BR" i="1" dirty="0"/>
              <a:t>et al. </a:t>
            </a:r>
            <a:r>
              <a:rPr lang="pt-BR" dirty="0"/>
              <a:t>(2018</a:t>
            </a:r>
            <a:r>
              <a:rPr lang="pt-BR" dirty="0" smtClean="0"/>
              <a:t>) – </a:t>
            </a:r>
            <a:r>
              <a:rPr lang="pt-BR" dirty="0" smtClean="0"/>
              <a:t>pelo r</a:t>
            </a:r>
            <a:r>
              <a:rPr lang="pt-BR" dirty="0" smtClean="0"/>
              <a:t>esultados – </a:t>
            </a:r>
            <a:r>
              <a:rPr lang="pt-BR" dirty="0"/>
              <a:t>e </a:t>
            </a:r>
            <a:r>
              <a:rPr lang="pt-BR" dirty="0" err="1"/>
              <a:t>Bessone</a:t>
            </a:r>
            <a:r>
              <a:rPr lang="pt-BR" dirty="0"/>
              <a:t> </a:t>
            </a:r>
            <a:r>
              <a:rPr lang="pt-BR" i="1" dirty="0"/>
              <a:t>et al</a:t>
            </a:r>
            <a:r>
              <a:rPr lang="pt-BR" dirty="0"/>
              <a:t>. (2021</a:t>
            </a:r>
            <a:r>
              <a:rPr lang="pt-BR" dirty="0" smtClean="0"/>
              <a:t>) – pela metodologia;</a:t>
            </a:r>
            <a:endParaRPr lang="pt-BR" dirty="0"/>
          </a:p>
          <a:p>
            <a:pPr lvl="1"/>
            <a:r>
              <a:rPr lang="pt-BR" dirty="0"/>
              <a:t>América Latina: </a:t>
            </a:r>
            <a:r>
              <a:rPr lang="pt-BR" dirty="0" err="1"/>
              <a:t>Cristia</a:t>
            </a:r>
            <a:r>
              <a:rPr lang="pt-BR" dirty="0"/>
              <a:t> </a:t>
            </a:r>
            <a:r>
              <a:rPr lang="pt-BR" i="1" dirty="0"/>
              <a:t>et al</a:t>
            </a:r>
            <a:r>
              <a:rPr lang="pt-BR" dirty="0"/>
              <a:t>. (2017) </a:t>
            </a:r>
            <a:r>
              <a:rPr lang="pt-BR" dirty="0" smtClean="0"/>
              <a:t>– pelos resultados</a:t>
            </a:r>
            <a:r>
              <a:rPr lang="pt-BR" dirty="0" smtClean="0"/>
              <a:t> – </a:t>
            </a:r>
            <a:r>
              <a:rPr lang="pt-BR" dirty="0" smtClean="0"/>
              <a:t>e </a:t>
            </a:r>
            <a:r>
              <a:rPr lang="pt-BR" dirty="0" err="1"/>
              <a:t>Kho</a:t>
            </a:r>
            <a:r>
              <a:rPr lang="pt-BR" dirty="0"/>
              <a:t> </a:t>
            </a:r>
            <a:r>
              <a:rPr lang="pt-BR" i="1" dirty="0"/>
              <a:t>et al</a:t>
            </a:r>
            <a:r>
              <a:rPr lang="pt-BR" dirty="0"/>
              <a:t>. (2018</a:t>
            </a:r>
            <a:r>
              <a:rPr lang="pt-BR" dirty="0" smtClean="0"/>
              <a:t>) – pela contradição.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8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0904" y="265794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smtClean="0"/>
              <a:t/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r>
              <a:rPr lang="pt-BR" sz="4900" b="1" dirty="0" smtClean="0"/>
              <a:t>Obrigado</a:t>
            </a:r>
            <a:r>
              <a:rPr lang="pt-BR" b="1" dirty="0" smtClean="0"/>
              <a:t>!</a:t>
            </a:r>
            <a:br>
              <a:rPr lang="pt-BR" b="1" dirty="0" smtClean="0"/>
            </a:br>
            <a:r>
              <a:rPr lang="pt-BR" b="1" dirty="0"/>
              <a:t/>
            </a:r>
            <a:br>
              <a:rPr lang="pt-BR" b="1" dirty="0"/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3123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3DB698-61AF-4979-A462-D1A25711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(2)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65FA7E3-A73C-4A1D-8248-E1556EB3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De modo geral, </a:t>
            </a:r>
            <a:r>
              <a:rPr lang="pt-BR" dirty="0"/>
              <a:t>uma gama de </a:t>
            </a:r>
            <a:r>
              <a:rPr lang="pt-BR" b="1" dirty="0"/>
              <a:t>estudos já </a:t>
            </a:r>
            <a:r>
              <a:rPr lang="pt-BR" b="1" dirty="0" smtClean="0"/>
              <a:t>investigam </a:t>
            </a:r>
            <a:r>
              <a:rPr lang="pt-BR" dirty="0" smtClean="0"/>
              <a:t>assuntos como os </a:t>
            </a:r>
            <a:r>
              <a:rPr lang="pt-BR" dirty="0"/>
              <a:t>ganhos de produção, a dinâmica dos fluxos comerciais e, além disso, a atuação das </a:t>
            </a:r>
            <a:r>
              <a:rPr lang="pt-BR" dirty="0" smtClean="0"/>
              <a:t>TIC </a:t>
            </a:r>
            <a:r>
              <a:rPr lang="pt-BR" dirty="0"/>
              <a:t>como </a:t>
            </a:r>
            <a:r>
              <a:rPr lang="pt-BR" i="1" dirty="0"/>
              <a:t>proxy</a:t>
            </a:r>
            <a:r>
              <a:rPr lang="pt-BR" dirty="0"/>
              <a:t> do progresso tecnológico;</a:t>
            </a:r>
          </a:p>
          <a:p>
            <a:pPr algn="just"/>
            <a:r>
              <a:rPr lang="pt-BR" b="1" dirty="0"/>
              <a:t>Entretanto,</a:t>
            </a:r>
            <a:r>
              <a:rPr lang="pt-BR" dirty="0"/>
              <a:t> </a:t>
            </a:r>
            <a:r>
              <a:rPr lang="pt-BR" b="1" dirty="0"/>
              <a:t>este trabalho segue para corrente voltada ao indivíduo e seu bem-estar</a:t>
            </a:r>
            <a:r>
              <a:rPr lang="pt-BR" dirty="0"/>
              <a:t> que, para </a:t>
            </a:r>
            <a:r>
              <a:rPr lang="pt-BR" dirty="0" err="1"/>
              <a:t>DiMaggio</a:t>
            </a:r>
            <a:r>
              <a:rPr lang="pt-BR" dirty="0"/>
              <a:t> </a:t>
            </a:r>
            <a:r>
              <a:rPr lang="pt-BR" i="1" dirty="0"/>
              <a:t>et al</a:t>
            </a:r>
            <a:r>
              <a:rPr lang="pt-BR" dirty="0"/>
              <a:t>. (2004), foi deixado de lado desde as análises que iniciaram os debates em torno do tema antes dos anos 2000;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97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(3)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Segundo a UNICEF (2014), </a:t>
            </a:r>
            <a:r>
              <a:rPr lang="pt-BR" b="1" dirty="0"/>
              <a:t>uma nova literatura </a:t>
            </a:r>
            <a:r>
              <a:rPr lang="pt-BR" dirty="0"/>
              <a:t>sobre a atuação das </a:t>
            </a:r>
            <a:r>
              <a:rPr lang="pt-BR" dirty="0" smtClean="0"/>
              <a:t>TIC </a:t>
            </a:r>
            <a:r>
              <a:rPr lang="pt-BR" dirty="0"/>
              <a:t>está associada ao acesso e à qualidade da educação, à assistência de saúde em áreas carentes, à nutrição infantil, à educação sexual, e, entre outras temáticas, ao desenvolvimento cognitivo das crianças; </a:t>
            </a:r>
          </a:p>
          <a:p>
            <a:pPr algn="just"/>
            <a:r>
              <a:rPr lang="pt-BR" dirty="0"/>
              <a:t>A literatura passa a discutir o papel das </a:t>
            </a:r>
            <a:r>
              <a:rPr lang="pt-BR" dirty="0" err="1"/>
              <a:t>TICs</a:t>
            </a:r>
            <a:r>
              <a:rPr lang="pt-BR" dirty="0"/>
              <a:t> na </a:t>
            </a:r>
            <a:r>
              <a:rPr lang="pt-BR" b="1" dirty="0"/>
              <a:t>qualidade de vida do indivíduo como agente econômico</a:t>
            </a:r>
            <a:r>
              <a:rPr lang="pt-BR" dirty="0"/>
              <a:t>;</a:t>
            </a:r>
          </a:p>
          <a:p>
            <a:pPr algn="just"/>
            <a:r>
              <a:rPr lang="pt-BR" dirty="0"/>
              <a:t>Mas, </a:t>
            </a:r>
            <a:r>
              <a:rPr lang="pt-BR" b="1" dirty="0"/>
              <a:t>por quê?</a:t>
            </a:r>
          </a:p>
        </p:txBody>
      </p:sp>
    </p:spTree>
    <p:extLst>
      <p:ext uri="{BB962C8B-B14F-4D97-AF65-F5344CB8AC3E}">
        <p14:creationId xmlns:p14="http://schemas.microsoft.com/office/powerpoint/2010/main" val="174889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(4)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 </a:t>
            </a:r>
            <a:r>
              <a:rPr lang="pt-BR" b="1" dirty="0"/>
              <a:t>crescimento do acesso </a:t>
            </a:r>
            <a:r>
              <a:rPr lang="pt-BR" dirty="0"/>
              <a:t>entre 1995 e 2015 superou os números de expansão do acesso a diversos serviços básicos prestados a população nos países em desenvolvimento (Banco Mundial, 2016);</a:t>
            </a:r>
          </a:p>
          <a:p>
            <a:pPr algn="just"/>
            <a:r>
              <a:rPr lang="pt-BR" dirty="0"/>
              <a:t> Segundo a UNICEF (2017), 40% da população de 13 a 24 anos de 34 países como China, Chile, Peru, México e Índia afirmam já ter utilizado algum meio digital para </a:t>
            </a:r>
            <a:r>
              <a:rPr lang="pt-BR" b="1" dirty="0"/>
              <a:t>buscar informações básicas sobre a prestação de educação</a:t>
            </a:r>
            <a:r>
              <a:rPr lang="pt-BR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93517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(5)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Na mesma análise, 24% dos indivíduos também afirmam ter utilizado a </a:t>
            </a:r>
            <a:r>
              <a:rPr lang="pt-BR" b="1" dirty="0"/>
              <a:t>internet para conseguir aprender algo que não foi compreendido durante suas aulas presenciais</a:t>
            </a:r>
            <a:r>
              <a:rPr lang="pt-BR" dirty="0"/>
              <a:t>, com destaque para o Brasil;</a:t>
            </a:r>
          </a:p>
          <a:p>
            <a:pPr algn="just"/>
            <a:r>
              <a:rPr lang="pt-BR" dirty="0"/>
              <a:t>Além disso, na </a:t>
            </a:r>
            <a:r>
              <a:rPr lang="pt-BR" b="1" dirty="0"/>
              <a:t>pandemia do Covid-19</a:t>
            </a:r>
            <a:r>
              <a:rPr lang="pt-BR" dirty="0"/>
              <a:t>, cerca de 1,1 bilhão de crianças foram afastadas das escolas em seus períodos mais críticos, tornando a continuidade das políticas educacionais totalmente dependentes das </a:t>
            </a:r>
            <a:r>
              <a:rPr lang="pt-BR" dirty="0" smtClean="0"/>
              <a:t>TIC </a:t>
            </a:r>
            <a:r>
              <a:rPr lang="pt-BR" dirty="0"/>
              <a:t>em todo o mundo (BANCO MUNDIAL, 2020). </a:t>
            </a:r>
          </a:p>
        </p:txBody>
      </p:sp>
    </p:spTree>
    <p:extLst>
      <p:ext uri="{BB962C8B-B14F-4D97-AF65-F5344CB8AC3E}">
        <p14:creationId xmlns:p14="http://schemas.microsoft.com/office/powerpoint/2010/main" val="12942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(6)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Objetivo:</a:t>
            </a:r>
          </a:p>
          <a:p>
            <a:pPr lvl="1" algn="just"/>
            <a:r>
              <a:rPr lang="pt-BR" dirty="0"/>
              <a:t>O presente trabalho propõe investigar o efeito da expansão do acesso às TIC, propiciado pelo investimento público, sobre o bem-estar individual e o desenvolvimento humano:</a:t>
            </a:r>
          </a:p>
          <a:p>
            <a:pPr lvl="2" algn="just"/>
            <a:r>
              <a:rPr lang="pt-BR" sz="2200" b="1" dirty="0"/>
              <a:t>Desempenho educacional</a:t>
            </a:r>
          </a:p>
        </p:txBody>
      </p:sp>
    </p:spTree>
    <p:extLst>
      <p:ext uri="{BB962C8B-B14F-4D97-AF65-F5344CB8AC3E}">
        <p14:creationId xmlns:p14="http://schemas.microsoft.com/office/powerpoint/2010/main" val="3560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1634</Words>
  <Application>Microsoft Office PowerPoint</Application>
  <PresentationFormat>Personalizar</PresentationFormat>
  <Paragraphs>277</Paragraphs>
  <Slides>41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Tema do Office</vt:lpstr>
      <vt:lpstr>A expansão das Tecnologias de Informação e Comunicação (TIC) e o desempenho educacional de crianças e adolescentes no Brasil: uma análise do Programa Cidades Digitais</vt:lpstr>
      <vt:lpstr>Sumário</vt:lpstr>
      <vt:lpstr>Sumário</vt:lpstr>
      <vt:lpstr>Introdução (1)</vt:lpstr>
      <vt:lpstr>Introdução (2)</vt:lpstr>
      <vt:lpstr>Introdução (3)</vt:lpstr>
      <vt:lpstr>Introdução (4)</vt:lpstr>
      <vt:lpstr>Introdução (5)</vt:lpstr>
      <vt:lpstr>Introdução (6)</vt:lpstr>
      <vt:lpstr>Sumário</vt:lpstr>
      <vt:lpstr>Revisão de Literatura</vt:lpstr>
      <vt:lpstr>Sumário</vt:lpstr>
      <vt:lpstr>O Cenário e o Programa (1)</vt:lpstr>
      <vt:lpstr>O Cenário e o Programa (2)</vt:lpstr>
      <vt:lpstr>O Cenário e o Programa (3)</vt:lpstr>
      <vt:lpstr>Sumário</vt:lpstr>
      <vt:lpstr>Estratégia Empírica (1)</vt:lpstr>
      <vt:lpstr>Estratégia Empírica (2)</vt:lpstr>
      <vt:lpstr>Estratégia Empírica (3)</vt:lpstr>
      <vt:lpstr>Sumário</vt:lpstr>
      <vt:lpstr>Análise Descritiva (1)</vt:lpstr>
      <vt:lpstr>Sumário</vt:lpstr>
      <vt:lpstr> Estimação Principal </vt:lpstr>
      <vt:lpstr>Estimações (1)</vt:lpstr>
      <vt:lpstr>Estimações (2)</vt:lpstr>
      <vt:lpstr>Estimações (3)</vt:lpstr>
      <vt:lpstr>Estimações (4)</vt:lpstr>
      <vt:lpstr>Estimações Adicionais</vt:lpstr>
      <vt:lpstr>Apresentação do PowerPoint</vt:lpstr>
      <vt:lpstr>Estimações (5)</vt:lpstr>
      <vt:lpstr>Apresentação do PowerPoint</vt:lpstr>
      <vt:lpstr>Estimações (6)</vt:lpstr>
      <vt:lpstr>Apresentação do PowerPoint</vt:lpstr>
      <vt:lpstr>Estimações (7)</vt:lpstr>
      <vt:lpstr>Apresentação do PowerPoint</vt:lpstr>
      <vt:lpstr>Estimações (8)</vt:lpstr>
      <vt:lpstr>Estimações (9)</vt:lpstr>
      <vt:lpstr>Sumário</vt:lpstr>
      <vt:lpstr>Conclusões (1)</vt:lpstr>
      <vt:lpstr>Conclusões (2)</vt:lpstr>
      <vt:lpstr>  Obrigado!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Workshop</dc:title>
  <dc:creator>Rafael Fraga</dc:creator>
  <cp:lastModifiedBy>Rafael Fraga</cp:lastModifiedBy>
  <cp:revision>224</cp:revision>
  <dcterms:created xsi:type="dcterms:W3CDTF">2020-07-28T10:42:58Z</dcterms:created>
  <dcterms:modified xsi:type="dcterms:W3CDTF">2022-02-18T01:06:00Z</dcterms:modified>
</cp:coreProperties>
</file>