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743E43-3793-4781-9708-B876BD169A3A}">
  <a:tblStyle styleId="{02743E43-3793-4781-9708-B876BD169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bold.fntdata"/><Relationship Id="rId12" Type="http://schemas.openxmlformats.org/officeDocument/2006/relationships/slide" Target="slides/slide6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9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8c95b515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8c95b515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8c95b515_1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8c95b515_1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8c95b515_1_2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8c95b515_1_2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98c95b515_1_2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98c95b515_1_2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8c95b515_1_2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8c95b515_1_2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9898f1c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9898f1c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98c95b515_1_2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98c95b515_1_2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8c95b5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8c95b5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8c95b515_1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8c95b515_1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8c95b515_1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98c95b515_1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5fda9d4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5fda9d4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98c95b515_1_2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98c95b515_1_2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98c95b51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98c95b51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98c95b515_1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98c95b515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98c95b515_1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98c95b515_1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98c95b515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98c95b51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98c95b51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98c95b51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98c95b515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98c95b515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98c95b515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98c95b515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8c95b515_1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8c95b515_1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898f1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898f1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898f1c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898f1c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898f1c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898f1c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898f1c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898f1c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8c95b515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8c95b515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Autofalante produzindo audio a 80 db. Se eu colocar dois auto falantes… isso quer dizer que </a:t>
            </a:r>
            <a:r>
              <a:rPr lang="pt-BR"/>
              <a:t>a potência se torna 160db? Claro que não. Soma linear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8c95b515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98c95b515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1" name="Google Shape;61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gif"/><Relationship Id="rId4" Type="http://schemas.openxmlformats.org/officeDocument/2006/relationships/image" Target="../media/image1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gif"/><Relationship Id="rId4" Type="http://schemas.openxmlformats.org/officeDocument/2006/relationships/image" Target="../media/image1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rafael.acurcio@gmail.com" TargetMode="External"/><Relationship Id="rId4" Type="http://schemas.openxmlformats.org/officeDocument/2006/relationships/hyperlink" Target="mailto:breenaliima10@gmail.com" TargetMode="External"/><Relationship Id="rId5" Type="http://schemas.openxmlformats.org/officeDocument/2006/relationships/hyperlink" Target="mailto:jair.alves.carvalho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ctrTitle"/>
          </p:nvPr>
        </p:nvSpPr>
        <p:spPr>
          <a:xfrm>
            <a:off x="263275" y="1338850"/>
            <a:ext cx="8520600" cy="13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Trabalho Computacional</a:t>
            </a:r>
            <a:endParaRPr sz="4800"/>
          </a:p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224525" y="268315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Sistemas de Comunicações Móveis I</a:t>
            </a:r>
            <a:endParaRPr sz="2000"/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398" y="193649"/>
            <a:ext cx="1679050" cy="11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 txBox="1"/>
          <p:nvPr/>
        </p:nvSpPr>
        <p:spPr>
          <a:xfrm>
            <a:off x="2440950" y="3334450"/>
            <a:ext cx="4262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Brena Kelly Sousa</a:t>
            </a:r>
            <a:r>
              <a:rPr lang="pt-BR" sz="1800"/>
              <a:t> Lima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Jair Alves de Carvalho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João Rafael Barbosa de Araújo</a:t>
            </a:r>
            <a:endParaRPr sz="1800"/>
          </a:p>
        </p:txBody>
      </p:sp>
      <p:sp>
        <p:nvSpPr>
          <p:cNvPr id="197" name="Google Shape;197;p14"/>
          <p:cNvSpPr txBox="1"/>
          <p:nvPr/>
        </p:nvSpPr>
        <p:spPr>
          <a:xfrm>
            <a:off x="3462900" y="4581700"/>
            <a:ext cx="2218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 de Dezembro de 2018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2838300" y="1066800"/>
            <a:ext cx="3467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Pós-Graduação em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Elétrica e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Resultados e conclusões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</a:t>
            </a:r>
            <a:r>
              <a:rPr lang="pt-BR"/>
              <a:t> 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Tanto a ERB macro como a pico transmitem para seus usuários </a:t>
            </a:r>
            <a:r>
              <a:rPr b="1" lang="pt-BR" sz="1700"/>
              <a:t>ao mesmo tempo</a:t>
            </a:r>
            <a:r>
              <a:rPr lang="pt-BR" sz="1700"/>
              <a:t> e </a:t>
            </a:r>
            <a:r>
              <a:rPr b="1" lang="pt-BR" sz="1700"/>
              <a:t>no mesmo recurso em frequência</a:t>
            </a:r>
            <a:r>
              <a:rPr lang="pt-BR" sz="1700"/>
              <a:t>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Portanto, durante um intervalo de tempo T as duas ERBs realizam transmissão simultaneamente.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75" y="1127950"/>
            <a:ext cx="4267202" cy="35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 (Resultados)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Supondo um cenário sem interferência vemos que a taxa na borda é similar.</a:t>
            </a: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5" y="2571750"/>
            <a:ext cx="4267200" cy="23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425" y="3093350"/>
            <a:ext cx="20859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826" y="132675"/>
            <a:ext cx="4165100" cy="2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 (Resultados)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Supondo um cenário sem interferência vemos que a taxa na borda é similar.</a:t>
            </a:r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25" y="2571750"/>
            <a:ext cx="4267200" cy="235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425" y="3093350"/>
            <a:ext cx="20859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826" y="132675"/>
            <a:ext cx="4165100" cy="2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1 (Resultados)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Assim, podemos esperar em que um cenário onde fosse </a:t>
            </a:r>
            <a:r>
              <a:rPr lang="pt-BR" sz="1500"/>
              <a:t>analisado</a:t>
            </a:r>
            <a:r>
              <a:rPr lang="pt-BR" sz="1500"/>
              <a:t> os </a:t>
            </a:r>
            <a:r>
              <a:rPr lang="pt-BR" sz="1500"/>
              <a:t>usuários</a:t>
            </a:r>
            <a:r>
              <a:rPr lang="pt-BR" sz="1500"/>
              <a:t> de forma independente do ruído a CDF de suas taxas fossem bem parecidas. O cenário que há interferência entre as antenas apresentou resultados similares.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Acreditamos que seja devido a grande área disponível para a </a:t>
            </a:r>
            <a:r>
              <a:rPr b="1" lang="pt-BR" sz="1500"/>
              <a:t>antena Macro</a:t>
            </a:r>
            <a:r>
              <a:rPr lang="pt-BR" sz="1500"/>
              <a:t> que acaba gerando poucos casos </a:t>
            </a:r>
            <a:r>
              <a:rPr lang="pt-BR" sz="1500"/>
              <a:t> o </a:t>
            </a:r>
            <a:r>
              <a:rPr b="1" lang="pt-BR" sz="1500"/>
              <a:t>usuário Macro </a:t>
            </a:r>
            <a:r>
              <a:rPr lang="pt-BR" sz="1500"/>
              <a:t>esteja </a:t>
            </a:r>
            <a:r>
              <a:rPr lang="pt-BR" sz="1500"/>
              <a:t>próximo</a:t>
            </a:r>
            <a:r>
              <a:rPr lang="pt-BR" sz="1500"/>
              <a:t> o suficiente da </a:t>
            </a:r>
            <a:r>
              <a:rPr b="1" lang="pt-BR" sz="1500"/>
              <a:t>antena Pico </a:t>
            </a:r>
            <a:r>
              <a:rPr lang="pt-BR" sz="1500"/>
              <a:t>para uma interferência significativa.</a:t>
            </a:r>
            <a:endParaRPr sz="1500"/>
          </a:p>
        </p:txBody>
      </p:sp>
      <p:pic>
        <p:nvPicPr>
          <p:cNvPr id="292" name="Google Shape;2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33" y="1225225"/>
            <a:ext cx="4471985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</a:t>
            </a:r>
            <a:r>
              <a:rPr lang="pt-BR"/>
              <a:t> </a:t>
            </a:r>
            <a:endParaRPr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 ERB macro e pico utilizam o mesmo recurso na frequência mas em tempos diferentes.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Portanto, em um intervalo T, a ERB macro transmite durante o tempo </a:t>
            </a:r>
            <a:r>
              <a:rPr b="1" lang="pt-BR" sz="1700"/>
              <a:t>ε ≤ T </a:t>
            </a:r>
            <a:r>
              <a:rPr lang="pt-BR" sz="1700"/>
              <a:t>e a ERB pico transmite durante o próximo intervalo de tempo </a:t>
            </a:r>
            <a:r>
              <a:rPr b="1" lang="pt-BR" sz="1700"/>
              <a:t>T - ε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127950"/>
            <a:ext cx="4267202" cy="35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 (Resultados)</a:t>
            </a:r>
            <a:endParaRPr/>
          </a:p>
        </p:txBody>
      </p:sp>
      <p:sp>
        <p:nvSpPr>
          <p:cNvPr id="305" name="Google Shape;305;p2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Havendo multiplexação temporal faz com que não haja interferência. Dessa forma, baseado no resultado do </a:t>
            </a:r>
            <a:r>
              <a:rPr b="1" lang="pt-BR"/>
              <a:t>cenário 1</a:t>
            </a:r>
            <a:r>
              <a:rPr lang="pt-BR"/>
              <a:t> podemos inferir que a antena que tiver maior tempo de transmissão terá maior taxa, como é mostrado no gráfico ao lado.</a:t>
            </a:r>
            <a:endParaRPr/>
          </a:p>
        </p:txBody>
      </p:sp>
      <p:pic>
        <p:nvPicPr>
          <p:cNvPr id="306" name="Google Shape;3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59" y="1225550"/>
            <a:ext cx="4471133" cy="33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 (Resultados)</a:t>
            </a:r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84346"/>
            <a:ext cx="3762951" cy="282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042" y="1684338"/>
            <a:ext cx="3762957" cy="282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2</a:t>
            </a:r>
            <a:r>
              <a:rPr lang="pt-BR"/>
              <a:t> (Resultados)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outra forma de observar os dados é mostrando as </a:t>
            </a:r>
            <a:r>
              <a:rPr b="1" lang="pt-BR"/>
              <a:t>médias de taxa por intervalo de tempo disponível para a antena Macro</a:t>
            </a:r>
            <a:r>
              <a:rPr lang="pt-BR"/>
              <a:t>.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25" y="1082525"/>
            <a:ext cx="4267199" cy="363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3</a:t>
            </a:r>
            <a:r>
              <a:rPr lang="pt-BR"/>
              <a:t> 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311700" y="1225225"/>
            <a:ext cx="42603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</a:t>
            </a:r>
            <a:r>
              <a:rPr lang="pt-BR" sz="1700"/>
              <a:t> ERB macro e pico são equipadas com múltiplas antenas e são capazes de realizar formatação de feixe (beamforming) no azimute.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O feixe que parte da ERB macro e pico tem um ângulo de Θ (em graus) e ganho linear de min(20, 360/Θ).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Tanto a ERB macro como a pico reusam os mesmos recursos de frequência durante todo intervalo de tempo 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 b="6155" l="7197" r="6602" t="6409"/>
          <a:stretch/>
        </p:blipFill>
        <p:spPr>
          <a:xfrm>
            <a:off x="6130425" y="2636575"/>
            <a:ext cx="2931950" cy="24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/>
          </a:blip>
          <a:srcRect b="5193" l="5903" r="6254" t="5425"/>
          <a:stretch/>
        </p:blipFill>
        <p:spPr>
          <a:xfrm>
            <a:off x="4761700" y="0"/>
            <a:ext cx="2931950" cy="2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Modelagem do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Antenas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Usuários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PathLoss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SNIR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Capacidade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 e Conclusões individuais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Conclusões finais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3 (Resultados)</a:t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81" y="1225225"/>
            <a:ext cx="4471987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66" y="1225225"/>
            <a:ext cx="4472019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cenário além de considerar a interferência entre as transmissões, nós também alteramos o </a:t>
            </a:r>
            <a:r>
              <a:rPr lang="pt-BR"/>
              <a:t>ângulo do feixe de transmissão.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esperado que quanto mais o ângulo se aproxima de 360 graus, mais próximo o sistema fica do </a:t>
            </a:r>
            <a:r>
              <a:rPr b="1" lang="pt-BR"/>
              <a:t>cenário 1</a:t>
            </a:r>
            <a:r>
              <a:rPr lang="pt-BR"/>
              <a:t>. Que é o que podemos observar nos resultados.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3 (Resultados)</a:t>
            </a:r>
            <a:endParaRPr/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81" y="1225225"/>
            <a:ext cx="4471987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66" y="1225225"/>
            <a:ext cx="4472019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 observar também que o ganho inserido pela formatação de feixe aumentou a capacidade do sistema </a:t>
            </a:r>
            <a:r>
              <a:rPr lang="pt-BR"/>
              <a:t>significativamente.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</a:t>
            </a:r>
            <a:r>
              <a:rPr lang="pt-BR"/>
              <a:t>expressão de Shannon é saturada na maioria dos experimentos, causando uma ALTA TAXA para os usuários, mesmo levando em consideração a interferência.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</a:t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225225"/>
            <a:ext cx="49182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ERBs macro e pico colaboram entre si para realizar a transmissão para seus terminais.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Durante o tempo </a:t>
            </a:r>
            <a:r>
              <a:rPr b="1" lang="pt-BR" sz="1700"/>
              <a:t>ε ≤ T </a:t>
            </a:r>
            <a:r>
              <a:rPr lang="pt-BR" sz="1700"/>
              <a:t>as duas ERBs transmitem coerentemente para o terminal macro e durante o próximo intervalo de tempo </a:t>
            </a:r>
            <a:r>
              <a:rPr b="1" lang="pt-BR" sz="1700"/>
              <a:t>T - ε </a:t>
            </a:r>
            <a:r>
              <a:rPr lang="pt-BR" sz="1700"/>
              <a:t>as duas ERBs transmitem coerentemente para o terminal pico.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Assuma que devido a transmissão coerente, as potências recebidas podem ser somadas em uma única potência desejada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5"/>
          <p:cNvPicPr preferRelativeResize="0"/>
          <p:nvPr/>
        </p:nvPicPr>
        <p:blipFill rotWithShape="1">
          <a:blip r:embed="rId3">
            <a:alphaModFix/>
          </a:blip>
          <a:srcRect b="4901" l="5539" r="7640" t="6138"/>
          <a:stretch/>
        </p:blipFill>
        <p:spPr>
          <a:xfrm>
            <a:off x="5229900" y="976650"/>
            <a:ext cx="3898249" cy="36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 (Resultados)</a:t>
            </a:r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311700" y="1225225"/>
            <a:ext cx="42603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Vimos que no cenário 1 a interferência não afetou de maneira muito significativa o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Aqui espera-se que os resultados sejam melhores que no cenário 1, já que as antenas estão contribuindo de maneira construtiva durante o tempo de transmissão. Porém, de maneira não tão impactante na taxa, já que como interferentes não mostraram grandes mudanças.</a:t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00" y="1225225"/>
            <a:ext cx="4471999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 (Resultados)</a:t>
            </a:r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cenário 4 é esperado um resultado similar (marginalmente melhor) ao cenário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Vimos que no cenário 1 a interferência não afetou de maneira muito significativa o sistema, logo, espera-se que sua influência positiva também não será tão significativa.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Como foi mostrado nos resultados.</a:t>
            </a: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50" y="1302638"/>
            <a:ext cx="4267200" cy="319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4 (Resultados)</a:t>
            </a:r>
            <a:endParaRPr/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0" y="1409400"/>
            <a:ext cx="4496450" cy="337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1409404"/>
            <a:ext cx="4496450" cy="33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	 finais</a:t>
            </a:r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Dos diferentes cenários apresentados, o que mostrou melhores resultados foi o </a:t>
            </a:r>
            <a:r>
              <a:rPr b="1" lang="pt-BR"/>
              <a:t>cenário 3</a:t>
            </a:r>
            <a:r>
              <a:rPr lang="pt-BR"/>
              <a:t>, conseguindo taxas muito altas para </a:t>
            </a:r>
            <a:r>
              <a:rPr lang="pt-BR"/>
              <a:t>ângulos</a:t>
            </a:r>
            <a:r>
              <a:rPr lang="pt-BR"/>
              <a:t> pequenos na formatação de feixe (onde o ganho se tornava bastante significativo).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outros cenários tiveram resultados similares, alguns deles favorecendo um usuário </a:t>
            </a:r>
            <a:r>
              <a:rPr lang="pt-BR"/>
              <a:t>através</a:t>
            </a:r>
            <a:r>
              <a:rPr lang="pt-BR"/>
              <a:t> do controle do tempo de transmissão por usuário. Porém os efeitos interferentes não se mostraram significativos para os cenários apresentados.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rafael.acurcio@gmail.com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4"/>
              </a:rPr>
              <a:t>breenaliima10@gmail.com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5"/>
              </a:rPr>
              <a:t>jair.alves.carvalho@gmail.com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Modelagem do Sistema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Antenas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311700" y="1152475"/>
            <a:ext cx="281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posicionadas duas antenas chamadas de antena </a:t>
            </a:r>
            <a:r>
              <a:rPr b="1" lang="pt-BR"/>
              <a:t>Macro </a:t>
            </a:r>
            <a:r>
              <a:rPr lang="pt-BR"/>
              <a:t>e antenna </a:t>
            </a:r>
            <a:r>
              <a:rPr b="1" lang="pt-BR"/>
              <a:t>Pico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Suas especificações estão </a:t>
            </a:r>
            <a:r>
              <a:rPr lang="pt-BR"/>
              <a:t>descritas</a:t>
            </a:r>
            <a:r>
              <a:rPr lang="pt-BR"/>
              <a:t> na tabela ao lado.</a:t>
            </a:r>
            <a:endParaRPr/>
          </a:p>
        </p:txBody>
      </p:sp>
      <p:graphicFrame>
        <p:nvGraphicFramePr>
          <p:cNvPr id="216" name="Google Shape;216;p17"/>
          <p:cNvGraphicFramePr/>
          <p:nvPr/>
        </p:nvGraphicFramePr>
        <p:xfrm>
          <a:off x="34499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{02743E43-3793-4781-9708-B876BD169A3A}</a:tableStyleId>
              </a:tblPr>
              <a:tblGrid>
                <a:gridCol w="2561700"/>
                <a:gridCol w="25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Macro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Pico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17"/>
          <p:cNvGraphicFramePr/>
          <p:nvPr/>
        </p:nvGraphicFramePr>
        <p:xfrm>
          <a:off x="3449900" y="15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{02743E43-3793-4781-9708-B876BD169A3A}</a:tableStyleId>
              </a:tblPr>
              <a:tblGrid>
                <a:gridCol w="1280850"/>
                <a:gridCol w="1280850"/>
              </a:tblGrid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Potência</a:t>
                      </a:r>
                      <a:r>
                        <a:rPr lang="pt-BR"/>
                        <a:t> (db)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Raio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17"/>
          <p:cNvGraphicFramePr/>
          <p:nvPr/>
        </p:nvGraphicFramePr>
        <p:xfrm>
          <a:off x="6011600" y="15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{02743E43-3793-4781-9708-B876BD169A3A}</a:tableStyleId>
              </a:tblPr>
              <a:tblGrid>
                <a:gridCol w="1280850"/>
                <a:gridCol w="1280850"/>
              </a:tblGrid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Potência</a:t>
                      </a:r>
                      <a:r>
                        <a:rPr lang="pt-BR"/>
                        <a:t> (db)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Raio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posição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Antenas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813" y="1047650"/>
            <a:ext cx="448036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</a:t>
            </a:r>
            <a:r>
              <a:rPr lang="pt-BR"/>
              <a:t>Usuários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usuários serão </a:t>
            </a:r>
            <a:r>
              <a:rPr lang="pt-BR"/>
              <a:t>distribuídos</a:t>
            </a:r>
            <a:r>
              <a:rPr lang="pt-BR"/>
              <a:t> de forma aleatória e uniforme. Cada antena terá um usuário dentro da sua área de cobertura e eles serão uniformemente </a:t>
            </a:r>
            <a:r>
              <a:rPr lang="pt-BR"/>
              <a:t>distribuídos</a:t>
            </a:r>
            <a:r>
              <a:rPr lang="pt-BR"/>
              <a:t> durante as simulações de Monte Carlo.</a:t>
            </a: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50" y="1086400"/>
            <a:ext cx="4267202" cy="354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Perda de percurso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perda de percurso foi modelada utilizando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29" y="2362850"/>
            <a:ext cx="2827600" cy="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775" y="1152475"/>
            <a:ext cx="40033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Modelagem do Sistema</a:t>
            </a:r>
            <a:r>
              <a:rPr lang="pt-BR" sz="3900"/>
              <a:t> - </a:t>
            </a:r>
            <a:r>
              <a:rPr lang="pt-BR" sz="3500"/>
              <a:t>Signal to Interference ratio (SINR)</a:t>
            </a:r>
            <a:endParaRPr sz="3500"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razão interferência ruído é dada pela formulação abaixo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00" y="2049682"/>
            <a:ext cx="2827600" cy="104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525" y="1152475"/>
            <a:ext cx="4065771" cy="36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Sistema - Capacidade (Taxa)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capacidade (taxa) do sistema foi modelada pela expressão de Shannon modificada: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8" y="2401025"/>
            <a:ext cx="4139360" cy="83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22"/>
          <p:cNvGraphicFramePr/>
          <p:nvPr/>
        </p:nvGraphicFramePr>
        <p:xfrm>
          <a:off x="5366100" y="14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{02743E43-3793-4781-9708-B876BD169A3A}</a:tableStyleId>
              </a:tblPr>
              <a:tblGrid>
                <a:gridCol w="1675275"/>
                <a:gridCol w="1675275"/>
              </a:tblGrid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Variável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 (s)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⍺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 (Hz)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5.000.000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