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6" r:id="rId2"/>
    <p:sldId id="297" r:id="rId3"/>
    <p:sldId id="298" r:id="rId4"/>
    <p:sldId id="257" r:id="rId5"/>
    <p:sldId id="301" r:id="rId6"/>
    <p:sldId id="302" r:id="rId7"/>
    <p:sldId id="263" r:id="rId8"/>
    <p:sldId id="260" r:id="rId9"/>
    <p:sldId id="941" r:id="rId10"/>
    <p:sldId id="945621316" r:id="rId11"/>
    <p:sldId id="945621317" r:id="rId12"/>
    <p:sldId id="256" r:id="rId13"/>
    <p:sldId id="945621318" r:id="rId14"/>
    <p:sldId id="258" r:id="rId15"/>
    <p:sldId id="259" r:id="rId16"/>
    <p:sldId id="945621319" r:id="rId17"/>
    <p:sldId id="261" r:id="rId18"/>
    <p:sldId id="262" r:id="rId19"/>
    <p:sldId id="945621320" r:id="rId20"/>
    <p:sldId id="264" r:id="rId21"/>
    <p:sldId id="265" r:id="rId22"/>
    <p:sldId id="266" r:id="rId23"/>
    <p:sldId id="272" r:id="rId24"/>
    <p:sldId id="267" r:id="rId25"/>
    <p:sldId id="268" r:id="rId26"/>
    <p:sldId id="269"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B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76" autoAdjust="0"/>
    <p:restoredTop sz="94660"/>
  </p:normalViewPr>
  <p:slideViewPr>
    <p:cSldViewPr snapToGrid="0">
      <p:cViewPr varScale="1">
        <p:scale>
          <a:sx n="81" d="100"/>
          <a:sy n="81" d="100"/>
        </p:scale>
        <p:origin x="16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D88E9-265D-4C88-B564-0A00E3EDDF44}"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812B0E-6A0C-4304-97A3-DE43BC94B22A}" type="slidenum">
              <a:rPr lang="en-US" smtClean="0"/>
              <a:t>‹#›</a:t>
            </a:fld>
            <a:endParaRPr lang="en-US"/>
          </a:p>
        </p:txBody>
      </p:sp>
    </p:spTree>
    <p:extLst>
      <p:ext uri="{BB962C8B-B14F-4D97-AF65-F5344CB8AC3E}">
        <p14:creationId xmlns:p14="http://schemas.microsoft.com/office/powerpoint/2010/main" val="219955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mindy</a:t>
            </a:r>
            <a:endParaRPr lang="en-US" dirty="0"/>
          </a:p>
        </p:txBody>
      </p:sp>
      <p:sp>
        <p:nvSpPr>
          <p:cNvPr id="4" name="Slide Number Placeholder 3"/>
          <p:cNvSpPr>
            <a:spLocks noGrp="1"/>
          </p:cNvSpPr>
          <p:nvPr>
            <p:ph type="sldNum" sz="quarter" idx="5"/>
          </p:nvPr>
        </p:nvSpPr>
        <p:spPr/>
        <p:txBody>
          <a:bodyPr/>
          <a:lstStyle/>
          <a:p>
            <a:fld id="{5B6A9048-1CB4-42CC-B051-BAAA51FEC073}" type="slidenum">
              <a:rPr lang="en-US" smtClean="0"/>
              <a:t>7</a:t>
            </a:fld>
            <a:endParaRPr lang="en-US"/>
          </a:p>
        </p:txBody>
      </p:sp>
    </p:spTree>
    <p:extLst>
      <p:ext uri="{BB962C8B-B14F-4D97-AF65-F5344CB8AC3E}">
        <p14:creationId xmlns:p14="http://schemas.microsoft.com/office/powerpoint/2010/main" val="208538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Bryan &amp; Tammy</a:t>
            </a:r>
          </a:p>
        </p:txBody>
      </p:sp>
      <p:sp>
        <p:nvSpPr>
          <p:cNvPr id="4" name="Slide Number Placeholder 3"/>
          <p:cNvSpPr>
            <a:spLocks noGrp="1"/>
          </p:cNvSpPr>
          <p:nvPr>
            <p:ph type="sldNum" sz="quarter" idx="5"/>
          </p:nvPr>
        </p:nvSpPr>
        <p:spPr/>
        <p:txBody>
          <a:bodyPr/>
          <a:lstStyle/>
          <a:p>
            <a:fld id="{5B6A9048-1CB4-42CC-B051-BAAA51FEC073}" type="slidenum">
              <a:rPr lang="en-US" smtClean="0"/>
              <a:t>8</a:t>
            </a:fld>
            <a:endParaRPr lang="en-US"/>
          </a:p>
        </p:txBody>
      </p:sp>
    </p:spTree>
    <p:extLst>
      <p:ext uri="{BB962C8B-B14F-4D97-AF65-F5344CB8AC3E}">
        <p14:creationId xmlns:p14="http://schemas.microsoft.com/office/powerpoint/2010/main" val="219136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Mindy</a:t>
            </a:r>
          </a:p>
        </p:txBody>
      </p:sp>
      <p:sp>
        <p:nvSpPr>
          <p:cNvPr id="4" name="Slide Number Placeholder 3"/>
          <p:cNvSpPr>
            <a:spLocks noGrp="1"/>
          </p:cNvSpPr>
          <p:nvPr>
            <p:ph type="sldNum" sz="quarter" idx="5"/>
          </p:nvPr>
        </p:nvSpPr>
        <p:spPr/>
        <p:txBody>
          <a:bodyPr/>
          <a:lstStyle/>
          <a:p>
            <a:fld id="{5B6A9048-1CB4-42CC-B051-BAAA51FEC073}" type="slidenum">
              <a:rPr lang="en-US" smtClean="0"/>
              <a:t>9</a:t>
            </a:fld>
            <a:endParaRPr lang="en-US"/>
          </a:p>
        </p:txBody>
      </p:sp>
    </p:spTree>
    <p:extLst>
      <p:ext uri="{BB962C8B-B14F-4D97-AF65-F5344CB8AC3E}">
        <p14:creationId xmlns:p14="http://schemas.microsoft.com/office/powerpoint/2010/main" val="308935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Allen</a:t>
            </a:r>
          </a:p>
        </p:txBody>
      </p:sp>
      <p:sp>
        <p:nvSpPr>
          <p:cNvPr id="4" name="Slide Number Placeholder 3"/>
          <p:cNvSpPr>
            <a:spLocks noGrp="1"/>
          </p:cNvSpPr>
          <p:nvPr>
            <p:ph type="sldNum" sz="quarter" idx="5"/>
          </p:nvPr>
        </p:nvSpPr>
        <p:spPr/>
        <p:txBody>
          <a:bodyPr/>
          <a:lstStyle/>
          <a:p>
            <a:fld id="{5B6A9048-1CB4-42CC-B051-BAAA51FEC073}" type="slidenum">
              <a:rPr lang="en-US" smtClean="0"/>
              <a:t>10</a:t>
            </a:fld>
            <a:endParaRPr lang="en-US"/>
          </a:p>
        </p:txBody>
      </p:sp>
    </p:spTree>
    <p:extLst>
      <p:ext uri="{BB962C8B-B14F-4D97-AF65-F5344CB8AC3E}">
        <p14:creationId xmlns:p14="http://schemas.microsoft.com/office/powerpoint/2010/main" val="201582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Allen</a:t>
            </a:r>
          </a:p>
        </p:txBody>
      </p:sp>
      <p:sp>
        <p:nvSpPr>
          <p:cNvPr id="4" name="Slide Number Placeholder 3"/>
          <p:cNvSpPr>
            <a:spLocks noGrp="1"/>
          </p:cNvSpPr>
          <p:nvPr>
            <p:ph type="sldNum" sz="quarter" idx="5"/>
          </p:nvPr>
        </p:nvSpPr>
        <p:spPr/>
        <p:txBody>
          <a:bodyPr/>
          <a:lstStyle/>
          <a:p>
            <a:fld id="{5B6A9048-1CB4-42CC-B051-BAAA51FEC073}" type="slidenum">
              <a:rPr lang="en-US" smtClean="0"/>
              <a:t>11</a:t>
            </a:fld>
            <a:endParaRPr lang="en-US"/>
          </a:p>
        </p:txBody>
      </p:sp>
    </p:spTree>
    <p:extLst>
      <p:ext uri="{BB962C8B-B14F-4D97-AF65-F5344CB8AC3E}">
        <p14:creationId xmlns:p14="http://schemas.microsoft.com/office/powerpoint/2010/main" val="206711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EAA5-53A5-4C06-93E0-737EF27916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42FB10-3328-4A15-9437-051D81FB6D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4FDF5D-1050-449C-B7DA-223742E1E833}"/>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5" name="Footer Placeholder 4">
            <a:extLst>
              <a:ext uri="{FF2B5EF4-FFF2-40B4-BE49-F238E27FC236}">
                <a16:creationId xmlns:a16="http://schemas.microsoft.com/office/drawing/2014/main" id="{BA2714E1-A7B6-4FFA-A694-8A3A11EBA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09AD2-34AD-4000-88CE-483F47C2F540}"/>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69014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400A-B4FE-4C67-9E32-890E5127E2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D1C5C-DBA0-4869-B957-80C86D0DDD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887B7-EEBE-4693-8D4F-552F48293D0A}"/>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5" name="Footer Placeholder 4">
            <a:extLst>
              <a:ext uri="{FF2B5EF4-FFF2-40B4-BE49-F238E27FC236}">
                <a16:creationId xmlns:a16="http://schemas.microsoft.com/office/drawing/2014/main" id="{286331C0-C54C-40E3-9DBA-F359EEB7F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BBF2F-AB05-4664-90B8-451B9B04CD92}"/>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422353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52AEF-43AF-4C17-8375-7AD76C54E0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A4911-9117-4490-AFBC-720CAD8E0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47907-E197-4AC8-B5EA-B757D82ACE2E}"/>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5" name="Footer Placeholder 4">
            <a:extLst>
              <a:ext uri="{FF2B5EF4-FFF2-40B4-BE49-F238E27FC236}">
                <a16:creationId xmlns:a16="http://schemas.microsoft.com/office/drawing/2014/main" id="{90F8DD73-FE98-414A-B73E-B15C0B958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3B5AF-194F-49AB-8711-D78F9D114795}"/>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153798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222B-710F-43AF-9B48-EDB08BC19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F0016-97C5-472A-89F2-A95505B95F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90FF0-E8A7-4F54-9B8D-92A5D2777A49}"/>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5" name="Footer Placeholder 4">
            <a:extLst>
              <a:ext uri="{FF2B5EF4-FFF2-40B4-BE49-F238E27FC236}">
                <a16:creationId xmlns:a16="http://schemas.microsoft.com/office/drawing/2014/main" id="{DF3C4CB1-2E7D-4944-B2AE-BAD806792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1063E-0221-409A-BA4C-B46A1E8B44DA}"/>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85592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057F-F981-4FD6-8809-A990485E7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E0D99E-DB9E-4309-B8FD-BC77ADC3C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DD862-0CF0-4B88-8830-8195222B667D}"/>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5" name="Footer Placeholder 4">
            <a:extLst>
              <a:ext uri="{FF2B5EF4-FFF2-40B4-BE49-F238E27FC236}">
                <a16:creationId xmlns:a16="http://schemas.microsoft.com/office/drawing/2014/main" id="{4BA0537F-7462-4B5F-913E-FA6954977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4B887-8CB1-474A-A780-5716435D65A6}"/>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265173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7292-F123-4C2F-995D-3A1C659153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1132C-4F1D-47BA-BBF6-0C2231603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BE79FD-8C79-42FA-B246-199BAE19C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A87CF5-26D9-40F7-9D8F-7919D8ABC10D}"/>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6" name="Footer Placeholder 5">
            <a:extLst>
              <a:ext uri="{FF2B5EF4-FFF2-40B4-BE49-F238E27FC236}">
                <a16:creationId xmlns:a16="http://schemas.microsoft.com/office/drawing/2014/main" id="{326C14DB-838B-419A-995A-8EE3C6356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4C6DB-5AF9-4375-91D0-8BB75C577E14}"/>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100657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968D-B9ED-4228-A945-9E728F667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6765D1-F5B3-4F82-8F78-5E3050897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73E8F-A936-4BB6-A906-97D43C02D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4216F-7197-4B30-A8AE-08578E9C6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C5C129-7440-41FF-AB3E-FC94B681B3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95F76-FB20-4C7F-83E7-124C6318F24F}"/>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8" name="Footer Placeholder 7">
            <a:extLst>
              <a:ext uri="{FF2B5EF4-FFF2-40B4-BE49-F238E27FC236}">
                <a16:creationId xmlns:a16="http://schemas.microsoft.com/office/drawing/2014/main" id="{7E5A1EEC-587D-4511-8EB6-1FAB9CDF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26FCD4-190E-4E55-9572-2587F7649E85}"/>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63711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16C5-7DA5-43F0-82E3-2E5D60AD8D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950B41-5506-4A19-8F07-A3A2B021EBBE}"/>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4" name="Footer Placeholder 3">
            <a:extLst>
              <a:ext uri="{FF2B5EF4-FFF2-40B4-BE49-F238E27FC236}">
                <a16:creationId xmlns:a16="http://schemas.microsoft.com/office/drawing/2014/main" id="{D2740EB2-657E-4A47-84C3-A628C0AB26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319E6-F454-4683-8B12-8D8E5151D5A5}"/>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410731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E1ABE-9D31-48C5-BD4F-0389189F240B}"/>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3" name="Footer Placeholder 2">
            <a:extLst>
              <a:ext uri="{FF2B5EF4-FFF2-40B4-BE49-F238E27FC236}">
                <a16:creationId xmlns:a16="http://schemas.microsoft.com/office/drawing/2014/main" id="{C92EBFD2-7D00-47E2-B47D-A8219B302C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E822D-40E5-4ED5-908E-9E11C5375CE1}"/>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395076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BA9F-BD08-4B2F-B7C1-BEE335C3D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097461-666B-4D98-A459-BAE64EA10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8C0E3-782B-4068-8D30-F8684F8CF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E0364-DFC8-43F1-9D8A-BC71BE69C038}"/>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6" name="Footer Placeholder 5">
            <a:extLst>
              <a:ext uri="{FF2B5EF4-FFF2-40B4-BE49-F238E27FC236}">
                <a16:creationId xmlns:a16="http://schemas.microsoft.com/office/drawing/2014/main" id="{0EA894DD-8D82-4DE9-BB9F-8AD3E331E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B0958-6E20-4E46-A00A-7531BC495872}"/>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108744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2462-7785-425B-BA03-AD9867991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2D8D2B-2645-4C32-8033-D4A6437BF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08E50-6475-470C-AA16-FF75ECB6A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33B67-40A5-484F-9327-C6E99D1D09B7}"/>
              </a:ext>
            </a:extLst>
          </p:cNvPr>
          <p:cNvSpPr>
            <a:spLocks noGrp="1"/>
          </p:cNvSpPr>
          <p:nvPr>
            <p:ph type="dt" sz="half" idx="10"/>
          </p:nvPr>
        </p:nvSpPr>
        <p:spPr/>
        <p:txBody>
          <a:bodyPr/>
          <a:lstStyle/>
          <a:p>
            <a:fld id="{406A71C1-3749-4C7F-816C-742A8EC80D31}" type="datetimeFigureOut">
              <a:rPr lang="en-US" smtClean="0"/>
              <a:t>3/3/2021</a:t>
            </a:fld>
            <a:endParaRPr lang="en-US"/>
          </a:p>
        </p:txBody>
      </p:sp>
      <p:sp>
        <p:nvSpPr>
          <p:cNvPr id="6" name="Footer Placeholder 5">
            <a:extLst>
              <a:ext uri="{FF2B5EF4-FFF2-40B4-BE49-F238E27FC236}">
                <a16:creationId xmlns:a16="http://schemas.microsoft.com/office/drawing/2014/main" id="{1C7B2F47-9381-4E2B-BAAB-F11AFF6D5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928BE-8D1D-4593-9CD0-FA1739AA7BF0}"/>
              </a:ext>
            </a:extLst>
          </p:cNvPr>
          <p:cNvSpPr>
            <a:spLocks noGrp="1"/>
          </p:cNvSpPr>
          <p:nvPr>
            <p:ph type="sldNum" sz="quarter" idx="12"/>
          </p:nvPr>
        </p:nvSpPr>
        <p:spPr/>
        <p:txBody>
          <a:bodyPr/>
          <a:lstStyle/>
          <a:p>
            <a:fld id="{9497C9E9-9BB1-4F15-98CB-47629EA8CE28}" type="slidenum">
              <a:rPr lang="en-US" smtClean="0"/>
              <a:t>‹#›</a:t>
            </a:fld>
            <a:endParaRPr lang="en-US"/>
          </a:p>
        </p:txBody>
      </p:sp>
    </p:spTree>
    <p:extLst>
      <p:ext uri="{BB962C8B-B14F-4D97-AF65-F5344CB8AC3E}">
        <p14:creationId xmlns:p14="http://schemas.microsoft.com/office/powerpoint/2010/main" val="87718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14000" r="-1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90ED6-2F81-43D4-A397-8AE9F38E2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B22CA-A6A9-4F53-BE58-7D951BE7C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9D2CA-577E-49BF-853D-2A503586B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A71C1-3749-4C7F-816C-742A8EC80D31}" type="datetimeFigureOut">
              <a:rPr lang="en-US" smtClean="0"/>
              <a:t>3/3/2021</a:t>
            </a:fld>
            <a:endParaRPr lang="en-US"/>
          </a:p>
        </p:txBody>
      </p:sp>
      <p:sp>
        <p:nvSpPr>
          <p:cNvPr id="5" name="Footer Placeholder 4">
            <a:extLst>
              <a:ext uri="{FF2B5EF4-FFF2-40B4-BE49-F238E27FC236}">
                <a16:creationId xmlns:a16="http://schemas.microsoft.com/office/drawing/2014/main" id="{FB3A045A-EC35-44F3-85FA-DB86F8552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085032-4157-4891-9D6E-462D18D0F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7C9E9-9BB1-4F15-98CB-47629EA8CE28}" type="slidenum">
              <a:rPr lang="en-US" smtClean="0"/>
              <a:t>‹#›</a:t>
            </a:fld>
            <a:endParaRPr lang="en-US"/>
          </a:p>
        </p:txBody>
      </p:sp>
    </p:spTree>
    <p:extLst>
      <p:ext uri="{BB962C8B-B14F-4D97-AF65-F5344CB8AC3E}">
        <p14:creationId xmlns:p14="http://schemas.microsoft.com/office/powerpoint/2010/main" val="244808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6Pre7bINBp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6.tmp"/><Relationship Id="rId18" Type="http://schemas.openxmlformats.org/officeDocument/2006/relationships/image" Target="../media/image51.tmp"/><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45.tmp"/><Relationship Id="rId17" Type="http://schemas.openxmlformats.org/officeDocument/2006/relationships/image" Target="../media/image50.tmp"/><Relationship Id="rId2" Type="http://schemas.openxmlformats.org/officeDocument/2006/relationships/notesSlide" Target="../notesSlides/notesSlide4.xml"/><Relationship Id="rId16" Type="http://schemas.openxmlformats.org/officeDocument/2006/relationships/image" Target="../media/image49.tmp"/><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44.tmp"/><Relationship Id="rId5" Type="http://schemas.openxmlformats.org/officeDocument/2006/relationships/image" Target="../media/image13.png"/><Relationship Id="rId15" Type="http://schemas.openxmlformats.org/officeDocument/2006/relationships/image" Target="../media/image48.tmp"/><Relationship Id="rId10" Type="http://schemas.openxmlformats.org/officeDocument/2006/relationships/image" Target="../media/image17.png"/><Relationship Id="rId19" Type="http://schemas.openxmlformats.org/officeDocument/2006/relationships/image" Target="../media/image52.tmp"/><Relationship Id="rId4" Type="http://schemas.openxmlformats.org/officeDocument/2006/relationships/slide" Target="slide12.xml"/><Relationship Id="rId9" Type="http://schemas.openxmlformats.org/officeDocument/2006/relationships/slide" Target="slide10.xml"/><Relationship Id="rId14" Type="http://schemas.openxmlformats.org/officeDocument/2006/relationships/image" Target="../media/image47.tmp"/></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55.tmp"/><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54.tmp"/><Relationship Id="rId17" Type="http://schemas.openxmlformats.org/officeDocument/2006/relationships/image" Target="../media/image59.tmp"/><Relationship Id="rId2" Type="http://schemas.openxmlformats.org/officeDocument/2006/relationships/notesSlide" Target="../notesSlides/notesSlide5.xml"/><Relationship Id="rId16" Type="http://schemas.openxmlformats.org/officeDocument/2006/relationships/image" Target="../media/image58.tmp"/><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53.tmp"/><Relationship Id="rId5" Type="http://schemas.openxmlformats.org/officeDocument/2006/relationships/image" Target="../media/image13.png"/><Relationship Id="rId15" Type="http://schemas.openxmlformats.org/officeDocument/2006/relationships/image" Target="../media/image57.tmp"/><Relationship Id="rId10" Type="http://schemas.openxmlformats.org/officeDocument/2006/relationships/image" Target="../media/image17.png"/><Relationship Id="rId4" Type="http://schemas.openxmlformats.org/officeDocument/2006/relationships/slide" Target="slide12.xml"/><Relationship Id="rId9" Type="http://schemas.openxmlformats.org/officeDocument/2006/relationships/slide" Target="slide10.xml"/><Relationship Id="rId14" Type="http://schemas.openxmlformats.org/officeDocument/2006/relationships/image" Target="../media/image56.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en/customer-service-quality-1641724/" TargetMode="External"/><Relationship Id="rId2" Type="http://schemas.openxmlformats.org/officeDocument/2006/relationships/image" Target="../media/image6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arshinesuckerpunch.deviantart.com/art/Go-Team-Clip-Art-Free-Download-470417316" TargetMode="External"/><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19.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svg"/><Relationship Id="rId42" Type="http://schemas.openxmlformats.org/officeDocument/2006/relationships/image" Target="../media/image43.svg"/><Relationship Id="rId7" Type="http://schemas.openxmlformats.org/officeDocument/2006/relationships/image" Target="../media/image13.png"/><Relationship Id="rId2" Type="http://schemas.openxmlformats.org/officeDocument/2006/relationships/notesSlide" Target="../notesSlides/notesSlide2.xml"/><Relationship Id="rId16" Type="http://schemas.openxmlformats.org/officeDocument/2006/relationships/slide" Target="slide12.xml"/><Relationship Id="rId20" Type="http://schemas.openxmlformats.org/officeDocument/2006/relationships/image" Target="../media/image21.svg"/><Relationship Id="rId29" Type="http://schemas.openxmlformats.org/officeDocument/2006/relationships/image" Target="../media/image30.png"/><Relationship Id="rId41"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15.png"/><Relationship Id="rId24" Type="http://schemas.openxmlformats.org/officeDocument/2006/relationships/image" Target="../media/image25.svg"/><Relationship Id="rId32" Type="http://schemas.openxmlformats.org/officeDocument/2006/relationships/image" Target="../media/image33.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7.svg"/><Relationship Id="rId10" Type="http://schemas.openxmlformats.org/officeDocument/2006/relationships/slide" Target="slide9.xml"/><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slide" Target="slide14.xml"/><Relationship Id="rId9" Type="http://schemas.openxmlformats.org/officeDocument/2006/relationships/image" Target="../media/image14.png"/><Relationship Id="rId14" Type="http://schemas.openxmlformats.org/officeDocument/2006/relationships/slide" Target="slide6.xml"/><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6.png"/><Relationship Id="rId8" Type="http://schemas.openxmlformats.org/officeDocument/2006/relationships/slide" Target="slide8.xml"/><Relationship Id="rId3" Type="http://schemas.openxmlformats.org/officeDocument/2006/relationships/image" Target="../media/image11.png"/><Relationship Id="rId12" Type="http://schemas.openxmlformats.org/officeDocument/2006/relationships/slide" Target="slide10.xml"/><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slide" Target="slide6.xml"/><Relationship Id="rId3" Type="http://schemas.openxmlformats.org/officeDocument/2006/relationships/slide" Target="slide14.xml"/><Relationship Id="rId7" Type="http://schemas.openxmlformats.org/officeDocument/2006/relationships/slide" Target="slide8.xml"/><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slide" Target="slide10.xml"/><Relationship Id="rId5" Type="http://schemas.openxmlformats.org/officeDocument/2006/relationships/slide" Target="slide11.xml"/><Relationship Id="rId15" Type="http://schemas.openxmlformats.org/officeDocument/2006/relationships/slide" Target="slide12.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slide" Target="slide9.xml"/><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AAB3113-DA42-4B41-A6D9-DC2A2444F87C}"/>
              </a:ext>
            </a:extLst>
          </p:cNvPr>
          <p:cNvSpPr/>
          <p:nvPr/>
        </p:nvSpPr>
        <p:spPr>
          <a:xfrm>
            <a:off x="2583343" y="-12957"/>
            <a:ext cx="7025314" cy="1569660"/>
          </a:xfrm>
          <a:prstGeom prst="rect">
            <a:avLst/>
          </a:prstGeom>
          <a:noFill/>
        </p:spPr>
        <p:txBody>
          <a:bodyPr wrap="square" lIns="91440" tIns="45720" rIns="91440" bIns="45720">
            <a:spAutoFit/>
            <a:scene3d>
              <a:camera prst="orthographicFront"/>
              <a:lightRig rig="threePt" dir="t"/>
            </a:scene3d>
            <a:sp3d extrusionH="57150" contourW="12700">
              <a:bevelT w="38100" h="38100" prst="angle"/>
              <a:extrusionClr>
                <a:schemeClr val="bg2">
                  <a:lumMod val="50000"/>
                </a:schemeClr>
              </a:extrusionClr>
              <a:contourClr>
                <a:schemeClr val="bg2">
                  <a:lumMod val="50000"/>
                </a:schemeClr>
              </a:contourClr>
            </a:sp3d>
          </a:bodyPr>
          <a:lstStyle/>
          <a:p>
            <a:pPr algn="ctr"/>
            <a:r>
              <a:rPr lang="en-US" sz="9600" b="1" dirty="0">
                <a:ln w="0"/>
                <a:gradFill>
                  <a:gsLst>
                    <a:gs pos="30000">
                      <a:schemeClr val="tx2">
                        <a:lumMod val="50000"/>
                      </a:schemeClr>
                    </a:gs>
                    <a:gs pos="44000">
                      <a:srgbClr val="FFC000"/>
                    </a:gs>
                    <a:gs pos="56000">
                      <a:srgbClr val="FFFF00"/>
                    </a:gs>
                    <a:gs pos="98639">
                      <a:srgbClr val="002060"/>
                    </a:gs>
                    <a:gs pos="84000">
                      <a:srgbClr val="00B0F0"/>
                    </a:gs>
                    <a:gs pos="70000">
                      <a:srgbClr val="92D050"/>
                    </a:gs>
                  </a:gsLst>
                  <a:lin ang="5400000" scaled="1"/>
                </a:gradFill>
                <a:effectLst>
                  <a:reflection blurRad="6350" stA="53000" endA="300" endPos="35500" dir="5400000" sy="-90000" algn="bl" rotWithShape="0"/>
                </a:effectLst>
              </a:rPr>
              <a:t>Please enjoy</a:t>
            </a:r>
          </a:p>
        </p:txBody>
      </p:sp>
      <p:sp>
        <p:nvSpPr>
          <p:cNvPr id="32" name="Rectangle 31">
            <a:extLst>
              <a:ext uri="{FF2B5EF4-FFF2-40B4-BE49-F238E27FC236}">
                <a16:creationId xmlns:a16="http://schemas.microsoft.com/office/drawing/2014/main" id="{8C93D7F6-C83D-4E56-8872-729895EB6617}"/>
              </a:ext>
            </a:extLst>
          </p:cNvPr>
          <p:cNvSpPr/>
          <p:nvPr/>
        </p:nvSpPr>
        <p:spPr>
          <a:xfrm>
            <a:off x="2285650" y="1273959"/>
            <a:ext cx="8313494" cy="1569660"/>
          </a:xfrm>
          <a:prstGeom prst="rect">
            <a:avLst/>
          </a:prstGeom>
          <a:noFill/>
        </p:spPr>
        <p:txBody>
          <a:bodyPr wrap="none" lIns="91440" tIns="45720" rIns="91440" bIns="45720">
            <a:spAutoFit/>
            <a:scene3d>
              <a:camera prst="orthographicFront"/>
              <a:lightRig rig="threePt" dir="t"/>
            </a:scene3d>
            <a:sp3d extrusionH="57150">
              <a:bevelT w="38100" h="38100" prst="angle"/>
              <a:extrusionClr>
                <a:schemeClr val="bg2">
                  <a:lumMod val="50000"/>
                </a:schemeClr>
              </a:extrusionClr>
            </a:sp3d>
          </a:bodyPr>
          <a:lstStyle/>
          <a:p>
            <a:pPr algn="ctr"/>
            <a:r>
              <a:rPr lang="en-US" sz="9600" b="1" dirty="0">
                <a:ln w="0"/>
                <a:gradFill>
                  <a:gsLst>
                    <a:gs pos="30000">
                      <a:schemeClr val="tx2">
                        <a:lumMod val="50000"/>
                      </a:schemeClr>
                    </a:gs>
                    <a:gs pos="44000">
                      <a:srgbClr val="FFC000"/>
                    </a:gs>
                    <a:gs pos="56000">
                      <a:srgbClr val="FFFF00"/>
                    </a:gs>
                    <a:gs pos="98639">
                      <a:srgbClr val="002060"/>
                    </a:gs>
                    <a:gs pos="84000">
                      <a:srgbClr val="00B0F0"/>
                    </a:gs>
                    <a:gs pos="70000">
                      <a:srgbClr val="92D050"/>
                    </a:gs>
                  </a:gsLst>
                  <a:lin ang="5400000" scaled="1"/>
                </a:gradFill>
                <a:effectLst>
                  <a:reflection blurRad="6350" stA="53000" endA="300" endPos="35500" dir="5400000" sy="-90000" algn="bl" rotWithShape="0"/>
                </a:effectLst>
              </a:rPr>
              <a:t>the</a:t>
            </a:r>
            <a:r>
              <a:rPr lang="en-US" sz="9600" b="1" dirty="0">
                <a:ln w="0"/>
                <a:effectLst>
                  <a:reflection blurRad="6350" stA="53000" endA="300" endPos="35500" dir="5400000" sy="-90000" algn="bl" rotWithShape="0"/>
                </a:effectLst>
              </a:rPr>
              <a:t> </a:t>
            </a:r>
            <a:r>
              <a:rPr lang="en-US" sz="9600" b="1" dirty="0">
                <a:ln w="0"/>
                <a:gradFill>
                  <a:gsLst>
                    <a:gs pos="30000">
                      <a:schemeClr val="tx2">
                        <a:lumMod val="50000"/>
                      </a:schemeClr>
                    </a:gs>
                    <a:gs pos="44000">
                      <a:srgbClr val="FFC000"/>
                    </a:gs>
                    <a:gs pos="56000">
                      <a:srgbClr val="FFFF00"/>
                    </a:gs>
                    <a:gs pos="98639">
                      <a:srgbClr val="002060"/>
                    </a:gs>
                    <a:gs pos="84000">
                      <a:srgbClr val="00B0F0"/>
                    </a:gs>
                    <a:gs pos="70000">
                      <a:srgbClr val="92D050"/>
                    </a:gs>
                  </a:gsLst>
                  <a:lin ang="5400000" scaled="1"/>
                </a:gradFill>
                <a:effectLst>
                  <a:reflection blurRad="6350" stA="53000" endA="300" endPos="35500" dir="5400000" sy="-90000" algn="bl" rotWithShape="0"/>
                </a:effectLst>
              </a:rPr>
              <a:t>music while</a:t>
            </a:r>
          </a:p>
        </p:txBody>
      </p:sp>
      <p:sp>
        <p:nvSpPr>
          <p:cNvPr id="33" name="Rectangle 32">
            <a:extLst>
              <a:ext uri="{FF2B5EF4-FFF2-40B4-BE49-F238E27FC236}">
                <a16:creationId xmlns:a16="http://schemas.microsoft.com/office/drawing/2014/main" id="{4616583C-6600-473E-9ED5-99645AB94359}"/>
              </a:ext>
            </a:extLst>
          </p:cNvPr>
          <p:cNvSpPr/>
          <p:nvPr/>
        </p:nvSpPr>
        <p:spPr>
          <a:xfrm>
            <a:off x="1656984" y="2843619"/>
            <a:ext cx="9570825" cy="1569660"/>
          </a:xfrm>
          <a:prstGeom prst="rect">
            <a:avLst/>
          </a:prstGeom>
          <a:noFill/>
        </p:spPr>
        <p:txBody>
          <a:bodyPr wrap="none" lIns="91440" tIns="45720" rIns="91440" bIns="45720">
            <a:spAutoFit/>
            <a:scene3d>
              <a:camera prst="orthographicFront"/>
              <a:lightRig rig="threePt" dir="t"/>
            </a:scene3d>
            <a:sp3d extrusionH="57150">
              <a:bevelT w="38100" h="38100" prst="angle"/>
              <a:extrusionClr>
                <a:schemeClr val="bg2">
                  <a:lumMod val="50000"/>
                </a:schemeClr>
              </a:extrusionClr>
            </a:sp3d>
          </a:bodyPr>
          <a:lstStyle/>
          <a:p>
            <a:pPr algn="ctr"/>
            <a:r>
              <a:rPr lang="en-US" sz="9600" b="1" dirty="0">
                <a:ln w="0"/>
                <a:gradFill>
                  <a:gsLst>
                    <a:gs pos="30000">
                      <a:schemeClr val="tx2">
                        <a:lumMod val="50000"/>
                      </a:schemeClr>
                    </a:gs>
                    <a:gs pos="44000">
                      <a:srgbClr val="FFC000"/>
                    </a:gs>
                    <a:gs pos="56000">
                      <a:srgbClr val="FFFF00"/>
                    </a:gs>
                    <a:gs pos="98639">
                      <a:srgbClr val="002060"/>
                    </a:gs>
                    <a:gs pos="84000">
                      <a:srgbClr val="00B0F0"/>
                    </a:gs>
                    <a:gs pos="70000">
                      <a:srgbClr val="92D050"/>
                    </a:gs>
                  </a:gsLst>
                  <a:lin ang="5400000" scaled="1"/>
                </a:gradFill>
                <a:effectLst>
                  <a:reflection blurRad="6350" stA="53000" endA="300" endPos="35500" dir="5400000" sy="-90000" algn="bl" rotWithShape="0"/>
                </a:effectLst>
              </a:rPr>
              <a:t>we wait for others</a:t>
            </a:r>
          </a:p>
        </p:txBody>
      </p:sp>
      <p:sp>
        <p:nvSpPr>
          <p:cNvPr id="34" name="Rectangle 33">
            <a:extLst>
              <a:ext uri="{FF2B5EF4-FFF2-40B4-BE49-F238E27FC236}">
                <a16:creationId xmlns:a16="http://schemas.microsoft.com/office/drawing/2014/main" id="{953E2AD8-1CD4-4CCB-A7FB-830A9432DD31}"/>
              </a:ext>
            </a:extLst>
          </p:cNvPr>
          <p:cNvSpPr/>
          <p:nvPr/>
        </p:nvSpPr>
        <p:spPr>
          <a:xfrm>
            <a:off x="4043758" y="4056407"/>
            <a:ext cx="4797275" cy="1569660"/>
          </a:xfrm>
          <a:prstGeom prst="rect">
            <a:avLst/>
          </a:prstGeom>
          <a:noFill/>
        </p:spPr>
        <p:txBody>
          <a:bodyPr wrap="none" lIns="91440" tIns="45720" rIns="91440" bIns="45720">
            <a:spAutoFit/>
            <a:scene3d>
              <a:camera prst="orthographicFront"/>
              <a:lightRig rig="threePt" dir="t"/>
            </a:scene3d>
            <a:sp3d extrusionH="57150">
              <a:bevelT w="38100" h="38100" prst="angle"/>
              <a:extrusionClr>
                <a:schemeClr val="bg2">
                  <a:lumMod val="50000"/>
                </a:schemeClr>
              </a:extrusionClr>
            </a:sp3d>
          </a:bodyPr>
          <a:lstStyle/>
          <a:p>
            <a:pPr algn="ctr"/>
            <a:r>
              <a:rPr lang="en-US" sz="9600" b="1" dirty="0">
                <a:ln w="0"/>
                <a:gradFill>
                  <a:gsLst>
                    <a:gs pos="30000">
                      <a:schemeClr val="tx2">
                        <a:lumMod val="50000"/>
                      </a:schemeClr>
                    </a:gs>
                    <a:gs pos="44000">
                      <a:srgbClr val="FFC000"/>
                    </a:gs>
                    <a:gs pos="56000">
                      <a:srgbClr val="FFFF00"/>
                    </a:gs>
                    <a:gs pos="98639">
                      <a:srgbClr val="002060"/>
                    </a:gs>
                    <a:gs pos="84000">
                      <a:srgbClr val="00B0F0"/>
                    </a:gs>
                    <a:gs pos="70000">
                      <a:srgbClr val="92D050"/>
                    </a:gs>
                  </a:gsLst>
                  <a:lin ang="5400000" scaled="1"/>
                </a:gradFill>
                <a:effectLst>
                  <a:reflection blurRad="6350" stA="53000" endA="300" endPos="35500" dir="5400000" sy="-90000" algn="bl" rotWithShape="0"/>
                </a:effectLst>
              </a:rPr>
              <a:t>to join </a:t>
            </a:r>
            <a:r>
              <a:rPr lang="en-US" sz="9600" b="1" dirty="0">
                <a:ln w="0"/>
                <a:gradFill>
                  <a:gsLst>
                    <a:gs pos="30000">
                      <a:schemeClr val="tx2">
                        <a:lumMod val="50000"/>
                      </a:schemeClr>
                    </a:gs>
                    <a:gs pos="44000">
                      <a:srgbClr val="FFC000"/>
                    </a:gs>
                    <a:gs pos="56000">
                      <a:srgbClr val="FFFF00"/>
                    </a:gs>
                    <a:gs pos="98639">
                      <a:srgbClr val="002060"/>
                    </a:gs>
                    <a:gs pos="84000">
                      <a:srgbClr val="00B0F0"/>
                    </a:gs>
                    <a:gs pos="70000">
                      <a:srgbClr val="92D050"/>
                    </a:gs>
                  </a:gsLst>
                  <a:lin ang="5400000" scaled="1"/>
                </a:gradFill>
                <a:effectLst>
                  <a:reflection blurRad="6350" stA="53000" endA="300" endPos="35500" dir="5400000" sy="-90000" algn="bl" rotWithShape="0"/>
                </a:effectLst>
                <a:sym typeface="Wingdings" panose="05000000000000000000" pitchFamily="2" charset="2"/>
              </a:rPr>
              <a:t></a:t>
            </a:r>
            <a:endParaRPr lang="en-US" sz="9600" b="1" dirty="0">
              <a:ln w="0"/>
              <a:gradFill>
                <a:gsLst>
                  <a:gs pos="30000">
                    <a:schemeClr val="tx2">
                      <a:lumMod val="50000"/>
                    </a:schemeClr>
                  </a:gs>
                  <a:gs pos="44000">
                    <a:srgbClr val="FFC000"/>
                  </a:gs>
                  <a:gs pos="56000">
                    <a:srgbClr val="FFFF00"/>
                  </a:gs>
                  <a:gs pos="98639">
                    <a:srgbClr val="002060"/>
                  </a:gs>
                  <a:gs pos="84000">
                    <a:srgbClr val="00B0F0"/>
                  </a:gs>
                  <a:gs pos="70000">
                    <a:srgbClr val="92D050"/>
                  </a:gs>
                </a:gsLst>
                <a:lin ang="5400000" scaled="1"/>
              </a:gradFill>
              <a:effectLst>
                <a:reflection blurRad="6350" stA="53000" endA="300" endPos="35500" dir="5400000" sy="-90000" algn="bl" rotWithShape="0"/>
              </a:effectLst>
            </a:endParaRPr>
          </a:p>
        </p:txBody>
      </p:sp>
      <p:sp>
        <p:nvSpPr>
          <p:cNvPr id="2" name="TextBox 1">
            <a:extLst>
              <a:ext uri="{FF2B5EF4-FFF2-40B4-BE49-F238E27FC236}">
                <a16:creationId xmlns:a16="http://schemas.microsoft.com/office/drawing/2014/main" id="{A3F76781-EAD5-4EAD-90D3-E0928B9BC45E}"/>
              </a:ext>
            </a:extLst>
          </p:cNvPr>
          <p:cNvSpPr txBox="1"/>
          <p:nvPr/>
        </p:nvSpPr>
        <p:spPr>
          <a:xfrm>
            <a:off x="1656984" y="5700195"/>
            <a:ext cx="10567696" cy="1046440"/>
          </a:xfrm>
          <a:prstGeom prst="rect">
            <a:avLst/>
          </a:prstGeom>
          <a:noFill/>
        </p:spPr>
        <p:txBody>
          <a:bodyPr wrap="square" rtlCol="0">
            <a:spAutoFit/>
          </a:bodyPr>
          <a:lstStyle/>
          <a:p>
            <a:r>
              <a:rPr lang="en-US" sz="4400" dirty="0" err="1">
                <a:hlinkClick r:id="rId2"/>
              </a:rPr>
              <a:t>Avett</a:t>
            </a:r>
            <a:r>
              <a:rPr lang="en-US" sz="4400" dirty="0">
                <a:hlinkClick r:id="rId2"/>
              </a:rPr>
              <a:t> Brothers - The Ballad of Love and Hate</a:t>
            </a:r>
            <a:endParaRPr lang="en-US" sz="4400" dirty="0"/>
          </a:p>
          <a:p>
            <a:endParaRPr lang="en-US" dirty="0"/>
          </a:p>
        </p:txBody>
      </p:sp>
      <p:sp>
        <p:nvSpPr>
          <p:cNvPr id="4" name="Flowchart: Off-page Connector 3">
            <a:extLst>
              <a:ext uri="{FF2B5EF4-FFF2-40B4-BE49-F238E27FC236}">
                <a16:creationId xmlns:a16="http://schemas.microsoft.com/office/drawing/2014/main" id="{D83303B4-13B9-4870-BF16-136EC289EF13}"/>
              </a:ext>
            </a:extLst>
          </p:cNvPr>
          <p:cNvSpPr/>
          <p:nvPr/>
        </p:nvSpPr>
        <p:spPr>
          <a:xfrm rot="17670261">
            <a:off x="940776" y="3461421"/>
            <a:ext cx="1432411" cy="279792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Fun Fact: Scott and Seth </a:t>
            </a:r>
            <a:r>
              <a:rPr lang="en-US" dirty="0" err="1"/>
              <a:t>Avett</a:t>
            </a:r>
            <a:r>
              <a:rPr lang="en-US" dirty="0"/>
              <a:t> are from Concord, NC. Click the link to take you to the YouTube Video.</a:t>
            </a:r>
          </a:p>
        </p:txBody>
      </p:sp>
      <p:pic>
        <p:nvPicPr>
          <p:cNvPr id="3" name="Picture 2">
            <a:extLst>
              <a:ext uri="{FF2B5EF4-FFF2-40B4-BE49-F238E27FC236}">
                <a16:creationId xmlns:a16="http://schemas.microsoft.com/office/drawing/2014/main" id="{CC6CA3F1-0C59-4C9E-8C21-0C2EAA2DF82D}"/>
              </a:ext>
            </a:extLst>
          </p:cNvPr>
          <p:cNvPicPr>
            <a:picLocks noChangeAspect="1"/>
          </p:cNvPicPr>
          <p:nvPr/>
        </p:nvPicPr>
        <p:blipFill>
          <a:blip r:embed="rId3"/>
          <a:stretch>
            <a:fillRect/>
          </a:stretch>
        </p:blipFill>
        <p:spPr>
          <a:xfrm>
            <a:off x="186401" y="148493"/>
            <a:ext cx="2248095" cy="2568163"/>
          </a:xfrm>
          <a:prstGeom prst="rect">
            <a:avLst/>
          </a:prstGeom>
        </p:spPr>
      </p:pic>
    </p:spTree>
    <p:extLst>
      <p:ext uri="{BB962C8B-B14F-4D97-AF65-F5344CB8AC3E}">
        <p14:creationId xmlns:p14="http://schemas.microsoft.com/office/powerpoint/2010/main" val="98649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93531"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5702172"/>
            <a:ext cx="993531" cy="1143000"/>
          </a:xfrm>
          <a:prstGeom prst="rect">
            <a:avLst/>
          </a:prstGeom>
          <a:solidFill>
            <a:schemeClr val="accent6"/>
          </a:solidFill>
          <a:ln>
            <a:noFill/>
          </a:ln>
          <a:effectLst>
            <a:outerShdw blurRad="558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79630" y="386468"/>
            <a:ext cx="4712677" cy="769441"/>
          </a:xfrm>
          <a:prstGeom prst="rect">
            <a:avLst/>
          </a:prstGeom>
          <a:noFill/>
        </p:spPr>
        <p:txBody>
          <a:bodyPr wrap="square" rtlCol="0" anchor="ctr" anchorCtr="0">
            <a:normAutofit/>
          </a:bodyPr>
          <a:lstStyle>
            <a:defPPr>
              <a:defRPr lang="en-US"/>
            </a:defPPr>
            <a:lvl1pPr algn="ctr">
              <a:defRPr sz="4400">
                <a:solidFill>
                  <a:schemeClr val="tx2"/>
                </a:solidFill>
              </a:defRPr>
            </a:lvl1pPr>
          </a:lstStyle>
          <a:p>
            <a:r>
              <a:rPr lang="en-US" dirty="0"/>
              <a:t>2021 SKU Launch</a:t>
            </a:r>
          </a:p>
        </p:txBody>
      </p:sp>
      <p:sp>
        <p:nvSpPr>
          <p:cNvPr id="14" name="Rectangle 13"/>
          <p:cNvSpPr/>
          <p:nvPr/>
        </p:nvSpPr>
        <p:spPr>
          <a:xfrm>
            <a:off x="5020406" y="1144545"/>
            <a:ext cx="2831123" cy="253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55060" y="1174965"/>
            <a:ext cx="6561818" cy="307777"/>
          </a:xfrm>
          <a:prstGeom prst="rect">
            <a:avLst/>
          </a:prstGeom>
          <a:noFill/>
        </p:spPr>
        <p:txBody>
          <a:bodyPr wrap="square" rtlCol="0">
            <a:noAutofit/>
          </a:bodyPr>
          <a:lstStyle/>
          <a:p>
            <a:pPr algn="ctr"/>
            <a:r>
              <a:rPr lang="en-US" sz="1600" dirty="0">
                <a:solidFill>
                  <a:schemeClr val="tx1">
                    <a:lumMod val="50000"/>
                    <a:lumOff val="50000"/>
                  </a:schemeClr>
                </a:solidFill>
              </a:rPr>
              <a:t>Results and SLAs for January &amp; February 2021</a:t>
            </a:r>
          </a:p>
        </p:txBody>
      </p:sp>
      <p:sp>
        <p:nvSpPr>
          <p:cNvPr id="16" name="Rectangle 15"/>
          <p:cNvSpPr/>
          <p:nvPr/>
        </p:nvSpPr>
        <p:spPr>
          <a:xfrm>
            <a:off x="1545515" y="2053665"/>
            <a:ext cx="2323036" cy="1038770"/>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402640" y="1977912"/>
            <a:ext cx="881499" cy="566692"/>
          </a:xfrm>
          <a:prstGeom prst="rect">
            <a:avLst/>
          </a:prstGeom>
          <a:solidFill>
            <a:schemeClr val="accent4"/>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668808" y="2669593"/>
            <a:ext cx="2076450" cy="369332"/>
          </a:xfrm>
          <a:prstGeom prst="rect">
            <a:avLst/>
          </a:prstGeom>
          <a:noFill/>
        </p:spPr>
        <p:txBody>
          <a:bodyPr wrap="square" rtlCol="0">
            <a:normAutofit fontScale="62500" lnSpcReduction="20000"/>
          </a:bodyPr>
          <a:lstStyle/>
          <a:p>
            <a:pPr algn="ctr"/>
            <a:r>
              <a:rPr lang="en-US" dirty="0">
                <a:solidFill>
                  <a:schemeClr val="tx1">
                    <a:lumMod val="50000"/>
                    <a:lumOff val="50000"/>
                  </a:schemeClr>
                </a:solidFill>
              </a:rPr>
              <a:t>93 (5823 Extension to DCs and PCs )</a:t>
            </a:r>
          </a:p>
        </p:txBody>
      </p:sp>
      <p:sp>
        <p:nvSpPr>
          <p:cNvPr id="20" name="TextBox 19"/>
          <p:cNvSpPr txBox="1"/>
          <p:nvPr/>
        </p:nvSpPr>
        <p:spPr>
          <a:xfrm>
            <a:off x="2280341" y="2120749"/>
            <a:ext cx="1561568" cy="646331"/>
          </a:xfrm>
          <a:prstGeom prst="rect">
            <a:avLst/>
          </a:prstGeom>
          <a:noFill/>
        </p:spPr>
        <p:txBody>
          <a:bodyPr wrap="square" rtlCol="0">
            <a:spAutoFit/>
          </a:bodyPr>
          <a:lstStyle/>
          <a:p>
            <a:pPr algn="ctr"/>
            <a:r>
              <a:rPr lang="en-US" dirty="0">
                <a:solidFill>
                  <a:schemeClr val="accent5"/>
                </a:solidFill>
              </a:rPr>
              <a:t>Total # of Materials</a:t>
            </a:r>
          </a:p>
        </p:txBody>
      </p:sp>
      <p:sp>
        <p:nvSpPr>
          <p:cNvPr id="22" name="Rectangle 21"/>
          <p:cNvSpPr/>
          <p:nvPr/>
        </p:nvSpPr>
        <p:spPr>
          <a:xfrm>
            <a:off x="5283016" y="2045503"/>
            <a:ext cx="2323036" cy="1038770"/>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52159" y="2006358"/>
            <a:ext cx="881499" cy="566692"/>
          </a:xfrm>
          <a:prstGeom prst="rect">
            <a:avLst/>
          </a:prstGeom>
          <a:solidFill>
            <a:schemeClr val="accent3"/>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400574" y="2691731"/>
            <a:ext cx="2284095" cy="369332"/>
          </a:xfrm>
          <a:prstGeom prst="rect">
            <a:avLst/>
          </a:prstGeom>
          <a:noFill/>
        </p:spPr>
        <p:txBody>
          <a:bodyPr wrap="square" rtlCol="0">
            <a:normAutofit/>
          </a:bodyPr>
          <a:lstStyle/>
          <a:p>
            <a:pPr algn="ctr"/>
            <a:r>
              <a:rPr lang="en-US" dirty="0">
                <a:solidFill>
                  <a:schemeClr val="tx1">
                    <a:lumMod val="50000"/>
                    <a:lumOff val="50000"/>
                  </a:schemeClr>
                </a:solidFill>
              </a:rPr>
              <a:t>22 (36 in plants)</a:t>
            </a:r>
          </a:p>
        </p:txBody>
      </p:sp>
      <p:sp>
        <p:nvSpPr>
          <p:cNvPr id="25" name="TextBox 24"/>
          <p:cNvSpPr txBox="1"/>
          <p:nvPr/>
        </p:nvSpPr>
        <p:spPr>
          <a:xfrm>
            <a:off x="6083425" y="2099735"/>
            <a:ext cx="1561568" cy="646331"/>
          </a:xfrm>
          <a:prstGeom prst="rect">
            <a:avLst/>
          </a:prstGeom>
          <a:noFill/>
        </p:spPr>
        <p:txBody>
          <a:bodyPr wrap="square" rtlCol="0">
            <a:spAutoFit/>
          </a:bodyPr>
          <a:lstStyle/>
          <a:p>
            <a:pPr algn="ctr"/>
            <a:r>
              <a:rPr lang="en-US" dirty="0">
                <a:solidFill>
                  <a:schemeClr val="accent3"/>
                </a:solidFill>
              </a:rPr>
              <a:t>Total # of Extensions</a:t>
            </a:r>
          </a:p>
        </p:txBody>
      </p:sp>
      <p:sp>
        <p:nvSpPr>
          <p:cNvPr id="28" name="Rectangle 27"/>
          <p:cNvSpPr/>
          <p:nvPr/>
        </p:nvSpPr>
        <p:spPr>
          <a:xfrm>
            <a:off x="8750141" y="2025219"/>
            <a:ext cx="2323036" cy="1038770"/>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587085" y="1959176"/>
            <a:ext cx="881499" cy="566692"/>
          </a:xfrm>
          <a:prstGeom prst="rect">
            <a:avLst/>
          </a:prstGeom>
          <a:solidFill>
            <a:schemeClr val="accent2"/>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511609" y="2120749"/>
            <a:ext cx="1561568" cy="369332"/>
          </a:xfrm>
          <a:prstGeom prst="rect">
            <a:avLst/>
          </a:prstGeom>
          <a:noFill/>
        </p:spPr>
        <p:txBody>
          <a:bodyPr wrap="square" rtlCol="0">
            <a:spAutoFit/>
          </a:bodyPr>
          <a:lstStyle/>
          <a:p>
            <a:pPr algn="ctr"/>
            <a:r>
              <a:rPr lang="en-US" dirty="0">
                <a:solidFill>
                  <a:schemeClr val="accent2"/>
                </a:solidFill>
              </a:rPr>
              <a:t>% Execution</a:t>
            </a:r>
          </a:p>
        </p:txBody>
      </p:sp>
      <p:sp>
        <p:nvSpPr>
          <p:cNvPr id="32" name="TextBox 31"/>
          <p:cNvSpPr txBox="1"/>
          <p:nvPr/>
        </p:nvSpPr>
        <p:spPr>
          <a:xfrm>
            <a:off x="8789082" y="2592369"/>
            <a:ext cx="2284095" cy="369332"/>
          </a:xfrm>
          <a:prstGeom prst="rect">
            <a:avLst/>
          </a:prstGeom>
          <a:noFill/>
        </p:spPr>
        <p:txBody>
          <a:bodyPr wrap="square" rtlCol="0">
            <a:normAutofit/>
          </a:bodyPr>
          <a:lstStyle/>
          <a:p>
            <a:pPr algn="ctr"/>
            <a:r>
              <a:rPr lang="en-US" dirty="0">
                <a:solidFill>
                  <a:schemeClr val="tx1">
                    <a:lumMod val="50000"/>
                    <a:lumOff val="50000"/>
                  </a:schemeClr>
                </a:solidFill>
              </a:rPr>
              <a:t>100%</a:t>
            </a:r>
          </a:p>
        </p:txBody>
      </p:sp>
      <p:sp>
        <p:nvSpPr>
          <p:cNvPr id="5" name="Title 4">
            <a:extLst>
              <a:ext uri="{FF2B5EF4-FFF2-40B4-BE49-F238E27FC236}">
                <a16:creationId xmlns:a16="http://schemas.microsoft.com/office/drawing/2014/main" id="{ADA05C26-AAB6-47BE-AE4B-7791C01FA63A}"/>
              </a:ext>
            </a:extLst>
          </p:cNvPr>
          <p:cNvSpPr>
            <a:spLocks noGrp="1"/>
          </p:cNvSpPr>
          <p:nvPr>
            <p:ph type="title"/>
          </p:nvPr>
        </p:nvSpPr>
        <p:spPr>
          <a:xfrm>
            <a:off x="838200" y="-2162639"/>
            <a:ext cx="10515600" cy="1325563"/>
          </a:xfrm>
        </p:spPr>
        <p:txBody>
          <a:bodyPr>
            <a:normAutofit/>
          </a:bodyPr>
          <a:lstStyle/>
          <a:p>
            <a:r>
              <a:rPr lang="en-US" sz="2800" dirty="0"/>
              <a:t>Sales Provisions – this text used for hyperlink – don’t delete</a:t>
            </a:r>
          </a:p>
        </p:txBody>
      </p:sp>
      <p:pic>
        <p:nvPicPr>
          <p:cNvPr id="58" name="Picture 57">
            <a:hlinkClick r:id="" action="ppaction://noaction"/>
            <a:extLst>
              <a:ext uri="{FF2B5EF4-FFF2-40B4-BE49-F238E27FC236}">
                <a16:creationId xmlns:a16="http://schemas.microsoft.com/office/drawing/2014/main" id="{EDA3A4B3-2F9E-4F0D-ADA9-0020E2CCD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90" y="1470750"/>
            <a:ext cx="621846" cy="493819"/>
          </a:xfrm>
          <a:prstGeom prst="rect">
            <a:avLst/>
          </a:prstGeom>
        </p:spPr>
      </p:pic>
      <p:pic>
        <p:nvPicPr>
          <p:cNvPr id="59" name="Picture 58">
            <a:hlinkClick r:id="rId4" action="ppaction://hlinksldjump"/>
            <a:extLst>
              <a:ext uri="{FF2B5EF4-FFF2-40B4-BE49-F238E27FC236}">
                <a16:creationId xmlns:a16="http://schemas.microsoft.com/office/drawing/2014/main" id="{FBC30E89-E698-49D8-9319-2165BC869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66" y="2609685"/>
            <a:ext cx="536494" cy="402371"/>
          </a:xfrm>
          <a:prstGeom prst="rect">
            <a:avLst/>
          </a:prstGeom>
        </p:spPr>
      </p:pic>
      <p:pic>
        <p:nvPicPr>
          <p:cNvPr id="60" name="Picture 59">
            <a:hlinkClick r:id="" action="ppaction://noaction"/>
            <a:extLst>
              <a:ext uri="{FF2B5EF4-FFF2-40B4-BE49-F238E27FC236}">
                <a16:creationId xmlns:a16="http://schemas.microsoft.com/office/drawing/2014/main" id="{FD1C18EB-9196-4073-8F46-531CAA22F4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425" y="3657172"/>
            <a:ext cx="566977" cy="438950"/>
          </a:xfrm>
          <a:prstGeom prst="rect">
            <a:avLst/>
          </a:prstGeom>
        </p:spPr>
      </p:pic>
      <p:pic>
        <p:nvPicPr>
          <p:cNvPr id="61" name="Picture 60">
            <a:hlinkClick r:id="" action="ppaction://noaction"/>
            <a:extLst>
              <a:ext uri="{FF2B5EF4-FFF2-40B4-BE49-F238E27FC236}">
                <a16:creationId xmlns:a16="http://schemas.microsoft.com/office/drawing/2014/main" id="{D2EF95AA-FD74-4A21-810C-E94927E290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604" y="4741238"/>
            <a:ext cx="670618" cy="627942"/>
          </a:xfrm>
          <a:prstGeom prst="rect">
            <a:avLst/>
          </a:prstGeom>
        </p:spPr>
      </p:pic>
      <p:pic>
        <p:nvPicPr>
          <p:cNvPr id="62" name="Picture 61">
            <a:hlinkClick r:id="" action="ppaction://noaction"/>
            <a:extLst>
              <a:ext uri="{FF2B5EF4-FFF2-40B4-BE49-F238E27FC236}">
                <a16:creationId xmlns:a16="http://schemas.microsoft.com/office/drawing/2014/main" id="{8CB281EE-A252-48C1-A764-80E85C2F84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07" y="6014294"/>
            <a:ext cx="329213" cy="621846"/>
          </a:xfrm>
          <a:prstGeom prst="rect">
            <a:avLst/>
          </a:prstGeom>
        </p:spPr>
      </p:pic>
      <p:pic>
        <p:nvPicPr>
          <p:cNvPr id="75" name="Picture 74">
            <a:hlinkClick r:id="rId9" action="ppaction://hlinksldjump"/>
            <a:extLst>
              <a:ext uri="{FF2B5EF4-FFF2-40B4-BE49-F238E27FC236}">
                <a16:creationId xmlns:a16="http://schemas.microsoft.com/office/drawing/2014/main" id="{AF8F9D07-DAAE-4767-90F4-C70215A795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859" y="283043"/>
            <a:ext cx="512108" cy="542591"/>
          </a:xfrm>
          <a:prstGeom prst="rect">
            <a:avLst/>
          </a:prstGeom>
        </p:spPr>
      </p:pic>
      <p:grpSp>
        <p:nvGrpSpPr>
          <p:cNvPr id="77" name="Group 76">
            <a:extLst>
              <a:ext uri="{FF2B5EF4-FFF2-40B4-BE49-F238E27FC236}">
                <a16:creationId xmlns:a16="http://schemas.microsoft.com/office/drawing/2014/main" id="{A550AC75-1CA4-479C-ADE6-ABE94E26999E}"/>
              </a:ext>
            </a:extLst>
          </p:cNvPr>
          <p:cNvGrpSpPr/>
          <p:nvPr/>
        </p:nvGrpSpPr>
        <p:grpSpPr>
          <a:xfrm>
            <a:off x="11496187" y="81706"/>
            <a:ext cx="596208" cy="569805"/>
            <a:chOff x="10988394" y="81910"/>
            <a:chExt cx="596208" cy="569805"/>
          </a:xfrm>
        </p:grpSpPr>
        <p:grpSp>
          <p:nvGrpSpPr>
            <p:cNvPr id="78" name="Group 77">
              <a:extLst>
                <a:ext uri="{FF2B5EF4-FFF2-40B4-BE49-F238E27FC236}">
                  <a16:creationId xmlns:a16="http://schemas.microsoft.com/office/drawing/2014/main" id="{D255F510-A3CA-405B-9DBD-91BC0FC86310}"/>
                </a:ext>
              </a:extLst>
            </p:cNvPr>
            <p:cNvGrpSpPr/>
            <p:nvPr/>
          </p:nvGrpSpPr>
          <p:grpSpPr>
            <a:xfrm>
              <a:off x="11066408" y="119477"/>
              <a:ext cx="477439" cy="447530"/>
              <a:chOff x="1787388" y="5874371"/>
              <a:chExt cx="684213" cy="641350"/>
            </a:xfrm>
            <a:solidFill>
              <a:schemeClr val="tx1">
                <a:lumMod val="65000"/>
                <a:lumOff val="35000"/>
              </a:schemeClr>
            </a:solidFill>
          </p:grpSpPr>
          <p:sp>
            <p:nvSpPr>
              <p:cNvPr id="80" name="Freeform 79">
                <a:extLst>
                  <a:ext uri="{FF2B5EF4-FFF2-40B4-BE49-F238E27FC236}">
                    <a16:creationId xmlns:a16="http://schemas.microsoft.com/office/drawing/2014/main" id="{2299E476-BAB2-431C-A1E2-FA837BD24F4C}"/>
                  </a:ext>
                </a:extLst>
              </p:cNvPr>
              <p:cNvSpPr>
                <a:spLocks/>
              </p:cNvSpPr>
              <p:nvPr/>
            </p:nvSpPr>
            <p:spPr bwMode="auto">
              <a:xfrm>
                <a:off x="1787388" y="5874371"/>
                <a:ext cx="684213" cy="327025"/>
              </a:xfrm>
              <a:custGeom>
                <a:avLst/>
                <a:gdLst>
                  <a:gd name="T0" fmla="*/ 277 w 283"/>
                  <a:gd name="T1" fmla="*/ 114 h 135"/>
                  <a:gd name="T2" fmla="*/ 149 w 283"/>
                  <a:gd name="T3" fmla="*/ 3 h 135"/>
                  <a:gd name="T4" fmla="*/ 134 w 283"/>
                  <a:gd name="T5" fmla="*/ 3 h 135"/>
                  <a:gd name="T6" fmla="*/ 6 w 283"/>
                  <a:gd name="T7" fmla="*/ 114 h 135"/>
                  <a:gd name="T8" fmla="*/ 4 w 283"/>
                  <a:gd name="T9" fmla="*/ 130 h 135"/>
                  <a:gd name="T10" fmla="*/ 20 w 283"/>
                  <a:gd name="T11" fmla="*/ 131 h 135"/>
                  <a:gd name="T12" fmla="*/ 132 w 283"/>
                  <a:gd name="T13" fmla="*/ 35 h 135"/>
                  <a:gd name="T14" fmla="*/ 151 w 283"/>
                  <a:gd name="T15" fmla="*/ 35 h 135"/>
                  <a:gd name="T16" fmla="*/ 262 w 283"/>
                  <a:gd name="T17" fmla="*/ 131 h 135"/>
                  <a:gd name="T18" fmla="*/ 270 w 283"/>
                  <a:gd name="T19" fmla="*/ 134 h 135"/>
                  <a:gd name="T20" fmla="*/ 279 w 283"/>
                  <a:gd name="T21" fmla="*/ 130 h 135"/>
                  <a:gd name="T22" fmla="*/ 277 w 283"/>
                  <a:gd name="T23" fmla="*/ 11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135">
                    <a:moveTo>
                      <a:pt x="277" y="114"/>
                    </a:moveTo>
                    <a:cubicBezTo>
                      <a:pt x="149" y="3"/>
                      <a:pt x="149" y="3"/>
                      <a:pt x="149" y="3"/>
                    </a:cubicBezTo>
                    <a:cubicBezTo>
                      <a:pt x="145" y="0"/>
                      <a:pt x="138" y="0"/>
                      <a:pt x="134" y="3"/>
                    </a:cubicBezTo>
                    <a:cubicBezTo>
                      <a:pt x="6" y="114"/>
                      <a:pt x="6" y="114"/>
                      <a:pt x="6" y="114"/>
                    </a:cubicBezTo>
                    <a:cubicBezTo>
                      <a:pt x="1" y="118"/>
                      <a:pt x="0" y="125"/>
                      <a:pt x="4" y="130"/>
                    </a:cubicBezTo>
                    <a:cubicBezTo>
                      <a:pt x="8" y="135"/>
                      <a:pt x="16" y="135"/>
                      <a:pt x="20" y="131"/>
                    </a:cubicBezTo>
                    <a:cubicBezTo>
                      <a:pt x="132" y="35"/>
                      <a:pt x="132" y="35"/>
                      <a:pt x="132" y="35"/>
                    </a:cubicBezTo>
                    <a:cubicBezTo>
                      <a:pt x="137" y="31"/>
                      <a:pt x="146" y="31"/>
                      <a:pt x="151" y="35"/>
                    </a:cubicBezTo>
                    <a:cubicBezTo>
                      <a:pt x="262" y="131"/>
                      <a:pt x="262" y="131"/>
                      <a:pt x="262" y="131"/>
                    </a:cubicBezTo>
                    <a:cubicBezTo>
                      <a:pt x="265" y="133"/>
                      <a:pt x="267" y="134"/>
                      <a:pt x="270" y="134"/>
                    </a:cubicBezTo>
                    <a:cubicBezTo>
                      <a:pt x="273" y="134"/>
                      <a:pt x="276" y="132"/>
                      <a:pt x="279" y="130"/>
                    </a:cubicBezTo>
                    <a:cubicBezTo>
                      <a:pt x="283" y="125"/>
                      <a:pt x="282" y="118"/>
                      <a:pt x="277" y="11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81" name="Freeform 80">
                <a:extLst>
                  <a:ext uri="{FF2B5EF4-FFF2-40B4-BE49-F238E27FC236}">
                    <a16:creationId xmlns:a16="http://schemas.microsoft.com/office/drawing/2014/main" id="{20147C43-8763-4B61-B207-1C67AB8044AF}"/>
                  </a:ext>
                </a:extLst>
              </p:cNvPr>
              <p:cNvSpPr>
                <a:spLocks/>
              </p:cNvSpPr>
              <p:nvPr/>
            </p:nvSpPr>
            <p:spPr bwMode="auto">
              <a:xfrm>
                <a:off x="1874700" y="5983908"/>
                <a:ext cx="509588" cy="531813"/>
              </a:xfrm>
              <a:custGeom>
                <a:avLst/>
                <a:gdLst>
                  <a:gd name="T0" fmla="*/ 113 w 211"/>
                  <a:gd name="T1" fmla="*/ 4 h 220"/>
                  <a:gd name="T2" fmla="*/ 98 w 211"/>
                  <a:gd name="T3" fmla="*/ 4 h 220"/>
                  <a:gd name="T4" fmla="*/ 5 w 211"/>
                  <a:gd name="T5" fmla="*/ 82 h 220"/>
                  <a:gd name="T6" fmla="*/ 0 w 211"/>
                  <a:gd name="T7" fmla="*/ 92 h 220"/>
                  <a:gd name="T8" fmla="*/ 10 w 211"/>
                  <a:gd name="T9" fmla="*/ 209 h 220"/>
                  <a:gd name="T10" fmla="*/ 21 w 211"/>
                  <a:gd name="T11" fmla="*/ 220 h 220"/>
                  <a:gd name="T12" fmla="*/ 65 w 211"/>
                  <a:gd name="T13" fmla="*/ 220 h 220"/>
                  <a:gd name="T14" fmla="*/ 77 w 211"/>
                  <a:gd name="T15" fmla="*/ 208 h 220"/>
                  <a:gd name="T16" fmla="*/ 77 w 211"/>
                  <a:gd name="T17" fmla="*/ 130 h 220"/>
                  <a:gd name="T18" fmla="*/ 88 w 211"/>
                  <a:gd name="T19" fmla="*/ 118 h 220"/>
                  <a:gd name="T20" fmla="*/ 123 w 211"/>
                  <a:gd name="T21" fmla="*/ 118 h 220"/>
                  <a:gd name="T22" fmla="*/ 134 w 211"/>
                  <a:gd name="T23" fmla="*/ 130 h 220"/>
                  <a:gd name="T24" fmla="*/ 134 w 211"/>
                  <a:gd name="T25" fmla="*/ 208 h 220"/>
                  <a:gd name="T26" fmla="*/ 146 w 211"/>
                  <a:gd name="T27" fmla="*/ 220 h 220"/>
                  <a:gd name="T28" fmla="*/ 189 w 211"/>
                  <a:gd name="T29" fmla="*/ 220 h 220"/>
                  <a:gd name="T30" fmla="*/ 201 w 211"/>
                  <a:gd name="T31" fmla="*/ 209 h 220"/>
                  <a:gd name="T32" fmla="*/ 210 w 211"/>
                  <a:gd name="T33" fmla="*/ 92 h 220"/>
                  <a:gd name="T34" fmla="*/ 206 w 211"/>
                  <a:gd name="T35" fmla="*/ 82 h 220"/>
                  <a:gd name="T36" fmla="*/ 113 w 211"/>
                  <a:gd name="T37" fmla="*/ 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220">
                    <a:moveTo>
                      <a:pt x="113" y="4"/>
                    </a:moveTo>
                    <a:cubicBezTo>
                      <a:pt x="109" y="0"/>
                      <a:pt x="102" y="0"/>
                      <a:pt x="98" y="4"/>
                    </a:cubicBezTo>
                    <a:cubicBezTo>
                      <a:pt x="5" y="82"/>
                      <a:pt x="5" y="82"/>
                      <a:pt x="5" y="82"/>
                    </a:cubicBezTo>
                    <a:cubicBezTo>
                      <a:pt x="2" y="85"/>
                      <a:pt x="0" y="88"/>
                      <a:pt x="0" y="92"/>
                    </a:cubicBezTo>
                    <a:cubicBezTo>
                      <a:pt x="10" y="209"/>
                      <a:pt x="10" y="209"/>
                      <a:pt x="10" y="209"/>
                    </a:cubicBezTo>
                    <a:cubicBezTo>
                      <a:pt x="10" y="215"/>
                      <a:pt x="15" y="220"/>
                      <a:pt x="21" y="220"/>
                    </a:cubicBezTo>
                    <a:cubicBezTo>
                      <a:pt x="65" y="220"/>
                      <a:pt x="65" y="220"/>
                      <a:pt x="65" y="220"/>
                    </a:cubicBezTo>
                    <a:cubicBezTo>
                      <a:pt x="71" y="220"/>
                      <a:pt x="77" y="214"/>
                      <a:pt x="77" y="208"/>
                    </a:cubicBezTo>
                    <a:cubicBezTo>
                      <a:pt x="77" y="130"/>
                      <a:pt x="77" y="130"/>
                      <a:pt x="77" y="130"/>
                    </a:cubicBezTo>
                    <a:cubicBezTo>
                      <a:pt x="77" y="123"/>
                      <a:pt x="82" y="118"/>
                      <a:pt x="88" y="118"/>
                    </a:cubicBezTo>
                    <a:cubicBezTo>
                      <a:pt x="123" y="118"/>
                      <a:pt x="123" y="118"/>
                      <a:pt x="123" y="118"/>
                    </a:cubicBezTo>
                    <a:cubicBezTo>
                      <a:pt x="129" y="118"/>
                      <a:pt x="134" y="123"/>
                      <a:pt x="134" y="130"/>
                    </a:cubicBezTo>
                    <a:cubicBezTo>
                      <a:pt x="134" y="208"/>
                      <a:pt x="134" y="208"/>
                      <a:pt x="134" y="208"/>
                    </a:cubicBezTo>
                    <a:cubicBezTo>
                      <a:pt x="134" y="214"/>
                      <a:pt x="139" y="220"/>
                      <a:pt x="146" y="220"/>
                    </a:cubicBezTo>
                    <a:cubicBezTo>
                      <a:pt x="189" y="220"/>
                      <a:pt x="189" y="220"/>
                      <a:pt x="189" y="220"/>
                    </a:cubicBezTo>
                    <a:cubicBezTo>
                      <a:pt x="195" y="220"/>
                      <a:pt x="200" y="215"/>
                      <a:pt x="201" y="209"/>
                    </a:cubicBezTo>
                    <a:cubicBezTo>
                      <a:pt x="210" y="92"/>
                      <a:pt x="210" y="92"/>
                      <a:pt x="210" y="92"/>
                    </a:cubicBezTo>
                    <a:cubicBezTo>
                      <a:pt x="211" y="88"/>
                      <a:pt x="209" y="85"/>
                      <a:pt x="206" y="82"/>
                    </a:cubicBezTo>
                    <a:lnTo>
                      <a:pt x="113" y="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79" name="Rectangle 78">
              <a:hlinkClick r:id="rId4" action="ppaction://hlinksldjump"/>
              <a:extLst>
                <a:ext uri="{FF2B5EF4-FFF2-40B4-BE49-F238E27FC236}">
                  <a16:creationId xmlns:a16="http://schemas.microsoft.com/office/drawing/2014/main" id="{289B0D07-6352-4507-BB2E-AEE636B16290}"/>
                </a:ext>
              </a:extLst>
            </p:cNvPr>
            <p:cNvSpPr/>
            <p:nvPr/>
          </p:nvSpPr>
          <p:spPr>
            <a:xfrm>
              <a:off x="10988394" y="81910"/>
              <a:ext cx="596208" cy="569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4" name="Picture 63">
            <a:hlinkClick r:id="" action="ppaction://noaction"/>
            <a:extLst>
              <a:ext uri="{FF2B5EF4-FFF2-40B4-BE49-F238E27FC236}">
                <a16:creationId xmlns:a16="http://schemas.microsoft.com/office/drawing/2014/main" id="{F8581B51-D0F7-4EFF-A107-2133DD3C4C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1865" y="2045503"/>
            <a:ext cx="243047" cy="459088"/>
          </a:xfrm>
          <a:prstGeom prst="rect">
            <a:avLst/>
          </a:prstGeom>
        </p:spPr>
      </p:pic>
      <p:pic>
        <p:nvPicPr>
          <p:cNvPr id="65" name="Picture 64">
            <a:hlinkClick r:id="" action="ppaction://noaction"/>
            <a:extLst>
              <a:ext uri="{FF2B5EF4-FFF2-40B4-BE49-F238E27FC236}">
                <a16:creationId xmlns:a16="http://schemas.microsoft.com/office/drawing/2014/main" id="{1E1F6BF2-2426-4790-B328-AABC0D7DDE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1384" y="2066780"/>
            <a:ext cx="243047" cy="459088"/>
          </a:xfrm>
          <a:prstGeom prst="rect">
            <a:avLst/>
          </a:prstGeom>
        </p:spPr>
      </p:pic>
      <p:pic>
        <p:nvPicPr>
          <p:cNvPr id="69" name="Picture 68">
            <a:hlinkClick r:id="" action="ppaction://noaction"/>
            <a:extLst>
              <a:ext uri="{FF2B5EF4-FFF2-40B4-BE49-F238E27FC236}">
                <a16:creationId xmlns:a16="http://schemas.microsoft.com/office/drawing/2014/main" id="{034DE4E0-FFA8-41CB-AFFB-52910F4AC4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06310" y="1984826"/>
            <a:ext cx="243047" cy="459088"/>
          </a:xfrm>
          <a:prstGeom prst="rect">
            <a:avLst/>
          </a:prstGeom>
        </p:spPr>
      </p:pic>
      <p:pic>
        <p:nvPicPr>
          <p:cNvPr id="46" name="Picture 45" descr="A picture containing text&#10;&#10;Description automatically generated">
            <a:extLst>
              <a:ext uri="{FF2B5EF4-FFF2-40B4-BE49-F238E27FC236}">
                <a16:creationId xmlns:a16="http://schemas.microsoft.com/office/drawing/2014/main" id="{A2C703F4-5217-46BE-9891-C5A97492BB01}"/>
              </a:ext>
            </a:extLst>
          </p:cNvPr>
          <p:cNvPicPr/>
          <p:nvPr/>
        </p:nvPicPr>
        <p:blipFill>
          <a:blip r:embed="rId11">
            <a:extLst>
              <a:ext uri="{28A0092B-C50C-407E-A947-70E740481C1C}">
                <a14:useLocalDpi xmlns:a14="http://schemas.microsoft.com/office/drawing/2010/main" val="0"/>
              </a:ext>
            </a:extLst>
          </a:blip>
          <a:stretch>
            <a:fillRect/>
          </a:stretch>
        </p:blipFill>
        <p:spPr>
          <a:xfrm>
            <a:off x="2113663" y="4302844"/>
            <a:ext cx="1488655" cy="2433996"/>
          </a:xfrm>
          <a:prstGeom prst="rect">
            <a:avLst/>
          </a:prstGeom>
        </p:spPr>
      </p:pic>
      <p:pic>
        <p:nvPicPr>
          <p:cNvPr id="47" name="Picture 46">
            <a:extLst>
              <a:ext uri="{FF2B5EF4-FFF2-40B4-BE49-F238E27FC236}">
                <a16:creationId xmlns:a16="http://schemas.microsoft.com/office/drawing/2014/main" id="{A624C89F-1902-4F9D-802E-963316746A61}"/>
              </a:ext>
            </a:extLst>
          </p:cNvPr>
          <p:cNvPicPr/>
          <p:nvPr/>
        </p:nvPicPr>
        <p:blipFill>
          <a:blip r:embed="rId12">
            <a:extLst>
              <a:ext uri="{28A0092B-C50C-407E-A947-70E740481C1C}">
                <a14:useLocalDpi xmlns:a14="http://schemas.microsoft.com/office/drawing/2010/main" val="0"/>
              </a:ext>
            </a:extLst>
          </a:blip>
          <a:stretch>
            <a:fillRect/>
          </a:stretch>
        </p:blipFill>
        <p:spPr>
          <a:xfrm>
            <a:off x="3447655" y="4010849"/>
            <a:ext cx="1263950" cy="2725991"/>
          </a:xfrm>
          <a:prstGeom prst="rect">
            <a:avLst/>
          </a:prstGeom>
        </p:spPr>
      </p:pic>
      <p:pic>
        <p:nvPicPr>
          <p:cNvPr id="50" name="Picture 49">
            <a:extLst>
              <a:ext uri="{FF2B5EF4-FFF2-40B4-BE49-F238E27FC236}">
                <a16:creationId xmlns:a16="http://schemas.microsoft.com/office/drawing/2014/main" id="{9D0ED867-848B-4D9C-BC93-7D6BA532D141}"/>
              </a:ext>
            </a:extLst>
          </p:cNvPr>
          <p:cNvPicPr/>
          <p:nvPr/>
        </p:nvPicPr>
        <p:blipFill>
          <a:blip r:embed="rId13">
            <a:extLst>
              <a:ext uri="{28A0092B-C50C-407E-A947-70E740481C1C}">
                <a14:useLocalDpi xmlns:a14="http://schemas.microsoft.com/office/drawing/2010/main" val="0"/>
              </a:ext>
            </a:extLst>
          </a:blip>
          <a:stretch>
            <a:fillRect/>
          </a:stretch>
        </p:blipFill>
        <p:spPr>
          <a:xfrm>
            <a:off x="4618759" y="4096122"/>
            <a:ext cx="1066800" cy="2653230"/>
          </a:xfrm>
          <a:prstGeom prst="rect">
            <a:avLst/>
          </a:prstGeom>
        </p:spPr>
      </p:pic>
      <p:pic>
        <p:nvPicPr>
          <p:cNvPr id="51" name="Picture 50" descr="A picture containing text, toiletry&#10;&#10;Description automatically generated">
            <a:extLst>
              <a:ext uri="{FF2B5EF4-FFF2-40B4-BE49-F238E27FC236}">
                <a16:creationId xmlns:a16="http://schemas.microsoft.com/office/drawing/2014/main" id="{8BED3AB4-5E8D-4CBA-96A7-0C0A23D55643}"/>
              </a:ext>
            </a:extLst>
          </p:cNvPr>
          <p:cNvPicPr/>
          <p:nvPr/>
        </p:nvPicPr>
        <p:blipFill>
          <a:blip r:embed="rId14">
            <a:extLst>
              <a:ext uri="{28A0092B-C50C-407E-A947-70E740481C1C}">
                <a14:useLocalDpi xmlns:a14="http://schemas.microsoft.com/office/drawing/2010/main" val="0"/>
              </a:ext>
            </a:extLst>
          </a:blip>
          <a:stretch>
            <a:fillRect/>
          </a:stretch>
        </p:blipFill>
        <p:spPr>
          <a:xfrm>
            <a:off x="5685559" y="4096122"/>
            <a:ext cx="1171104" cy="2640718"/>
          </a:xfrm>
          <a:prstGeom prst="rect">
            <a:avLst/>
          </a:prstGeom>
        </p:spPr>
      </p:pic>
      <p:pic>
        <p:nvPicPr>
          <p:cNvPr id="52" name="Picture 51">
            <a:extLst>
              <a:ext uri="{FF2B5EF4-FFF2-40B4-BE49-F238E27FC236}">
                <a16:creationId xmlns:a16="http://schemas.microsoft.com/office/drawing/2014/main" id="{601C6971-C93B-4563-B751-58D2CB0786DF}"/>
              </a:ext>
            </a:extLst>
          </p:cNvPr>
          <p:cNvPicPr/>
          <p:nvPr/>
        </p:nvPicPr>
        <p:blipFill>
          <a:blip r:embed="rId15">
            <a:extLst>
              <a:ext uri="{28A0092B-C50C-407E-A947-70E740481C1C}">
                <a14:useLocalDpi xmlns:a14="http://schemas.microsoft.com/office/drawing/2010/main" val="0"/>
              </a:ext>
            </a:extLst>
          </a:blip>
          <a:stretch>
            <a:fillRect/>
          </a:stretch>
        </p:blipFill>
        <p:spPr>
          <a:xfrm>
            <a:off x="6577574" y="5293197"/>
            <a:ext cx="1813560" cy="1333500"/>
          </a:xfrm>
          <a:prstGeom prst="rect">
            <a:avLst/>
          </a:prstGeom>
        </p:spPr>
      </p:pic>
      <p:pic>
        <p:nvPicPr>
          <p:cNvPr id="53" name="Picture 52">
            <a:extLst>
              <a:ext uri="{FF2B5EF4-FFF2-40B4-BE49-F238E27FC236}">
                <a16:creationId xmlns:a16="http://schemas.microsoft.com/office/drawing/2014/main" id="{8C8D8503-271E-4FE7-A7FE-9174356FD13E}"/>
              </a:ext>
            </a:extLst>
          </p:cNvPr>
          <p:cNvPicPr/>
          <p:nvPr/>
        </p:nvPicPr>
        <p:blipFill>
          <a:blip r:embed="rId16">
            <a:extLst>
              <a:ext uri="{28A0092B-C50C-407E-A947-70E740481C1C}">
                <a14:useLocalDpi xmlns:a14="http://schemas.microsoft.com/office/drawing/2010/main" val="0"/>
              </a:ext>
            </a:extLst>
          </a:blip>
          <a:stretch>
            <a:fillRect/>
          </a:stretch>
        </p:blipFill>
        <p:spPr>
          <a:xfrm>
            <a:off x="8380530" y="4226029"/>
            <a:ext cx="1051560" cy="2334546"/>
          </a:xfrm>
          <a:prstGeom prst="rect">
            <a:avLst/>
          </a:prstGeom>
        </p:spPr>
      </p:pic>
      <p:pic>
        <p:nvPicPr>
          <p:cNvPr id="54" name="Picture 53" descr="A picture containing text&#10;&#10;Description automatically generated">
            <a:extLst>
              <a:ext uri="{FF2B5EF4-FFF2-40B4-BE49-F238E27FC236}">
                <a16:creationId xmlns:a16="http://schemas.microsoft.com/office/drawing/2014/main" id="{B8A2B4B9-0C41-4DD6-A4CD-AE0673C7B66A}"/>
              </a:ext>
            </a:extLst>
          </p:cNvPr>
          <p:cNvPicPr/>
          <p:nvPr/>
        </p:nvPicPr>
        <p:blipFill>
          <a:blip r:embed="rId17">
            <a:extLst>
              <a:ext uri="{28A0092B-C50C-407E-A947-70E740481C1C}">
                <a14:useLocalDpi xmlns:a14="http://schemas.microsoft.com/office/drawing/2010/main" val="0"/>
              </a:ext>
            </a:extLst>
          </a:blip>
          <a:stretch>
            <a:fillRect/>
          </a:stretch>
        </p:blipFill>
        <p:spPr>
          <a:xfrm>
            <a:off x="9412549" y="4243737"/>
            <a:ext cx="998220" cy="2228696"/>
          </a:xfrm>
          <a:prstGeom prst="rect">
            <a:avLst/>
          </a:prstGeom>
        </p:spPr>
      </p:pic>
      <p:pic>
        <p:nvPicPr>
          <p:cNvPr id="55" name="Picture 54">
            <a:extLst>
              <a:ext uri="{FF2B5EF4-FFF2-40B4-BE49-F238E27FC236}">
                <a16:creationId xmlns:a16="http://schemas.microsoft.com/office/drawing/2014/main" id="{1AD3A29B-0921-4038-A8FF-8654742A2D8B}"/>
              </a:ext>
            </a:extLst>
          </p:cNvPr>
          <p:cNvPicPr/>
          <p:nvPr/>
        </p:nvPicPr>
        <p:blipFill>
          <a:blip r:embed="rId18">
            <a:extLst>
              <a:ext uri="{28A0092B-C50C-407E-A947-70E740481C1C}">
                <a14:useLocalDpi xmlns:a14="http://schemas.microsoft.com/office/drawing/2010/main" val="0"/>
              </a:ext>
            </a:extLst>
          </a:blip>
          <a:stretch>
            <a:fillRect/>
          </a:stretch>
        </p:blipFill>
        <p:spPr>
          <a:xfrm>
            <a:off x="10376837" y="4162243"/>
            <a:ext cx="1158240" cy="2334546"/>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21E7C792-A91D-46B6-93B8-EB3533E2271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68917" y="4432663"/>
            <a:ext cx="980298" cy="2127912"/>
          </a:xfrm>
          <a:prstGeom prst="rect">
            <a:avLst/>
          </a:prstGeom>
        </p:spPr>
      </p:pic>
    </p:spTree>
    <p:extLst>
      <p:ext uri="{BB962C8B-B14F-4D97-AF65-F5344CB8AC3E}">
        <p14:creationId xmlns:p14="http://schemas.microsoft.com/office/powerpoint/2010/main" val="208067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900" decel="100000" fill="hold"/>
                                        <p:tgtEl>
                                          <p:spTgt spid="1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900" decel="100000" fill="hold"/>
                                        <p:tgtEl>
                                          <p:spTgt spid="1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900" decel="100000" fill="hold"/>
                                        <p:tgtEl>
                                          <p:spTgt spid="2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900" decel="100000" fill="hold"/>
                                        <p:tgtEl>
                                          <p:spTgt spid="2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25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900" decel="100000" fill="hold"/>
                                        <p:tgtEl>
                                          <p:spTgt spid="2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900" decel="100000" fill="hold"/>
                                        <p:tgtEl>
                                          <p:spTgt spid="2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25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900" decel="100000" fill="hold"/>
                                        <p:tgtEl>
                                          <p:spTgt spid="2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50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900" decel="100000" fill="hold"/>
                                        <p:tgtEl>
                                          <p:spTgt spid="28"/>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50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900" decel="100000" fill="hold"/>
                                        <p:tgtEl>
                                          <p:spTgt spid="29"/>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50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900" decel="100000" fill="hold"/>
                                        <p:tgtEl>
                                          <p:spTgt spid="30"/>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50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1000"/>
                                        <p:tgtEl>
                                          <p:spTgt spid="32"/>
                                        </p:tgtEl>
                                      </p:cBhvr>
                                    </p:animEffect>
                                    <p:anim calcmode="lin" valueType="num">
                                      <p:cBhvr>
                                        <p:cTn id="74" dur="1000" fill="hold"/>
                                        <p:tgtEl>
                                          <p:spTgt spid="32"/>
                                        </p:tgtEl>
                                        <p:attrNameLst>
                                          <p:attrName>ppt_x</p:attrName>
                                        </p:attrNameLst>
                                      </p:cBhvr>
                                      <p:tavLst>
                                        <p:tav tm="0">
                                          <p:val>
                                            <p:strVal val="#ppt_x"/>
                                          </p:val>
                                        </p:tav>
                                        <p:tav tm="100000">
                                          <p:val>
                                            <p:strVal val="#ppt_x"/>
                                          </p:val>
                                        </p:tav>
                                      </p:tavLst>
                                    </p:anim>
                                    <p:anim calcmode="lin" valueType="num">
                                      <p:cBhvr>
                                        <p:cTn id="75" dur="900" decel="100000" fill="hold"/>
                                        <p:tgtEl>
                                          <p:spTgt spid="3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p:bldP spid="20" grpId="0"/>
      <p:bldP spid="22" grpId="0" animBg="1"/>
      <p:bldP spid="23" grpId="0" animBg="1"/>
      <p:bldP spid="24" grpId="0"/>
      <p:bldP spid="25" grpId="0"/>
      <p:bldP spid="28" grpId="0" animBg="1"/>
      <p:bldP spid="29" grpId="0" animBg="1"/>
      <p:bldP spid="30"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93531"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5702172"/>
            <a:ext cx="993531" cy="1143000"/>
          </a:xfrm>
          <a:prstGeom prst="rect">
            <a:avLst/>
          </a:prstGeom>
          <a:solidFill>
            <a:schemeClr val="accent6"/>
          </a:solidFill>
          <a:ln>
            <a:noFill/>
          </a:ln>
          <a:effectLst>
            <a:outerShdw blurRad="558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79630" y="386468"/>
            <a:ext cx="4712677" cy="769441"/>
          </a:xfrm>
          <a:prstGeom prst="rect">
            <a:avLst/>
          </a:prstGeom>
          <a:noFill/>
        </p:spPr>
        <p:txBody>
          <a:bodyPr wrap="square" rtlCol="0" anchor="ctr" anchorCtr="0">
            <a:normAutofit/>
          </a:bodyPr>
          <a:lstStyle>
            <a:defPPr>
              <a:defRPr lang="en-US"/>
            </a:defPPr>
            <a:lvl1pPr algn="ctr">
              <a:defRPr sz="4400">
                <a:solidFill>
                  <a:schemeClr val="tx2"/>
                </a:solidFill>
              </a:defRPr>
            </a:lvl1pPr>
          </a:lstStyle>
          <a:p>
            <a:r>
              <a:rPr lang="en-US" dirty="0"/>
              <a:t>2021 SKU Launch</a:t>
            </a:r>
          </a:p>
        </p:txBody>
      </p:sp>
      <p:sp>
        <p:nvSpPr>
          <p:cNvPr id="14" name="Rectangle 13"/>
          <p:cNvSpPr/>
          <p:nvPr/>
        </p:nvSpPr>
        <p:spPr>
          <a:xfrm>
            <a:off x="5020406" y="1144545"/>
            <a:ext cx="2831123" cy="253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55060" y="1174965"/>
            <a:ext cx="6561818" cy="307777"/>
          </a:xfrm>
          <a:prstGeom prst="rect">
            <a:avLst/>
          </a:prstGeom>
          <a:noFill/>
        </p:spPr>
        <p:txBody>
          <a:bodyPr wrap="square" rtlCol="0">
            <a:noAutofit/>
          </a:bodyPr>
          <a:lstStyle/>
          <a:p>
            <a:pPr algn="ctr"/>
            <a:r>
              <a:rPr lang="en-US" sz="1600" dirty="0">
                <a:solidFill>
                  <a:schemeClr val="tx1">
                    <a:lumMod val="50000"/>
                    <a:lumOff val="50000"/>
                  </a:schemeClr>
                </a:solidFill>
              </a:rPr>
              <a:t>Teamwork</a:t>
            </a:r>
          </a:p>
        </p:txBody>
      </p:sp>
      <p:sp>
        <p:nvSpPr>
          <p:cNvPr id="16" name="Rectangle 15"/>
          <p:cNvSpPr/>
          <p:nvPr/>
        </p:nvSpPr>
        <p:spPr>
          <a:xfrm>
            <a:off x="1545515" y="2053665"/>
            <a:ext cx="2323036" cy="1038770"/>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7" name="Rectangle 16"/>
          <p:cNvSpPr/>
          <p:nvPr/>
        </p:nvSpPr>
        <p:spPr>
          <a:xfrm>
            <a:off x="1402640" y="1977912"/>
            <a:ext cx="881499" cy="566692"/>
          </a:xfrm>
          <a:prstGeom prst="rect">
            <a:avLst/>
          </a:prstGeom>
          <a:solidFill>
            <a:schemeClr val="accent4"/>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283016" y="2045503"/>
            <a:ext cx="2323036" cy="1038770"/>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5152159" y="2006358"/>
            <a:ext cx="881499" cy="566692"/>
          </a:xfrm>
          <a:prstGeom prst="rect">
            <a:avLst/>
          </a:prstGeom>
          <a:solidFill>
            <a:schemeClr val="accent3"/>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750141" y="2025219"/>
            <a:ext cx="2323036" cy="1038770"/>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587085" y="1959176"/>
            <a:ext cx="881499" cy="566692"/>
          </a:xfrm>
          <a:prstGeom prst="rect">
            <a:avLst/>
          </a:prstGeom>
          <a:solidFill>
            <a:schemeClr val="accent2"/>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511609" y="2120749"/>
            <a:ext cx="1561568" cy="338554"/>
          </a:xfrm>
          <a:prstGeom prst="rect">
            <a:avLst/>
          </a:prstGeom>
          <a:noFill/>
        </p:spPr>
        <p:txBody>
          <a:bodyPr wrap="square" rtlCol="0">
            <a:spAutoFit/>
          </a:bodyPr>
          <a:lstStyle/>
          <a:p>
            <a:pPr algn="ctr"/>
            <a:r>
              <a:rPr lang="en-US" sz="1600" dirty="0">
                <a:latin typeface="Aharoni" panose="02010803020104030203" pitchFamily="2" charset="-79"/>
                <a:cs typeface="Aharoni" panose="02010803020104030203" pitchFamily="2" charset="-79"/>
              </a:rPr>
              <a:t>% Execution</a:t>
            </a:r>
          </a:p>
        </p:txBody>
      </p:sp>
      <p:sp>
        <p:nvSpPr>
          <p:cNvPr id="32" name="TextBox 31"/>
          <p:cNvSpPr txBox="1"/>
          <p:nvPr/>
        </p:nvSpPr>
        <p:spPr>
          <a:xfrm>
            <a:off x="8789082" y="2592369"/>
            <a:ext cx="2284095" cy="369332"/>
          </a:xfrm>
          <a:prstGeom prst="rect">
            <a:avLst/>
          </a:prstGeom>
          <a:noFill/>
        </p:spPr>
        <p:txBody>
          <a:bodyPr wrap="square" rtlCol="0">
            <a:normAutofit fontScale="62500" lnSpcReduction="20000"/>
          </a:bodyPr>
          <a:lstStyle/>
          <a:p>
            <a:pPr algn="ctr"/>
            <a:r>
              <a:rPr lang="en-US" b="1" dirty="0"/>
              <a:t>What We Improved added new in 2021</a:t>
            </a:r>
          </a:p>
        </p:txBody>
      </p:sp>
      <p:sp>
        <p:nvSpPr>
          <p:cNvPr id="5" name="Title 4">
            <a:extLst>
              <a:ext uri="{FF2B5EF4-FFF2-40B4-BE49-F238E27FC236}">
                <a16:creationId xmlns:a16="http://schemas.microsoft.com/office/drawing/2014/main" id="{ADA05C26-AAB6-47BE-AE4B-7791C01FA63A}"/>
              </a:ext>
            </a:extLst>
          </p:cNvPr>
          <p:cNvSpPr>
            <a:spLocks noGrp="1"/>
          </p:cNvSpPr>
          <p:nvPr>
            <p:ph type="title"/>
          </p:nvPr>
        </p:nvSpPr>
        <p:spPr>
          <a:xfrm>
            <a:off x="838200" y="-2162639"/>
            <a:ext cx="10515600" cy="1325563"/>
          </a:xfrm>
        </p:spPr>
        <p:txBody>
          <a:bodyPr>
            <a:normAutofit/>
          </a:bodyPr>
          <a:lstStyle/>
          <a:p>
            <a:r>
              <a:rPr lang="en-US" sz="2800" dirty="0"/>
              <a:t>Sales Provisions – this text used for hyperlink – don’t delete</a:t>
            </a:r>
          </a:p>
        </p:txBody>
      </p:sp>
      <p:pic>
        <p:nvPicPr>
          <p:cNvPr id="58" name="Picture 57">
            <a:hlinkClick r:id="" action="ppaction://noaction"/>
            <a:extLst>
              <a:ext uri="{FF2B5EF4-FFF2-40B4-BE49-F238E27FC236}">
                <a16:creationId xmlns:a16="http://schemas.microsoft.com/office/drawing/2014/main" id="{EDA3A4B3-2F9E-4F0D-ADA9-0020E2CCD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90" y="1470750"/>
            <a:ext cx="621846" cy="493819"/>
          </a:xfrm>
          <a:prstGeom prst="rect">
            <a:avLst/>
          </a:prstGeom>
        </p:spPr>
      </p:pic>
      <p:pic>
        <p:nvPicPr>
          <p:cNvPr id="59" name="Picture 58">
            <a:hlinkClick r:id="rId4" action="ppaction://hlinksldjump"/>
            <a:extLst>
              <a:ext uri="{FF2B5EF4-FFF2-40B4-BE49-F238E27FC236}">
                <a16:creationId xmlns:a16="http://schemas.microsoft.com/office/drawing/2014/main" id="{FBC30E89-E698-49D8-9319-2165BC869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66" y="2609685"/>
            <a:ext cx="536494" cy="402371"/>
          </a:xfrm>
          <a:prstGeom prst="rect">
            <a:avLst/>
          </a:prstGeom>
        </p:spPr>
      </p:pic>
      <p:pic>
        <p:nvPicPr>
          <p:cNvPr id="60" name="Picture 59">
            <a:hlinkClick r:id="" action="ppaction://noaction"/>
            <a:extLst>
              <a:ext uri="{FF2B5EF4-FFF2-40B4-BE49-F238E27FC236}">
                <a16:creationId xmlns:a16="http://schemas.microsoft.com/office/drawing/2014/main" id="{FD1C18EB-9196-4073-8F46-531CAA22F4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425" y="3657172"/>
            <a:ext cx="566977" cy="438950"/>
          </a:xfrm>
          <a:prstGeom prst="rect">
            <a:avLst/>
          </a:prstGeom>
        </p:spPr>
      </p:pic>
      <p:pic>
        <p:nvPicPr>
          <p:cNvPr id="61" name="Picture 60">
            <a:hlinkClick r:id="" action="ppaction://noaction"/>
            <a:extLst>
              <a:ext uri="{FF2B5EF4-FFF2-40B4-BE49-F238E27FC236}">
                <a16:creationId xmlns:a16="http://schemas.microsoft.com/office/drawing/2014/main" id="{D2EF95AA-FD74-4A21-810C-E94927E290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604" y="4741238"/>
            <a:ext cx="670618" cy="627942"/>
          </a:xfrm>
          <a:prstGeom prst="rect">
            <a:avLst/>
          </a:prstGeom>
        </p:spPr>
      </p:pic>
      <p:pic>
        <p:nvPicPr>
          <p:cNvPr id="62" name="Picture 61">
            <a:hlinkClick r:id="" action="ppaction://noaction"/>
            <a:extLst>
              <a:ext uri="{FF2B5EF4-FFF2-40B4-BE49-F238E27FC236}">
                <a16:creationId xmlns:a16="http://schemas.microsoft.com/office/drawing/2014/main" id="{8CB281EE-A252-48C1-A764-80E85C2F84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07" y="6014294"/>
            <a:ext cx="329213" cy="621846"/>
          </a:xfrm>
          <a:prstGeom prst="rect">
            <a:avLst/>
          </a:prstGeom>
        </p:spPr>
      </p:pic>
      <p:pic>
        <p:nvPicPr>
          <p:cNvPr id="75" name="Picture 74">
            <a:hlinkClick r:id="rId9" action="ppaction://hlinksldjump"/>
            <a:extLst>
              <a:ext uri="{FF2B5EF4-FFF2-40B4-BE49-F238E27FC236}">
                <a16:creationId xmlns:a16="http://schemas.microsoft.com/office/drawing/2014/main" id="{AF8F9D07-DAAE-4767-90F4-C70215A795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859" y="283043"/>
            <a:ext cx="512108" cy="542591"/>
          </a:xfrm>
          <a:prstGeom prst="rect">
            <a:avLst/>
          </a:prstGeom>
        </p:spPr>
      </p:pic>
      <p:grpSp>
        <p:nvGrpSpPr>
          <p:cNvPr id="77" name="Group 76">
            <a:extLst>
              <a:ext uri="{FF2B5EF4-FFF2-40B4-BE49-F238E27FC236}">
                <a16:creationId xmlns:a16="http://schemas.microsoft.com/office/drawing/2014/main" id="{A550AC75-1CA4-479C-ADE6-ABE94E26999E}"/>
              </a:ext>
            </a:extLst>
          </p:cNvPr>
          <p:cNvGrpSpPr/>
          <p:nvPr/>
        </p:nvGrpSpPr>
        <p:grpSpPr>
          <a:xfrm>
            <a:off x="11496187" y="81706"/>
            <a:ext cx="596208" cy="569805"/>
            <a:chOff x="10988394" y="81910"/>
            <a:chExt cx="596208" cy="569805"/>
          </a:xfrm>
        </p:grpSpPr>
        <p:grpSp>
          <p:nvGrpSpPr>
            <p:cNvPr id="78" name="Group 77">
              <a:extLst>
                <a:ext uri="{FF2B5EF4-FFF2-40B4-BE49-F238E27FC236}">
                  <a16:creationId xmlns:a16="http://schemas.microsoft.com/office/drawing/2014/main" id="{D255F510-A3CA-405B-9DBD-91BC0FC86310}"/>
                </a:ext>
              </a:extLst>
            </p:cNvPr>
            <p:cNvGrpSpPr/>
            <p:nvPr/>
          </p:nvGrpSpPr>
          <p:grpSpPr>
            <a:xfrm>
              <a:off x="11066408" y="119477"/>
              <a:ext cx="477439" cy="447530"/>
              <a:chOff x="1787388" y="5874371"/>
              <a:chExt cx="684213" cy="641350"/>
            </a:xfrm>
            <a:solidFill>
              <a:schemeClr val="tx1">
                <a:lumMod val="65000"/>
                <a:lumOff val="35000"/>
              </a:schemeClr>
            </a:solidFill>
          </p:grpSpPr>
          <p:sp>
            <p:nvSpPr>
              <p:cNvPr id="80" name="Freeform 79">
                <a:extLst>
                  <a:ext uri="{FF2B5EF4-FFF2-40B4-BE49-F238E27FC236}">
                    <a16:creationId xmlns:a16="http://schemas.microsoft.com/office/drawing/2014/main" id="{2299E476-BAB2-431C-A1E2-FA837BD24F4C}"/>
                  </a:ext>
                </a:extLst>
              </p:cNvPr>
              <p:cNvSpPr>
                <a:spLocks/>
              </p:cNvSpPr>
              <p:nvPr/>
            </p:nvSpPr>
            <p:spPr bwMode="auto">
              <a:xfrm>
                <a:off x="1787388" y="5874371"/>
                <a:ext cx="684213" cy="327025"/>
              </a:xfrm>
              <a:custGeom>
                <a:avLst/>
                <a:gdLst>
                  <a:gd name="T0" fmla="*/ 277 w 283"/>
                  <a:gd name="T1" fmla="*/ 114 h 135"/>
                  <a:gd name="T2" fmla="*/ 149 w 283"/>
                  <a:gd name="T3" fmla="*/ 3 h 135"/>
                  <a:gd name="T4" fmla="*/ 134 w 283"/>
                  <a:gd name="T5" fmla="*/ 3 h 135"/>
                  <a:gd name="T6" fmla="*/ 6 w 283"/>
                  <a:gd name="T7" fmla="*/ 114 h 135"/>
                  <a:gd name="T8" fmla="*/ 4 w 283"/>
                  <a:gd name="T9" fmla="*/ 130 h 135"/>
                  <a:gd name="T10" fmla="*/ 20 w 283"/>
                  <a:gd name="T11" fmla="*/ 131 h 135"/>
                  <a:gd name="T12" fmla="*/ 132 w 283"/>
                  <a:gd name="T13" fmla="*/ 35 h 135"/>
                  <a:gd name="T14" fmla="*/ 151 w 283"/>
                  <a:gd name="T15" fmla="*/ 35 h 135"/>
                  <a:gd name="T16" fmla="*/ 262 w 283"/>
                  <a:gd name="T17" fmla="*/ 131 h 135"/>
                  <a:gd name="T18" fmla="*/ 270 w 283"/>
                  <a:gd name="T19" fmla="*/ 134 h 135"/>
                  <a:gd name="T20" fmla="*/ 279 w 283"/>
                  <a:gd name="T21" fmla="*/ 130 h 135"/>
                  <a:gd name="T22" fmla="*/ 277 w 283"/>
                  <a:gd name="T23" fmla="*/ 11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135">
                    <a:moveTo>
                      <a:pt x="277" y="114"/>
                    </a:moveTo>
                    <a:cubicBezTo>
                      <a:pt x="149" y="3"/>
                      <a:pt x="149" y="3"/>
                      <a:pt x="149" y="3"/>
                    </a:cubicBezTo>
                    <a:cubicBezTo>
                      <a:pt x="145" y="0"/>
                      <a:pt x="138" y="0"/>
                      <a:pt x="134" y="3"/>
                    </a:cubicBezTo>
                    <a:cubicBezTo>
                      <a:pt x="6" y="114"/>
                      <a:pt x="6" y="114"/>
                      <a:pt x="6" y="114"/>
                    </a:cubicBezTo>
                    <a:cubicBezTo>
                      <a:pt x="1" y="118"/>
                      <a:pt x="0" y="125"/>
                      <a:pt x="4" y="130"/>
                    </a:cubicBezTo>
                    <a:cubicBezTo>
                      <a:pt x="8" y="135"/>
                      <a:pt x="16" y="135"/>
                      <a:pt x="20" y="131"/>
                    </a:cubicBezTo>
                    <a:cubicBezTo>
                      <a:pt x="132" y="35"/>
                      <a:pt x="132" y="35"/>
                      <a:pt x="132" y="35"/>
                    </a:cubicBezTo>
                    <a:cubicBezTo>
                      <a:pt x="137" y="31"/>
                      <a:pt x="146" y="31"/>
                      <a:pt x="151" y="35"/>
                    </a:cubicBezTo>
                    <a:cubicBezTo>
                      <a:pt x="262" y="131"/>
                      <a:pt x="262" y="131"/>
                      <a:pt x="262" y="131"/>
                    </a:cubicBezTo>
                    <a:cubicBezTo>
                      <a:pt x="265" y="133"/>
                      <a:pt x="267" y="134"/>
                      <a:pt x="270" y="134"/>
                    </a:cubicBezTo>
                    <a:cubicBezTo>
                      <a:pt x="273" y="134"/>
                      <a:pt x="276" y="132"/>
                      <a:pt x="279" y="130"/>
                    </a:cubicBezTo>
                    <a:cubicBezTo>
                      <a:pt x="283" y="125"/>
                      <a:pt x="282" y="118"/>
                      <a:pt x="277" y="11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81" name="Freeform 80">
                <a:extLst>
                  <a:ext uri="{FF2B5EF4-FFF2-40B4-BE49-F238E27FC236}">
                    <a16:creationId xmlns:a16="http://schemas.microsoft.com/office/drawing/2014/main" id="{20147C43-8763-4B61-B207-1C67AB8044AF}"/>
                  </a:ext>
                </a:extLst>
              </p:cNvPr>
              <p:cNvSpPr>
                <a:spLocks/>
              </p:cNvSpPr>
              <p:nvPr/>
            </p:nvSpPr>
            <p:spPr bwMode="auto">
              <a:xfrm>
                <a:off x="1874700" y="5983908"/>
                <a:ext cx="509588" cy="531813"/>
              </a:xfrm>
              <a:custGeom>
                <a:avLst/>
                <a:gdLst>
                  <a:gd name="T0" fmla="*/ 113 w 211"/>
                  <a:gd name="T1" fmla="*/ 4 h 220"/>
                  <a:gd name="T2" fmla="*/ 98 w 211"/>
                  <a:gd name="T3" fmla="*/ 4 h 220"/>
                  <a:gd name="T4" fmla="*/ 5 w 211"/>
                  <a:gd name="T5" fmla="*/ 82 h 220"/>
                  <a:gd name="T6" fmla="*/ 0 w 211"/>
                  <a:gd name="T7" fmla="*/ 92 h 220"/>
                  <a:gd name="T8" fmla="*/ 10 w 211"/>
                  <a:gd name="T9" fmla="*/ 209 h 220"/>
                  <a:gd name="T10" fmla="*/ 21 w 211"/>
                  <a:gd name="T11" fmla="*/ 220 h 220"/>
                  <a:gd name="T12" fmla="*/ 65 w 211"/>
                  <a:gd name="T13" fmla="*/ 220 h 220"/>
                  <a:gd name="T14" fmla="*/ 77 w 211"/>
                  <a:gd name="T15" fmla="*/ 208 h 220"/>
                  <a:gd name="T16" fmla="*/ 77 w 211"/>
                  <a:gd name="T17" fmla="*/ 130 h 220"/>
                  <a:gd name="T18" fmla="*/ 88 w 211"/>
                  <a:gd name="T19" fmla="*/ 118 h 220"/>
                  <a:gd name="T20" fmla="*/ 123 w 211"/>
                  <a:gd name="T21" fmla="*/ 118 h 220"/>
                  <a:gd name="T22" fmla="*/ 134 w 211"/>
                  <a:gd name="T23" fmla="*/ 130 h 220"/>
                  <a:gd name="T24" fmla="*/ 134 w 211"/>
                  <a:gd name="T25" fmla="*/ 208 h 220"/>
                  <a:gd name="T26" fmla="*/ 146 w 211"/>
                  <a:gd name="T27" fmla="*/ 220 h 220"/>
                  <a:gd name="T28" fmla="*/ 189 w 211"/>
                  <a:gd name="T29" fmla="*/ 220 h 220"/>
                  <a:gd name="T30" fmla="*/ 201 w 211"/>
                  <a:gd name="T31" fmla="*/ 209 h 220"/>
                  <a:gd name="T32" fmla="*/ 210 w 211"/>
                  <a:gd name="T33" fmla="*/ 92 h 220"/>
                  <a:gd name="T34" fmla="*/ 206 w 211"/>
                  <a:gd name="T35" fmla="*/ 82 h 220"/>
                  <a:gd name="T36" fmla="*/ 113 w 211"/>
                  <a:gd name="T37" fmla="*/ 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220">
                    <a:moveTo>
                      <a:pt x="113" y="4"/>
                    </a:moveTo>
                    <a:cubicBezTo>
                      <a:pt x="109" y="0"/>
                      <a:pt x="102" y="0"/>
                      <a:pt x="98" y="4"/>
                    </a:cubicBezTo>
                    <a:cubicBezTo>
                      <a:pt x="5" y="82"/>
                      <a:pt x="5" y="82"/>
                      <a:pt x="5" y="82"/>
                    </a:cubicBezTo>
                    <a:cubicBezTo>
                      <a:pt x="2" y="85"/>
                      <a:pt x="0" y="88"/>
                      <a:pt x="0" y="92"/>
                    </a:cubicBezTo>
                    <a:cubicBezTo>
                      <a:pt x="10" y="209"/>
                      <a:pt x="10" y="209"/>
                      <a:pt x="10" y="209"/>
                    </a:cubicBezTo>
                    <a:cubicBezTo>
                      <a:pt x="10" y="215"/>
                      <a:pt x="15" y="220"/>
                      <a:pt x="21" y="220"/>
                    </a:cubicBezTo>
                    <a:cubicBezTo>
                      <a:pt x="65" y="220"/>
                      <a:pt x="65" y="220"/>
                      <a:pt x="65" y="220"/>
                    </a:cubicBezTo>
                    <a:cubicBezTo>
                      <a:pt x="71" y="220"/>
                      <a:pt x="77" y="214"/>
                      <a:pt x="77" y="208"/>
                    </a:cubicBezTo>
                    <a:cubicBezTo>
                      <a:pt x="77" y="130"/>
                      <a:pt x="77" y="130"/>
                      <a:pt x="77" y="130"/>
                    </a:cubicBezTo>
                    <a:cubicBezTo>
                      <a:pt x="77" y="123"/>
                      <a:pt x="82" y="118"/>
                      <a:pt x="88" y="118"/>
                    </a:cubicBezTo>
                    <a:cubicBezTo>
                      <a:pt x="123" y="118"/>
                      <a:pt x="123" y="118"/>
                      <a:pt x="123" y="118"/>
                    </a:cubicBezTo>
                    <a:cubicBezTo>
                      <a:pt x="129" y="118"/>
                      <a:pt x="134" y="123"/>
                      <a:pt x="134" y="130"/>
                    </a:cubicBezTo>
                    <a:cubicBezTo>
                      <a:pt x="134" y="208"/>
                      <a:pt x="134" y="208"/>
                      <a:pt x="134" y="208"/>
                    </a:cubicBezTo>
                    <a:cubicBezTo>
                      <a:pt x="134" y="214"/>
                      <a:pt x="139" y="220"/>
                      <a:pt x="146" y="220"/>
                    </a:cubicBezTo>
                    <a:cubicBezTo>
                      <a:pt x="189" y="220"/>
                      <a:pt x="189" y="220"/>
                      <a:pt x="189" y="220"/>
                    </a:cubicBezTo>
                    <a:cubicBezTo>
                      <a:pt x="195" y="220"/>
                      <a:pt x="200" y="215"/>
                      <a:pt x="201" y="209"/>
                    </a:cubicBezTo>
                    <a:cubicBezTo>
                      <a:pt x="210" y="92"/>
                      <a:pt x="210" y="92"/>
                      <a:pt x="210" y="92"/>
                    </a:cubicBezTo>
                    <a:cubicBezTo>
                      <a:pt x="211" y="88"/>
                      <a:pt x="209" y="85"/>
                      <a:pt x="206" y="82"/>
                    </a:cubicBezTo>
                    <a:lnTo>
                      <a:pt x="113" y="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79" name="Rectangle 78">
              <a:hlinkClick r:id="rId4" action="ppaction://hlinksldjump"/>
              <a:extLst>
                <a:ext uri="{FF2B5EF4-FFF2-40B4-BE49-F238E27FC236}">
                  <a16:creationId xmlns:a16="http://schemas.microsoft.com/office/drawing/2014/main" id="{289B0D07-6352-4507-BB2E-AEE636B16290}"/>
                </a:ext>
              </a:extLst>
            </p:cNvPr>
            <p:cNvSpPr/>
            <p:nvPr/>
          </p:nvSpPr>
          <p:spPr>
            <a:xfrm>
              <a:off x="10988394" y="81910"/>
              <a:ext cx="596208" cy="569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4" name="Picture 63">
            <a:hlinkClick r:id="" action="ppaction://noaction"/>
            <a:extLst>
              <a:ext uri="{FF2B5EF4-FFF2-40B4-BE49-F238E27FC236}">
                <a16:creationId xmlns:a16="http://schemas.microsoft.com/office/drawing/2014/main" id="{F8581B51-D0F7-4EFF-A107-2133DD3C4C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1865" y="2045503"/>
            <a:ext cx="243047" cy="459088"/>
          </a:xfrm>
          <a:prstGeom prst="rect">
            <a:avLst/>
          </a:prstGeom>
        </p:spPr>
      </p:pic>
      <p:pic>
        <p:nvPicPr>
          <p:cNvPr id="65" name="Picture 64">
            <a:hlinkClick r:id="" action="ppaction://noaction"/>
            <a:extLst>
              <a:ext uri="{FF2B5EF4-FFF2-40B4-BE49-F238E27FC236}">
                <a16:creationId xmlns:a16="http://schemas.microsoft.com/office/drawing/2014/main" id="{1E1F6BF2-2426-4790-B328-AABC0D7DDE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1384" y="2066780"/>
            <a:ext cx="243047" cy="459088"/>
          </a:xfrm>
          <a:prstGeom prst="rect">
            <a:avLst/>
          </a:prstGeom>
        </p:spPr>
      </p:pic>
      <p:pic>
        <p:nvPicPr>
          <p:cNvPr id="69" name="Picture 68">
            <a:hlinkClick r:id="" action="ppaction://noaction"/>
            <a:extLst>
              <a:ext uri="{FF2B5EF4-FFF2-40B4-BE49-F238E27FC236}">
                <a16:creationId xmlns:a16="http://schemas.microsoft.com/office/drawing/2014/main" id="{034DE4E0-FFA8-41CB-AFFB-52910F4AC4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06310" y="1984826"/>
            <a:ext cx="243047" cy="459088"/>
          </a:xfrm>
          <a:prstGeom prst="rect">
            <a:avLst/>
          </a:prstGeom>
        </p:spPr>
      </p:pic>
      <p:sp>
        <p:nvSpPr>
          <p:cNvPr id="6" name="TextBox 5">
            <a:extLst>
              <a:ext uri="{FF2B5EF4-FFF2-40B4-BE49-F238E27FC236}">
                <a16:creationId xmlns:a16="http://schemas.microsoft.com/office/drawing/2014/main" id="{CBA93BF3-F407-4122-9989-CF116E8CBD2B}"/>
              </a:ext>
            </a:extLst>
          </p:cNvPr>
          <p:cNvSpPr txBox="1"/>
          <p:nvPr/>
        </p:nvSpPr>
        <p:spPr>
          <a:xfrm>
            <a:off x="2277139" y="2099735"/>
            <a:ext cx="1681229" cy="369332"/>
          </a:xfrm>
          <a:prstGeom prst="rect">
            <a:avLst/>
          </a:prstGeom>
          <a:noFill/>
        </p:spPr>
        <p:txBody>
          <a:bodyPr wrap="none" rtlCol="0">
            <a:spAutoFit/>
          </a:bodyPr>
          <a:lstStyle/>
          <a:p>
            <a:r>
              <a:rPr lang="en-US" b="1" dirty="0"/>
              <a:t>Big THANK YOU</a:t>
            </a:r>
          </a:p>
        </p:txBody>
      </p:sp>
      <p:sp>
        <p:nvSpPr>
          <p:cNvPr id="8" name="TextBox 7">
            <a:extLst>
              <a:ext uri="{FF2B5EF4-FFF2-40B4-BE49-F238E27FC236}">
                <a16:creationId xmlns:a16="http://schemas.microsoft.com/office/drawing/2014/main" id="{180392F2-987D-4DDE-AF03-9A1DAFC6522B}"/>
              </a:ext>
            </a:extLst>
          </p:cNvPr>
          <p:cNvSpPr txBox="1"/>
          <p:nvPr/>
        </p:nvSpPr>
        <p:spPr>
          <a:xfrm>
            <a:off x="1564204" y="2515851"/>
            <a:ext cx="1835824" cy="646331"/>
          </a:xfrm>
          <a:prstGeom prst="rect">
            <a:avLst/>
          </a:prstGeom>
          <a:noFill/>
        </p:spPr>
        <p:txBody>
          <a:bodyPr wrap="none" rtlCol="0">
            <a:spAutoFit/>
          </a:bodyPr>
          <a:lstStyle/>
          <a:p>
            <a:r>
              <a:rPr lang="en-US" sz="1200" b="1" dirty="0"/>
              <a:t>Great Job to all who</a:t>
            </a:r>
          </a:p>
          <a:p>
            <a:r>
              <a:rPr lang="en-US" sz="1200" b="1" dirty="0"/>
              <a:t>Worked to make the 2021</a:t>
            </a:r>
          </a:p>
          <a:p>
            <a:r>
              <a:rPr lang="en-US" sz="1200" b="1" dirty="0"/>
              <a:t>Innovations a success!</a:t>
            </a:r>
          </a:p>
        </p:txBody>
      </p:sp>
      <p:sp>
        <p:nvSpPr>
          <p:cNvPr id="9" name="TextBox 8">
            <a:extLst>
              <a:ext uri="{FF2B5EF4-FFF2-40B4-BE49-F238E27FC236}">
                <a16:creationId xmlns:a16="http://schemas.microsoft.com/office/drawing/2014/main" id="{556C3AE6-5096-4F2F-B08A-C30B29E8DB7B}"/>
              </a:ext>
            </a:extLst>
          </p:cNvPr>
          <p:cNvSpPr txBox="1"/>
          <p:nvPr/>
        </p:nvSpPr>
        <p:spPr>
          <a:xfrm>
            <a:off x="1721865" y="3429000"/>
            <a:ext cx="2090637" cy="2585323"/>
          </a:xfrm>
          <a:prstGeom prst="rect">
            <a:avLst/>
          </a:prstGeom>
          <a:noFill/>
        </p:spPr>
        <p:txBody>
          <a:bodyPr wrap="none" rtlCol="0">
            <a:spAutoFit/>
          </a:bodyPr>
          <a:lstStyle/>
          <a:p>
            <a:r>
              <a:rPr lang="en-US" dirty="0">
                <a:latin typeface="Aharoni" panose="02010803020104030203" pitchFamily="2" charset="-79"/>
                <a:cs typeface="Aharoni" panose="02010803020104030203" pitchFamily="2" charset="-79"/>
              </a:rPr>
              <a:t>Graham Scales</a:t>
            </a:r>
          </a:p>
          <a:p>
            <a:r>
              <a:rPr lang="en-US" dirty="0">
                <a:latin typeface="Aharoni" panose="02010803020104030203" pitchFamily="2" charset="-79"/>
                <a:cs typeface="Aharoni" panose="02010803020104030203" pitchFamily="2" charset="-79"/>
              </a:rPr>
              <a:t>Mary Baskerville</a:t>
            </a:r>
          </a:p>
          <a:p>
            <a:r>
              <a:rPr lang="en-US" dirty="0">
                <a:latin typeface="Aharoni" panose="02010803020104030203" pitchFamily="2" charset="-79"/>
                <a:cs typeface="Aharoni" panose="02010803020104030203" pitchFamily="2" charset="-79"/>
              </a:rPr>
              <a:t>Tiara Coleman </a:t>
            </a:r>
          </a:p>
          <a:p>
            <a:r>
              <a:rPr lang="en-US" dirty="0">
                <a:latin typeface="Aharoni" panose="02010803020104030203" pitchFamily="2" charset="-79"/>
                <a:cs typeface="Aharoni" panose="02010803020104030203" pitchFamily="2" charset="-79"/>
              </a:rPr>
              <a:t>Maggie Greene</a:t>
            </a:r>
          </a:p>
          <a:p>
            <a:r>
              <a:rPr lang="en-US" dirty="0">
                <a:latin typeface="Aharoni" panose="02010803020104030203" pitchFamily="2" charset="-79"/>
                <a:cs typeface="Aharoni" panose="02010803020104030203" pitchFamily="2" charset="-79"/>
              </a:rPr>
              <a:t>Sheryl Branch</a:t>
            </a:r>
          </a:p>
          <a:p>
            <a:r>
              <a:rPr lang="en-US" dirty="0">
                <a:latin typeface="Aharoni" panose="02010803020104030203" pitchFamily="2" charset="-79"/>
                <a:cs typeface="Aharoni" panose="02010803020104030203" pitchFamily="2" charset="-79"/>
              </a:rPr>
              <a:t>Kim Yang</a:t>
            </a:r>
          </a:p>
          <a:p>
            <a:r>
              <a:rPr lang="en-US" dirty="0">
                <a:latin typeface="Aharoni" panose="02010803020104030203" pitchFamily="2" charset="-79"/>
                <a:cs typeface="Aharoni" panose="02010803020104030203" pitchFamily="2" charset="-79"/>
              </a:rPr>
              <a:t>Leah Day</a:t>
            </a:r>
          </a:p>
          <a:p>
            <a:r>
              <a:rPr lang="en-US" dirty="0">
                <a:latin typeface="Aharoni" panose="02010803020104030203" pitchFamily="2" charset="-79"/>
                <a:cs typeface="Aharoni" panose="02010803020104030203" pitchFamily="2" charset="-79"/>
              </a:rPr>
              <a:t>Jennifer Holcomb</a:t>
            </a:r>
          </a:p>
          <a:p>
            <a:r>
              <a:rPr lang="en-US" dirty="0">
                <a:latin typeface="Aharoni" panose="02010803020104030203" pitchFamily="2" charset="-79"/>
                <a:cs typeface="Aharoni" panose="02010803020104030203" pitchFamily="2" charset="-79"/>
              </a:rPr>
              <a:t>Allen Spears</a:t>
            </a:r>
          </a:p>
        </p:txBody>
      </p:sp>
      <p:sp>
        <p:nvSpPr>
          <p:cNvPr id="10" name="TextBox 9">
            <a:extLst>
              <a:ext uri="{FF2B5EF4-FFF2-40B4-BE49-F238E27FC236}">
                <a16:creationId xmlns:a16="http://schemas.microsoft.com/office/drawing/2014/main" id="{7B571CF6-8E6B-484C-8E26-042969E23C90}"/>
              </a:ext>
            </a:extLst>
          </p:cNvPr>
          <p:cNvSpPr txBox="1"/>
          <p:nvPr/>
        </p:nvSpPr>
        <p:spPr>
          <a:xfrm flipH="1">
            <a:off x="6023335" y="2135259"/>
            <a:ext cx="1654815" cy="738664"/>
          </a:xfrm>
          <a:prstGeom prst="rect">
            <a:avLst/>
          </a:prstGeom>
          <a:noFill/>
        </p:spPr>
        <p:txBody>
          <a:bodyPr wrap="square" rtlCol="0">
            <a:spAutoFit/>
          </a:bodyPr>
          <a:lstStyle/>
          <a:p>
            <a:r>
              <a:rPr lang="en-US" sz="1400" dirty="0">
                <a:latin typeface="Aharoni" panose="02010803020104030203" pitchFamily="2" charset="-79"/>
                <a:cs typeface="Aharoni" panose="02010803020104030203" pitchFamily="2" charset="-79"/>
              </a:rPr>
              <a:t>Cross Functional Effort and Collaboration</a:t>
            </a:r>
          </a:p>
        </p:txBody>
      </p:sp>
      <p:sp>
        <p:nvSpPr>
          <p:cNvPr id="11" name="TextBox 10">
            <a:extLst>
              <a:ext uri="{FF2B5EF4-FFF2-40B4-BE49-F238E27FC236}">
                <a16:creationId xmlns:a16="http://schemas.microsoft.com/office/drawing/2014/main" id="{C5763315-F6F7-4A0C-875F-2F0B55543F57}"/>
              </a:ext>
            </a:extLst>
          </p:cNvPr>
          <p:cNvSpPr txBox="1"/>
          <p:nvPr/>
        </p:nvSpPr>
        <p:spPr>
          <a:xfrm>
            <a:off x="5592907" y="3570514"/>
            <a:ext cx="1717137" cy="2062103"/>
          </a:xfrm>
          <a:prstGeom prst="rect">
            <a:avLst/>
          </a:prstGeom>
          <a:noFill/>
        </p:spPr>
        <p:txBody>
          <a:bodyPr wrap="none" rtlCol="0">
            <a:spAutoFit/>
          </a:bodyPr>
          <a:lstStyle/>
          <a:p>
            <a:r>
              <a:rPr lang="en-US" sz="1600" dirty="0">
                <a:latin typeface="Aharoni" panose="02010803020104030203" pitchFamily="2" charset="-79"/>
                <a:cs typeface="Aharoni" panose="02010803020104030203" pitchFamily="2" charset="-79"/>
              </a:rPr>
              <a:t>Marketing</a:t>
            </a:r>
          </a:p>
          <a:p>
            <a:r>
              <a:rPr lang="en-US" sz="1600" dirty="0">
                <a:latin typeface="Aharoni" panose="02010803020104030203" pitchFamily="2" charset="-79"/>
                <a:cs typeface="Aharoni" panose="02010803020104030203" pitchFamily="2" charset="-79"/>
              </a:rPr>
              <a:t>Procurement</a:t>
            </a:r>
          </a:p>
          <a:p>
            <a:r>
              <a:rPr lang="en-US" sz="1600" dirty="0">
                <a:latin typeface="Aharoni" panose="02010803020104030203" pitchFamily="2" charset="-79"/>
                <a:cs typeface="Aharoni" panose="02010803020104030203" pitchFamily="2" charset="-79"/>
              </a:rPr>
              <a:t>Engineering</a:t>
            </a:r>
          </a:p>
          <a:p>
            <a:r>
              <a:rPr lang="en-US" sz="1600" dirty="0">
                <a:latin typeface="Aharoni" panose="02010803020104030203" pitchFamily="2" charset="-79"/>
                <a:cs typeface="Aharoni" panose="02010803020104030203" pitchFamily="2" charset="-79"/>
              </a:rPr>
              <a:t>Quality</a:t>
            </a:r>
          </a:p>
          <a:p>
            <a:r>
              <a:rPr lang="en-US" sz="1600" dirty="0">
                <a:latin typeface="Aharoni" panose="02010803020104030203" pitchFamily="2" charset="-79"/>
                <a:cs typeface="Aharoni" panose="02010803020104030203" pitchFamily="2" charset="-79"/>
              </a:rPr>
              <a:t>PSP</a:t>
            </a:r>
          </a:p>
          <a:p>
            <a:r>
              <a:rPr lang="en-US" sz="1600" dirty="0">
                <a:latin typeface="Aharoni" panose="02010803020104030203" pitchFamily="2" charset="-79"/>
                <a:cs typeface="Aharoni" panose="02010803020104030203" pitchFamily="2" charset="-79"/>
              </a:rPr>
              <a:t>Cost Accounting</a:t>
            </a:r>
          </a:p>
          <a:p>
            <a:r>
              <a:rPr lang="en-US" sz="1600" dirty="0">
                <a:latin typeface="Aharoni" panose="02010803020104030203" pitchFamily="2" charset="-79"/>
                <a:cs typeface="Aharoni" panose="02010803020104030203" pitchFamily="2" charset="-79"/>
              </a:rPr>
              <a:t>Pricing</a:t>
            </a:r>
          </a:p>
          <a:p>
            <a:r>
              <a:rPr lang="en-US" sz="1600" dirty="0">
                <a:latin typeface="Aharoni" panose="02010803020104030203" pitchFamily="2" charset="-79"/>
                <a:cs typeface="Aharoni" panose="02010803020104030203" pitchFamily="2" charset="-79"/>
              </a:rPr>
              <a:t>Tax Compliance</a:t>
            </a:r>
          </a:p>
        </p:txBody>
      </p:sp>
      <p:pic>
        <p:nvPicPr>
          <p:cNvPr id="21" name="Picture 20" descr="Graphical user interface, application&#10;&#10;Description automatically generated">
            <a:extLst>
              <a:ext uri="{FF2B5EF4-FFF2-40B4-BE49-F238E27FC236}">
                <a16:creationId xmlns:a16="http://schemas.microsoft.com/office/drawing/2014/main" id="{DB02FBA9-6D3E-476B-AD4E-210AA160E6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51096" y="3825652"/>
            <a:ext cx="1175652" cy="1038770"/>
          </a:xfrm>
          <a:prstGeom prst="rect">
            <a:avLst/>
          </a:prstGeom>
        </p:spPr>
      </p:pic>
      <p:sp>
        <p:nvSpPr>
          <p:cNvPr id="26" name="TextBox 25">
            <a:extLst>
              <a:ext uri="{FF2B5EF4-FFF2-40B4-BE49-F238E27FC236}">
                <a16:creationId xmlns:a16="http://schemas.microsoft.com/office/drawing/2014/main" id="{3CCD1DFF-A526-4685-9E92-F57B0FC3F901}"/>
              </a:ext>
            </a:extLst>
          </p:cNvPr>
          <p:cNvSpPr txBox="1"/>
          <p:nvPr/>
        </p:nvSpPr>
        <p:spPr>
          <a:xfrm>
            <a:off x="7356623" y="3246069"/>
            <a:ext cx="2045753" cy="523220"/>
          </a:xfrm>
          <a:prstGeom prst="rect">
            <a:avLst/>
          </a:prstGeom>
          <a:noFill/>
        </p:spPr>
        <p:txBody>
          <a:bodyPr wrap="none" rtlCol="0">
            <a:spAutoFit/>
          </a:bodyPr>
          <a:lstStyle/>
          <a:p>
            <a:r>
              <a:rPr lang="en-US" sz="1400" b="1" dirty="0">
                <a:latin typeface="Aharoni" panose="02010803020104030203" pitchFamily="2" charset="-79"/>
                <a:cs typeface="Aharoni" panose="02010803020104030203" pitchFamily="2" charset="-79"/>
              </a:rPr>
              <a:t>Weekly Meeting</a:t>
            </a:r>
          </a:p>
          <a:p>
            <a:r>
              <a:rPr lang="en-US" sz="1400" b="1" dirty="0">
                <a:latin typeface="Aharoni" panose="02010803020104030203" pitchFamily="2" charset="-79"/>
                <a:cs typeface="Aharoni" panose="02010803020104030203" pitchFamily="2" charset="-79"/>
              </a:rPr>
              <a:t>With All Workstreams</a:t>
            </a:r>
          </a:p>
        </p:txBody>
      </p:sp>
      <p:pic>
        <p:nvPicPr>
          <p:cNvPr id="31" name="Picture 30">
            <a:extLst>
              <a:ext uri="{FF2B5EF4-FFF2-40B4-BE49-F238E27FC236}">
                <a16:creationId xmlns:a16="http://schemas.microsoft.com/office/drawing/2014/main" id="{9B5D70DB-B1F7-430A-AFA9-D42B3CCCF8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38922" y="5465118"/>
            <a:ext cx="3076894" cy="1257409"/>
          </a:xfrm>
          <a:prstGeom prst="rect">
            <a:avLst/>
          </a:prstGeom>
        </p:spPr>
      </p:pic>
      <p:sp>
        <p:nvSpPr>
          <p:cNvPr id="33" name="TextBox 32">
            <a:extLst>
              <a:ext uri="{FF2B5EF4-FFF2-40B4-BE49-F238E27FC236}">
                <a16:creationId xmlns:a16="http://schemas.microsoft.com/office/drawing/2014/main" id="{F55B44B1-69FE-467B-B2BD-46280DB5E330}"/>
              </a:ext>
            </a:extLst>
          </p:cNvPr>
          <p:cNvSpPr txBox="1"/>
          <p:nvPr/>
        </p:nvSpPr>
        <p:spPr>
          <a:xfrm>
            <a:off x="8175430" y="4947331"/>
            <a:ext cx="3082895" cy="523220"/>
          </a:xfrm>
          <a:prstGeom prst="rect">
            <a:avLst/>
          </a:prstGeom>
          <a:noFill/>
        </p:spPr>
        <p:txBody>
          <a:bodyPr wrap="none" rtlCol="0">
            <a:spAutoFit/>
          </a:bodyPr>
          <a:lstStyle/>
          <a:p>
            <a:r>
              <a:rPr lang="en-US" sz="1400" dirty="0">
                <a:latin typeface="Aharoni" panose="02010803020104030203" pitchFamily="2" charset="-79"/>
                <a:cs typeface="Aharoni" panose="02010803020104030203" pitchFamily="2" charset="-79"/>
              </a:rPr>
              <a:t>Approached as a Project- Tracked </a:t>
            </a:r>
          </a:p>
          <a:p>
            <a:r>
              <a:rPr lang="en-US" sz="1400" dirty="0">
                <a:latin typeface="Aharoni" panose="02010803020104030203" pitchFamily="2" charset="-79"/>
                <a:cs typeface="Aharoni" panose="02010803020104030203" pitchFamily="2" charset="-79"/>
              </a:rPr>
              <a:t>Progress, SLA, Risk and Success</a:t>
            </a:r>
          </a:p>
        </p:txBody>
      </p:sp>
      <p:sp>
        <p:nvSpPr>
          <p:cNvPr id="35" name="TextBox 34">
            <a:extLst>
              <a:ext uri="{FF2B5EF4-FFF2-40B4-BE49-F238E27FC236}">
                <a16:creationId xmlns:a16="http://schemas.microsoft.com/office/drawing/2014/main" id="{1988A3FA-DC8E-4809-BA89-75FA5A34B7DA}"/>
              </a:ext>
            </a:extLst>
          </p:cNvPr>
          <p:cNvSpPr txBox="1"/>
          <p:nvPr/>
        </p:nvSpPr>
        <p:spPr>
          <a:xfrm>
            <a:off x="9473985" y="3171138"/>
            <a:ext cx="2843920" cy="738664"/>
          </a:xfrm>
          <a:prstGeom prst="rect">
            <a:avLst/>
          </a:prstGeom>
          <a:noFill/>
        </p:spPr>
        <p:txBody>
          <a:bodyPr wrap="none" rtlCol="0">
            <a:spAutoFit/>
          </a:bodyPr>
          <a:lstStyle/>
          <a:p>
            <a:r>
              <a:rPr lang="en-US" sz="1400" b="1" dirty="0"/>
              <a:t>Utilized Teams Channel for Inter </a:t>
            </a:r>
          </a:p>
          <a:p>
            <a:r>
              <a:rPr lang="en-US" sz="1400" b="1" dirty="0"/>
              <a:t>Tracking, increased communication </a:t>
            </a:r>
          </a:p>
          <a:p>
            <a:r>
              <a:rPr lang="en-US" sz="1400" b="1" dirty="0"/>
              <a:t>And Validation</a:t>
            </a:r>
          </a:p>
        </p:txBody>
      </p:sp>
      <p:pic>
        <p:nvPicPr>
          <p:cNvPr id="37" name="Picture 36" descr="Graphical user interface, text, application&#10;&#10;Description automatically generated">
            <a:extLst>
              <a:ext uri="{FF2B5EF4-FFF2-40B4-BE49-F238E27FC236}">
                <a16:creationId xmlns:a16="http://schemas.microsoft.com/office/drawing/2014/main" id="{D7A197AC-6A26-4A47-9228-58984F4C93E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88708" y="3874331"/>
            <a:ext cx="2624212" cy="967958"/>
          </a:xfrm>
          <a:prstGeom prst="rect">
            <a:avLst/>
          </a:prstGeom>
        </p:spPr>
      </p:pic>
      <p:pic>
        <p:nvPicPr>
          <p:cNvPr id="39" name="Picture 38" descr="A picture containing text, clipart&#10;&#10;Description automatically generated">
            <a:extLst>
              <a:ext uri="{FF2B5EF4-FFF2-40B4-BE49-F238E27FC236}">
                <a16:creationId xmlns:a16="http://schemas.microsoft.com/office/drawing/2014/main" id="{4167C045-C80B-4A3F-8355-6F1C3F63CB5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01155" y="544459"/>
            <a:ext cx="1181202" cy="975445"/>
          </a:xfrm>
          <a:prstGeom prst="rect">
            <a:avLst/>
          </a:prstGeom>
        </p:spPr>
      </p:pic>
      <p:pic>
        <p:nvPicPr>
          <p:cNvPr id="41" name="Picture 40">
            <a:extLst>
              <a:ext uri="{FF2B5EF4-FFF2-40B4-BE49-F238E27FC236}">
                <a16:creationId xmlns:a16="http://schemas.microsoft.com/office/drawing/2014/main" id="{88F527B1-02E2-4BDF-B07F-2A96A002B98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00100" y="4023376"/>
            <a:ext cx="1127858" cy="838273"/>
          </a:xfrm>
          <a:prstGeom prst="rect">
            <a:avLst/>
          </a:prstGeom>
        </p:spPr>
      </p:pic>
      <p:pic>
        <p:nvPicPr>
          <p:cNvPr id="48" name="Picture 47">
            <a:extLst>
              <a:ext uri="{FF2B5EF4-FFF2-40B4-BE49-F238E27FC236}">
                <a16:creationId xmlns:a16="http://schemas.microsoft.com/office/drawing/2014/main" id="{C1F26110-5D31-4413-87A0-44A460312F4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95674" y="614058"/>
            <a:ext cx="1143099" cy="815411"/>
          </a:xfrm>
          <a:prstGeom prst="rect">
            <a:avLst/>
          </a:prstGeom>
        </p:spPr>
      </p:pic>
      <p:pic>
        <p:nvPicPr>
          <p:cNvPr id="56" name="Picture 55">
            <a:extLst>
              <a:ext uri="{FF2B5EF4-FFF2-40B4-BE49-F238E27FC236}">
                <a16:creationId xmlns:a16="http://schemas.microsoft.com/office/drawing/2014/main" id="{421FC778-DC17-4066-9253-D45C2B11472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29558" y="5554867"/>
            <a:ext cx="2911092" cy="1303133"/>
          </a:xfrm>
          <a:prstGeom prst="rect">
            <a:avLst/>
          </a:prstGeom>
        </p:spPr>
      </p:pic>
    </p:spTree>
    <p:extLst>
      <p:ext uri="{BB962C8B-B14F-4D97-AF65-F5344CB8AC3E}">
        <p14:creationId xmlns:p14="http://schemas.microsoft.com/office/powerpoint/2010/main" val="18764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900" decel="100000" fill="hold"/>
                                        <p:tgtEl>
                                          <p:spTgt spid="1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25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900" decel="100000" fill="hold"/>
                                        <p:tgtEl>
                                          <p:spTgt spid="2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25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900" decel="100000" fill="hold"/>
                                        <p:tgtEl>
                                          <p:spTgt spid="2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50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900" decel="100000" fill="hold"/>
                                        <p:tgtEl>
                                          <p:spTgt spid="2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50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900" decel="100000" fill="hold"/>
                                        <p:tgtEl>
                                          <p:spTgt spid="2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50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900" decel="100000" fill="hold"/>
                                        <p:tgtEl>
                                          <p:spTgt spid="3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50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900" decel="100000" fill="hold"/>
                                        <p:tgtEl>
                                          <p:spTgt spid="32"/>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2" grpId="0" animBg="1"/>
      <p:bldP spid="23" grpId="0" animBg="1"/>
      <p:bldP spid="28" grpId="0" animBg="1"/>
      <p:bldP spid="29" grpId="0" animBg="1"/>
      <p:bldP spid="30"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BE10-A01C-4752-BC19-463B6FCA2C5C}"/>
              </a:ext>
            </a:extLst>
          </p:cNvPr>
          <p:cNvSpPr>
            <a:spLocks noGrp="1"/>
          </p:cNvSpPr>
          <p:nvPr>
            <p:ph type="ctrTitle"/>
          </p:nvPr>
        </p:nvSpPr>
        <p:spPr>
          <a:xfrm>
            <a:off x="753925" y="2076450"/>
            <a:ext cx="10684151" cy="1345134"/>
          </a:xfrm>
        </p:spPr>
        <p:txBody>
          <a:bodyPr anchor="ctr">
            <a:normAutofit fontScale="90000"/>
          </a:bodyPr>
          <a:lstStyle/>
          <a:p>
            <a:r>
              <a:rPr lang="en-US" sz="5600" dirty="0">
                <a:solidFill>
                  <a:schemeClr val="accent6">
                    <a:lumMod val="50000"/>
                  </a:schemeClr>
                </a:solidFill>
              </a:rPr>
              <a:t>Q1 Recognition</a:t>
            </a:r>
            <a:br>
              <a:rPr lang="en-US" sz="5600" dirty="0">
                <a:solidFill>
                  <a:schemeClr val="accent6">
                    <a:lumMod val="50000"/>
                  </a:schemeClr>
                </a:solidFill>
              </a:rPr>
            </a:br>
            <a:r>
              <a:rPr lang="en-US" sz="5600" dirty="0">
                <a:solidFill>
                  <a:schemeClr val="accent6">
                    <a:lumMod val="50000"/>
                  </a:schemeClr>
                </a:solidFill>
              </a:rPr>
              <a:t>Thank you!!</a:t>
            </a:r>
          </a:p>
        </p:txBody>
      </p:sp>
    </p:spTree>
    <p:extLst>
      <p:ext uri="{BB962C8B-B14F-4D97-AF65-F5344CB8AC3E}">
        <p14:creationId xmlns:p14="http://schemas.microsoft.com/office/powerpoint/2010/main" val="418041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55851" y="1469758"/>
            <a:ext cx="6549655" cy="3918483"/>
          </a:xfrm>
          <a:prstGeom prst="horizontalScroll">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Bodoni MT Black" panose="02070A03080606020203" pitchFamily="18" charset="0"/>
              </a:rPr>
              <a:t>Thank you!!</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Levette</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Managed By Matrix</a:t>
            </a:r>
          </a:p>
          <a:p>
            <a:pPr algn="ctr"/>
            <a:r>
              <a:rPr lang="en-US" sz="2400" dirty="0">
                <a:solidFill>
                  <a:schemeClr val="bg2"/>
                </a:solidFill>
                <a:latin typeface="Bodoni MT Black" panose="02070A03080606020203" pitchFamily="18" charset="0"/>
              </a:rPr>
              <a:t>Hierarchy Form</a:t>
            </a:r>
          </a:p>
          <a:p>
            <a:pPr algn="ctr"/>
            <a:r>
              <a:rPr lang="en-US" sz="2400" dirty="0">
                <a:solidFill>
                  <a:schemeClr val="bg2"/>
                </a:solidFill>
                <a:latin typeface="Bodoni MT Black" panose="02070A03080606020203" pitchFamily="18" charset="0"/>
              </a:rPr>
              <a:t> AR Issues</a:t>
            </a:r>
          </a:p>
        </p:txBody>
      </p:sp>
    </p:spTree>
    <p:extLst>
      <p:ext uri="{BB962C8B-B14F-4D97-AF65-F5344CB8AC3E}">
        <p14:creationId xmlns:p14="http://schemas.microsoft.com/office/powerpoint/2010/main" val="306960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43447" y="1469758"/>
            <a:ext cx="6305106" cy="3918483"/>
          </a:xfrm>
          <a:prstGeom prst="horizontalScroll">
            <a:avLst/>
          </a:prstGeom>
          <a:solidFill>
            <a:schemeClr val="accent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Bodoni MT Black" panose="02070A03080606020203" pitchFamily="18" charset="0"/>
            </a:endParaRPr>
          </a:p>
          <a:p>
            <a:pPr algn="ctr"/>
            <a:endParaRPr lang="en-US" sz="2400" dirty="0">
              <a:latin typeface="Bodoni MT Black" panose="02070A03080606020203" pitchFamily="18" charset="0"/>
            </a:endParaRPr>
          </a:p>
          <a:p>
            <a:pPr algn="ctr"/>
            <a:r>
              <a:rPr lang="en-US" sz="2400" dirty="0">
                <a:solidFill>
                  <a:schemeClr val="bg2"/>
                </a:solidFill>
                <a:latin typeface="Bodoni MT Black" panose="02070A03080606020203" pitchFamily="18" charset="0"/>
              </a:rPr>
              <a:t>Thank you!!</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Ben</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Managed By Matrix</a:t>
            </a:r>
          </a:p>
          <a:p>
            <a:pPr algn="ctr"/>
            <a:r>
              <a:rPr lang="en-US" sz="2400" dirty="0">
                <a:solidFill>
                  <a:schemeClr val="bg2"/>
                </a:solidFill>
                <a:latin typeface="Bodoni MT Black" panose="02070A03080606020203" pitchFamily="18" charset="0"/>
              </a:rPr>
              <a:t>Hierarchy Form </a:t>
            </a:r>
          </a:p>
          <a:p>
            <a:pPr algn="ctr"/>
            <a:r>
              <a:rPr lang="en-US" sz="2400" dirty="0">
                <a:solidFill>
                  <a:schemeClr val="bg2"/>
                </a:solidFill>
                <a:latin typeface="Bodoni MT Black" panose="02070A03080606020203" pitchFamily="18" charset="0"/>
              </a:rPr>
              <a:t>EDI</a:t>
            </a:r>
          </a:p>
          <a:p>
            <a:pPr algn="ctr"/>
            <a:endParaRPr lang="en-US" sz="2400" dirty="0">
              <a:latin typeface="Bodoni MT Black" panose="02070A03080606020203" pitchFamily="18" charset="0"/>
            </a:endParaRPr>
          </a:p>
          <a:p>
            <a:pPr algn="ctr"/>
            <a:endParaRPr lang="en-US" sz="2400" dirty="0">
              <a:latin typeface="Bodoni MT Black" panose="02070A03080606020203" pitchFamily="18" charset="0"/>
            </a:endParaRPr>
          </a:p>
        </p:txBody>
      </p:sp>
    </p:spTree>
    <p:extLst>
      <p:ext uri="{BB962C8B-B14F-4D97-AF65-F5344CB8AC3E}">
        <p14:creationId xmlns:p14="http://schemas.microsoft.com/office/powerpoint/2010/main" val="203444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43447" y="1491024"/>
            <a:ext cx="6305106" cy="3918483"/>
          </a:xfrm>
          <a:prstGeom prst="horizontalScroll">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a:p>
            <a:pPr algn="ctr"/>
            <a:endParaRPr lang="en-US" sz="2400" dirty="0">
              <a:solidFill>
                <a:schemeClr val="bg2"/>
              </a:solidFill>
              <a:latin typeface="Bodoni MT Black" panose="02070A03080606020203" pitchFamily="18" charset="0"/>
            </a:endParaRPr>
          </a:p>
          <a:p>
            <a:pPr algn="ctr"/>
            <a:r>
              <a:rPr lang="en-US" sz="2400" dirty="0">
                <a:solidFill>
                  <a:schemeClr val="accent1">
                    <a:lumMod val="75000"/>
                  </a:schemeClr>
                </a:solidFill>
                <a:latin typeface="Bodoni MT Black" panose="02070A03080606020203" pitchFamily="18" charset="0"/>
              </a:rPr>
              <a:t>Thank you!!</a:t>
            </a:r>
          </a:p>
          <a:p>
            <a:pPr algn="ctr"/>
            <a:endParaRPr lang="en-US" sz="2400" dirty="0">
              <a:solidFill>
                <a:schemeClr val="accent1">
                  <a:lumMod val="75000"/>
                </a:schemeClr>
              </a:solidFill>
              <a:latin typeface="Bodoni MT Black" panose="02070A03080606020203" pitchFamily="18" charset="0"/>
            </a:endParaRPr>
          </a:p>
          <a:p>
            <a:pPr algn="ctr"/>
            <a:r>
              <a:rPr lang="en-US" sz="2400" dirty="0">
                <a:solidFill>
                  <a:schemeClr val="accent1">
                    <a:lumMod val="75000"/>
                  </a:schemeClr>
                </a:solidFill>
                <a:latin typeface="Bodoni MT Black" panose="02070A03080606020203" pitchFamily="18" charset="0"/>
              </a:rPr>
              <a:t>Maggie</a:t>
            </a:r>
          </a:p>
          <a:p>
            <a:pPr algn="ctr"/>
            <a:endParaRPr lang="en-US" sz="2400" dirty="0">
              <a:solidFill>
                <a:schemeClr val="accent1">
                  <a:lumMod val="75000"/>
                </a:schemeClr>
              </a:solidFill>
              <a:latin typeface="Bodoni MT Black" panose="02070A03080606020203" pitchFamily="18" charset="0"/>
            </a:endParaRPr>
          </a:p>
          <a:p>
            <a:pPr algn="ctr"/>
            <a:r>
              <a:rPr lang="en-US" sz="2400" dirty="0">
                <a:solidFill>
                  <a:schemeClr val="accent1">
                    <a:lumMod val="75000"/>
                  </a:schemeClr>
                </a:solidFill>
                <a:latin typeface="Bodoni MT Black" panose="02070A03080606020203" pitchFamily="18" charset="0"/>
              </a:rPr>
              <a:t>Decide 4 Action – UPCs</a:t>
            </a:r>
          </a:p>
          <a:p>
            <a:pPr algn="ctr"/>
            <a:r>
              <a:rPr lang="en-US" sz="2400" dirty="0">
                <a:solidFill>
                  <a:schemeClr val="accent1">
                    <a:lumMod val="75000"/>
                  </a:schemeClr>
                </a:solidFill>
                <a:latin typeface="Bodoni MT Black" panose="02070A03080606020203" pitchFamily="18" charset="0"/>
              </a:rPr>
              <a:t>SKU Launch</a:t>
            </a:r>
          </a:p>
          <a:p>
            <a:pPr algn="ctr"/>
            <a:r>
              <a:rPr lang="en-US" sz="2400" dirty="0">
                <a:solidFill>
                  <a:schemeClr val="accent1">
                    <a:lumMod val="75000"/>
                  </a:schemeClr>
                </a:solidFill>
                <a:latin typeface="Bodoni MT Black" panose="02070A03080606020203" pitchFamily="18" charset="0"/>
              </a:rPr>
              <a:t>ZERN Template</a:t>
            </a:r>
          </a:p>
          <a:p>
            <a:pPr algn="ctr"/>
            <a:endParaRPr lang="en-US" dirty="0">
              <a:solidFill>
                <a:srgbClr val="0070C0"/>
              </a:solidFill>
            </a:endParaRPr>
          </a:p>
          <a:p>
            <a:pPr algn="ctr"/>
            <a:endParaRPr lang="en-US" dirty="0"/>
          </a:p>
          <a:p>
            <a:pPr algn="ctr"/>
            <a:endParaRPr lang="en-US" dirty="0"/>
          </a:p>
        </p:txBody>
      </p:sp>
    </p:spTree>
    <p:extLst>
      <p:ext uri="{BB962C8B-B14F-4D97-AF65-F5344CB8AC3E}">
        <p14:creationId xmlns:p14="http://schemas.microsoft.com/office/powerpoint/2010/main" val="134001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34585" y="1469758"/>
            <a:ext cx="6549655" cy="3918483"/>
          </a:xfrm>
          <a:prstGeom prst="horizontalScroll">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Bodoni MT Black" panose="02070A03080606020203" pitchFamily="18" charset="0"/>
              </a:rPr>
              <a:t>Thank you!!</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Graham</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SKU Launch</a:t>
            </a:r>
          </a:p>
          <a:p>
            <a:pPr algn="ctr"/>
            <a:r>
              <a:rPr lang="en-US" sz="2400" dirty="0">
                <a:solidFill>
                  <a:schemeClr val="bg2"/>
                </a:solidFill>
                <a:latin typeface="Bodoni MT Black" panose="02070A03080606020203" pitchFamily="18" charset="0"/>
              </a:rPr>
              <a:t>Blockchain</a:t>
            </a:r>
          </a:p>
          <a:p>
            <a:pPr algn="ctr"/>
            <a:r>
              <a:rPr lang="en-US" sz="2400" dirty="0">
                <a:solidFill>
                  <a:schemeClr val="bg2"/>
                </a:solidFill>
                <a:latin typeface="Bodoni MT Black" panose="02070A03080606020203" pitchFamily="18" charset="0"/>
              </a:rPr>
              <a:t>PLM Enhancements</a:t>
            </a:r>
          </a:p>
        </p:txBody>
      </p:sp>
    </p:spTree>
    <p:extLst>
      <p:ext uri="{BB962C8B-B14F-4D97-AF65-F5344CB8AC3E}">
        <p14:creationId xmlns:p14="http://schemas.microsoft.com/office/powerpoint/2010/main" val="222655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43447" y="1469758"/>
            <a:ext cx="6305106" cy="3918483"/>
          </a:xfrm>
          <a:prstGeom prst="horizontalScroll">
            <a:avLst/>
          </a:prstGeom>
          <a:solidFill>
            <a:schemeClr val="accent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400" dirty="0">
                <a:solidFill>
                  <a:schemeClr val="bg2"/>
                </a:solidFill>
                <a:latin typeface="Bodoni MT Black" panose="02070A03080606020203" pitchFamily="18" charset="0"/>
              </a:rPr>
              <a:t>Thank you!!</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Sheryl</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SKU Launch</a:t>
            </a:r>
          </a:p>
          <a:p>
            <a:pPr algn="ctr"/>
            <a:r>
              <a:rPr lang="en-US" sz="2400" dirty="0">
                <a:solidFill>
                  <a:schemeClr val="bg2"/>
                </a:solidFill>
                <a:latin typeface="Bodoni MT Black" panose="02070A03080606020203" pitchFamily="18" charset="0"/>
              </a:rPr>
              <a:t>Reroutes</a:t>
            </a:r>
          </a:p>
          <a:p>
            <a:pPr algn="ctr"/>
            <a:r>
              <a:rPr lang="en-US" sz="2400" dirty="0">
                <a:solidFill>
                  <a:schemeClr val="bg2"/>
                </a:solidFill>
                <a:latin typeface="Bodoni MT Black" panose="02070A03080606020203" pitchFamily="18" charset="0"/>
              </a:rPr>
              <a:t>Freestyle Cleanup </a:t>
            </a:r>
          </a:p>
          <a:p>
            <a:pPr algn="ctr"/>
            <a:endParaRPr lang="en-US" dirty="0"/>
          </a:p>
          <a:p>
            <a:pPr algn="ctr"/>
            <a:endParaRPr lang="en-US" dirty="0"/>
          </a:p>
        </p:txBody>
      </p:sp>
    </p:spTree>
    <p:extLst>
      <p:ext uri="{BB962C8B-B14F-4D97-AF65-F5344CB8AC3E}">
        <p14:creationId xmlns:p14="http://schemas.microsoft.com/office/powerpoint/2010/main" val="66356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43447" y="1469758"/>
            <a:ext cx="6305106" cy="3918483"/>
          </a:xfrm>
          <a:prstGeom prst="horizontalScroll">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Bodoni MT Black" panose="02070A03080606020203" pitchFamily="18" charset="0"/>
              </a:rPr>
              <a:t>Thank you!!</a:t>
            </a:r>
          </a:p>
          <a:p>
            <a:pPr algn="ctr"/>
            <a:endParaRPr lang="en-US" sz="2400" dirty="0">
              <a:solidFill>
                <a:schemeClr val="accent1">
                  <a:lumMod val="75000"/>
                </a:schemeClr>
              </a:solidFill>
              <a:latin typeface="Bodoni MT Black" panose="02070A03080606020203" pitchFamily="18" charset="0"/>
            </a:endParaRPr>
          </a:p>
          <a:p>
            <a:pPr algn="ctr"/>
            <a:r>
              <a:rPr lang="en-US" sz="2400" dirty="0">
                <a:solidFill>
                  <a:schemeClr val="accent1">
                    <a:lumMod val="75000"/>
                  </a:schemeClr>
                </a:solidFill>
                <a:latin typeface="Bodoni MT Black" panose="02070A03080606020203" pitchFamily="18" charset="0"/>
              </a:rPr>
              <a:t>Tiara</a:t>
            </a:r>
          </a:p>
          <a:p>
            <a:pPr algn="ctr"/>
            <a:endParaRPr lang="en-US" sz="2400" dirty="0">
              <a:solidFill>
                <a:schemeClr val="accent1">
                  <a:lumMod val="75000"/>
                </a:schemeClr>
              </a:solidFill>
              <a:latin typeface="Bodoni MT Black" panose="02070A03080606020203" pitchFamily="18" charset="0"/>
            </a:endParaRPr>
          </a:p>
          <a:p>
            <a:pPr algn="ctr"/>
            <a:r>
              <a:rPr lang="en-US" sz="2400" dirty="0">
                <a:solidFill>
                  <a:schemeClr val="accent1">
                    <a:lumMod val="75000"/>
                  </a:schemeClr>
                </a:solidFill>
                <a:latin typeface="Bodoni MT Black" panose="02070A03080606020203" pitchFamily="18" charset="0"/>
              </a:rPr>
              <a:t>SKU Launch</a:t>
            </a:r>
          </a:p>
          <a:p>
            <a:pPr algn="ctr"/>
            <a:r>
              <a:rPr lang="en-US" sz="2400" dirty="0">
                <a:solidFill>
                  <a:schemeClr val="accent1">
                    <a:lumMod val="75000"/>
                  </a:schemeClr>
                </a:solidFill>
                <a:latin typeface="Bodoni MT Black" panose="02070A03080606020203" pitchFamily="18" charset="0"/>
              </a:rPr>
              <a:t>EDI Portal Enhancements</a:t>
            </a:r>
          </a:p>
          <a:p>
            <a:pPr algn="ctr"/>
            <a:endParaRPr lang="en-US" dirty="0"/>
          </a:p>
          <a:p>
            <a:pPr algn="ctr"/>
            <a:endParaRPr lang="en-US" dirty="0"/>
          </a:p>
        </p:txBody>
      </p:sp>
    </p:spTree>
    <p:extLst>
      <p:ext uri="{BB962C8B-B14F-4D97-AF65-F5344CB8AC3E}">
        <p14:creationId xmlns:p14="http://schemas.microsoft.com/office/powerpoint/2010/main" val="348631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66483" y="1280838"/>
            <a:ext cx="6549655" cy="3918483"/>
          </a:xfrm>
          <a:prstGeom prst="horizontalScroll">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Bodoni MT Black" panose="02070A03080606020203" pitchFamily="18" charset="0"/>
              </a:rPr>
              <a:t>Thank you!!</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Leah</a:t>
            </a:r>
          </a:p>
          <a:p>
            <a:pPr algn="ctr"/>
            <a:endParaRPr lang="en-US" sz="2400" dirty="0">
              <a:solidFill>
                <a:schemeClr val="bg2"/>
              </a:solidFill>
              <a:latin typeface="Bodoni MT Black" panose="02070A03080606020203" pitchFamily="18" charset="0"/>
            </a:endParaRPr>
          </a:p>
          <a:p>
            <a:pPr algn="ctr"/>
            <a:r>
              <a:rPr lang="en-US" sz="2400" dirty="0">
                <a:solidFill>
                  <a:schemeClr val="bg2"/>
                </a:solidFill>
                <a:latin typeface="Bodoni MT Black" panose="02070A03080606020203" pitchFamily="18" charset="0"/>
              </a:rPr>
              <a:t>SKU Launch</a:t>
            </a:r>
          </a:p>
          <a:p>
            <a:pPr algn="ctr"/>
            <a:r>
              <a:rPr lang="en-US" sz="2400" dirty="0">
                <a:solidFill>
                  <a:schemeClr val="bg2"/>
                </a:solidFill>
                <a:latin typeface="Bodoni MT Black" panose="02070A03080606020203" pitchFamily="18" charset="0"/>
              </a:rPr>
              <a:t>CCOP Charge Validation</a:t>
            </a:r>
          </a:p>
          <a:p>
            <a:pPr algn="ctr"/>
            <a:endParaRPr lang="en-US" dirty="0"/>
          </a:p>
        </p:txBody>
      </p:sp>
    </p:spTree>
    <p:extLst>
      <p:ext uri="{BB962C8B-B14F-4D97-AF65-F5344CB8AC3E}">
        <p14:creationId xmlns:p14="http://schemas.microsoft.com/office/powerpoint/2010/main" val="115688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4267D-F82D-44FA-A051-77A95EDD8BF2}"/>
              </a:ext>
            </a:extLst>
          </p:cNvPr>
          <p:cNvSpPr/>
          <p:nvPr/>
        </p:nvSpPr>
        <p:spPr>
          <a:xfrm>
            <a:off x="3247302" y="2233519"/>
            <a:ext cx="5697394" cy="1785104"/>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11000" b="1" dirty="0">
                <a:ln w="19050">
                  <a:solidFill>
                    <a:schemeClr val="bg2"/>
                  </a:solidFill>
                  <a:prstDash val="solid"/>
                </a:ln>
                <a:gradFill>
                  <a:gsLst>
                    <a:gs pos="37000">
                      <a:schemeClr val="accent6">
                        <a:lumMod val="50000"/>
                      </a:schemeClr>
                    </a:gs>
                    <a:gs pos="100000">
                      <a:schemeClr val="accent1">
                        <a:lumMod val="75000"/>
                      </a:schemeClr>
                    </a:gs>
                  </a:gsLst>
                  <a:lin ang="5400000" scaled="1"/>
                </a:gradFill>
                <a:effectLst>
                  <a:outerShdw blurRad="165100" dist="127000" dir="8400000" algn="r" rotWithShape="0">
                    <a:schemeClr val="tx1"/>
                  </a:outerShdw>
                </a:effectLst>
              </a:rPr>
              <a:t>MEETING</a:t>
            </a:r>
          </a:p>
        </p:txBody>
      </p:sp>
      <p:sp>
        <p:nvSpPr>
          <p:cNvPr id="5" name="Rectangle 4">
            <a:extLst>
              <a:ext uri="{FF2B5EF4-FFF2-40B4-BE49-F238E27FC236}">
                <a16:creationId xmlns:a16="http://schemas.microsoft.com/office/drawing/2014/main" id="{E396E747-2E3C-4902-8A8D-7B650BB88343}"/>
              </a:ext>
            </a:extLst>
          </p:cNvPr>
          <p:cNvSpPr/>
          <p:nvPr/>
        </p:nvSpPr>
        <p:spPr>
          <a:xfrm>
            <a:off x="4326124" y="-378104"/>
            <a:ext cx="3539752" cy="1785104"/>
          </a:xfrm>
          <a:prstGeom prst="rect">
            <a:avLst/>
          </a:prstGeom>
          <a:noFill/>
          <a:effectLst>
            <a:softEdge rad="0"/>
          </a:effectLst>
          <a:scene3d>
            <a:camera prst="perspectiveRight" fov="0">
              <a:rot lat="0" lon="0" rev="0"/>
            </a:camera>
            <a:lightRig rig="threePt" dir="t"/>
          </a:scene3d>
        </p:spPr>
        <p:txBody>
          <a:bodyPr wrap="none" lIns="91440" tIns="45720" rIns="91440" bIns="45720">
            <a:spAutoFit/>
            <a:sp3d extrusionH="57150">
              <a:bevelT w="38100" h="38100"/>
            </a:sp3d>
          </a:bodyPr>
          <a:lstStyle/>
          <a:p>
            <a:pPr algn="ctr"/>
            <a:r>
              <a:rPr lang="en-US" sz="11000" b="1" dirty="0">
                <a:ln w="12700">
                  <a:solidFill>
                    <a:schemeClr val="bg2"/>
                  </a:solidFill>
                  <a:prstDash val="solid"/>
                </a:ln>
                <a:gradFill>
                  <a:gsLst>
                    <a:gs pos="32000">
                      <a:schemeClr val="accent6">
                        <a:lumMod val="50000"/>
                      </a:schemeClr>
                    </a:gs>
                    <a:gs pos="100000">
                      <a:schemeClr val="accent1">
                        <a:lumMod val="75000"/>
                      </a:schemeClr>
                    </a:gs>
                  </a:gsLst>
                  <a:lin ang="5400000" scaled="1"/>
                </a:gradFill>
                <a:effectLst>
                  <a:outerShdw blurRad="165100" dist="127000" dir="8400000" algn="r" rotWithShape="0">
                    <a:schemeClr val="tx1"/>
                  </a:outerShdw>
                </a:effectLst>
              </a:rPr>
              <a:t>MDM</a:t>
            </a:r>
          </a:p>
        </p:txBody>
      </p:sp>
      <p:sp>
        <p:nvSpPr>
          <p:cNvPr id="6" name="Rectangle 5">
            <a:extLst>
              <a:ext uri="{FF2B5EF4-FFF2-40B4-BE49-F238E27FC236}">
                <a16:creationId xmlns:a16="http://schemas.microsoft.com/office/drawing/2014/main" id="{15CC59E5-8649-4160-9B02-4C5F30241D23}"/>
              </a:ext>
            </a:extLst>
          </p:cNvPr>
          <p:cNvSpPr/>
          <p:nvPr/>
        </p:nvSpPr>
        <p:spPr>
          <a:xfrm>
            <a:off x="1014479" y="854353"/>
            <a:ext cx="10163040" cy="1785104"/>
          </a:xfrm>
          <a:prstGeom prst="rect">
            <a:avLst/>
          </a:prstGeom>
          <a:noFill/>
        </p:spPr>
        <p:txBody>
          <a:bodyPr wrap="none" lIns="91440" tIns="45720" rIns="91440" bIns="45720">
            <a:spAutoFit/>
            <a:scene3d>
              <a:camera prst="orthographicFront">
                <a:rot lat="0" lon="0" rev="0"/>
              </a:camera>
              <a:lightRig rig="threePt" dir="t"/>
            </a:scene3d>
            <a:sp3d extrusionH="57150">
              <a:bevelT w="38100" h="38100"/>
            </a:sp3d>
          </a:bodyPr>
          <a:lstStyle/>
          <a:p>
            <a:pPr algn="ctr"/>
            <a:r>
              <a:rPr lang="en-US" sz="11000" b="1" dirty="0">
                <a:ln w="12700">
                  <a:solidFill>
                    <a:schemeClr val="bg2"/>
                  </a:solidFill>
                  <a:prstDash val="solid"/>
                </a:ln>
                <a:gradFill>
                  <a:gsLst>
                    <a:gs pos="37000">
                      <a:schemeClr val="accent6">
                        <a:lumMod val="50000"/>
                      </a:schemeClr>
                    </a:gs>
                    <a:gs pos="100000">
                      <a:schemeClr val="accent1">
                        <a:lumMod val="75000"/>
                      </a:schemeClr>
                    </a:gs>
                  </a:gsLst>
                  <a:lin ang="5400000" scaled="1"/>
                </a:gradFill>
                <a:effectLst>
                  <a:outerShdw blurRad="165100" dist="127000" dir="8400000" algn="r" rotWithShape="0">
                    <a:schemeClr val="tx1"/>
                  </a:outerShdw>
                </a:effectLst>
              </a:rPr>
              <a:t>COLLABORATION</a:t>
            </a:r>
          </a:p>
        </p:txBody>
      </p:sp>
      <p:sp>
        <p:nvSpPr>
          <p:cNvPr id="7" name="Rectangle 6">
            <a:extLst>
              <a:ext uri="{FF2B5EF4-FFF2-40B4-BE49-F238E27FC236}">
                <a16:creationId xmlns:a16="http://schemas.microsoft.com/office/drawing/2014/main" id="{C19910A1-EA89-4ECB-8E1F-DAA39F8F49ED}"/>
              </a:ext>
            </a:extLst>
          </p:cNvPr>
          <p:cNvSpPr/>
          <p:nvPr/>
        </p:nvSpPr>
        <p:spPr>
          <a:xfrm>
            <a:off x="3005125" y="5111095"/>
            <a:ext cx="6181757" cy="1200329"/>
          </a:xfrm>
          <a:prstGeom prst="rect">
            <a:avLst/>
          </a:prstGeom>
          <a:noFill/>
        </p:spPr>
        <p:txBody>
          <a:bodyPr wrap="none" lIns="91440" tIns="45720" rIns="91440" bIns="45720">
            <a:spAutoFit/>
            <a:scene3d>
              <a:camera prst="orthographicFront"/>
              <a:lightRig rig="threePt" dir="t"/>
            </a:scene3d>
            <a:sp3d extrusionH="57150">
              <a:bevelT w="38100" h="38100" prst="angle"/>
            </a:sp3d>
          </a:bodyPr>
          <a:lstStyle/>
          <a:p>
            <a:pPr algn="ctr"/>
            <a:r>
              <a:rPr lang="en-US" sz="7200" b="1" dirty="0">
                <a:ln w="9525">
                  <a:solidFill>
                    <a:schemeClr val="tx1"/>
                  </a:solidFill>
                  <a:prstDash val="solid"/>
                </a:ln>
                <a:gradFill>
                  <a:gsLst>
                    <a:gs pos="26000">
                      <a:schemeClr val="tx2">
                        <a:lumMod val="50000"/>
                      </a:schemeClr>
                    </a:gs>
                    <a:gs pos="41000">
                      <a:srgbClr val="FFC000"/>
                    </a:gs>
                    <a:gs pos="56000">
                      <a:srgbClr val="FFFF00"/>
                    </a:gs>
                    <a:gs pos="98639">
                      <a:srgbClr val="002060"/>
                    </a:gs>
                    <a:gs pos="84000">
                      <a:srgbClr val="00B0F0"/>
                    </a:gs>
                    <a:gs pos="70000">
                      <a:srgbClr val="92D050"/>
                    </a:gs>
                  </a:gsLst>
                  <a:lin ang="5400000" scaled="1"/>
                </a:gradFill>
              </a:rPr>
              <a:t>March 3</a:t>
            </a:r>
            <a:r>
              <a:rPr lang="en-US" sz="7200" b="1" baseline="30000" dirty="0">
                <a:ln w="9525">
                  <a:solidFill>
                    <a:schemeClr val="tx1"/>
                  </a:solidFill>
                  <a:prstDash val="solid"/>
                </a:ln>
                <a:gradFill>
                  <a:gsLst>
                    <a:gs pos="26000">
                      <a:schemeClr val="tx2">
                        <a:lumMod val="50000"/>
                      </a:schemeClr>
                    </a:gs>
                    <a:gs pos="41000">
                      <a:srgbClr val="FFC000"/>
                    </a:gs>
                    <a:gs pos="56000">
                      <a:srgbClr val="FFFF00"/>
                    </a:gs>
                    <a:gs pos="98639">
                      <a:srgbClr val="002060"/>
                    </a:gs>
                    <a:gs pos="84000">
                      <a:srgbClr val="00B0F0"/>
                    </a:gs>
                    <a:gs pos="70000">
                      <a:srgbClr val="92D050"/>
                    </a:gs>
                  </a:gsLst>
                  <a:lin ang="5400000" scaled="1"/>
                </a:gradFill>
              </a:rPr>
              <a:t>rd</a:t>
            </a:r>
            <a:r>
              <a:rPr lang="en-US" sz="7200" b="1" dirty="0">
                <a:ln w="9525">
                  <a:solidFill>
                    <a:schemeClr val="tx1"/>
                  </a:solidFill>
                  <a:prstDash val="solid"/>
                </a:ln>
                <a:gradFill>
                  <a:gsLst>
                    <a:gs pos="26000">
                      <a:schemeClr val="tx2">
                        <a:lumMod val="50000"/>
                      </a:schemeClr>
                    </a:gs>
                    <a:gs pos="41000">
                      <a:srgbClr val="FFC000"/>
                    </a:gs>
                    <a:gs pos="56000">
                      <a:srgbClr val="FFFF00"/>
                    </a:gs>
                    <a:gs pos="98639">
                      <a:srgbClr val="002060"/>
                    </a:gs>
                    <a:gs pos="84000">
                      <a:srgbClr val="00B0F0"/>
                    </a:gs>
                    <a:gs pos="70000">
                      <a:srgbClr val="92D050"/>
                    </a:gs>
                  </a:gsLst>
                  <a:lin ang="5400000" scaled="1"/>
                </a:gradFill>
              </a:rPr>
              <a:t>, 2021</a:t>
            </a:r>
            <a:endParaRPr lang="en-US" sz="7200" b="1" cap="none" spc="0" dirty="0">
              <a:ln w="9525">
                <a:solidFill>
                  <a:schemeClr val="tx1"/>
                </a:solidFill>
                <a:prstDash val="solid"/>
              </a:ln>
              <a:gradFill>
                <a:gsLst>
                  <a:gs pos="26000">
                    <a:schemeClr val="tx2">
                      <a:lumMod val="50000"/>
                    </a:schemeClr>
                  </a:gs>
                  <a:gs pos="41000">
                    <a:srgbClr val="FFC000"/>
                  </a:gs>
                  <a:gs pos="56000">
                    <a:srgbClr val="FFFF00"/>
                  </a:gs>
                  <a:gs pos="98639">
                    <a:srgbClr val="002060"/>
                  </a:gs>
                  <a:gs pos="84000">
                    <a:srgbClr val="00B0F0"/>
                  </a:gs>
                  <a:gs pos="70000">
                    <a:srgbClr val="92D050"/>
                  </a:gs>
                </a:gsLst>
                <a:lin ang="5400000" scaled="1"/>
              </a:gradFill>
              <a:effectLst/>
            </a:endParaRPr>
          </a:p>
        </p:txBody>
      </p:sp>
      <p:sp>
        <p:nvSpPr>
          <p:cNvPr id="3" name="Rectangle: Folded Corner 2">
            <a:extLst>
              <a:ext uri="{FF2B5EF4-FFF2-40B4-BE49-F238E27FC236}">
                <a16:creationId xmlns:a16="http://schemas.microsoft.com/office/drawing/2014/main" id="{413F7E53-2FDB-42D7-8F40-611CA5D68EF7}"/>
              </a:ext>
            </a:extLst>
          </p:cNvPr>
          <p:cNvSpPr/>
          <p:nvPr/>
        </p:nvSpPr>
        <p:spPr>
          <a:xfrm rot="20553639">
            <a:off x="585239" y="3214041"/>
            <a:ext cx="2416556" cy="2009005"/>
          </a:xfrm>
          <a:prstGeom prst="foldedCorner">
            <a:avLst/>
          </a:prstGeom>
          <a:gradFill>
            <a:gsLst>
              <a:gs pos="0">
                <a:schemeClr val="tx2">
                  <a:lumMod val="50000"/>
                </a:schemeClr>
              </a:gs>
              <a:gs pos="28000">
                <a:srgbClr val="FFC000"/>
              </a:gs>
              <a:gs pos="56000">
                <a:srgbClr val="FFFF00"/>
              </a:gs>
              <a:gs pos="98639">
                <a:srgbClr val="002060"/>
              </a:gs>
              <a:gs pos="84000">
                <a:srgbClr val="00B0F0"/>
              </a:gs>
              <a:gs pos="70000">
                <a:srgbClr val="92D050"/>
              </a:gs>
            </a:gsLst>
            <a:lin ang="5400000" scaled="1"/>
          </a:gradFill>
          <a:ln w="28575">
            <a:solidFill>
              <a:schemeClr val="tx1"/>
            </a:solidFill>
          </a:ln>
          <a:effectLst>
            <a:outerShdw blurRad="342900" dist="127000" dir="8280000" algn="r" rotWithShape="0">
              <a:prstClr val="black">
                <a:alpha val="68000"/>
              </a:prstClr>
            </a:outerShdw>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m3d="http://schemas.microsoft.com/office/drawing/2017/model3d" Requires="am3d">
          <p:graphicFrame>
            <p:nvGraphicFramePr>
              <p:cNvPr id="2" name="3D Model 1" descr="Push Pin">
                <a:extLst>
                  <a:ext uri="{FF2B5EF4-FFF2-40B4-BE49-F238E27FC236}">
                    <a16:creationId xmlns:a16="http://schemas.microsoft.com/office/drawing/2014/main" id="{EA92FB36-28F6-4D9B-A740-AB65251F25BE}"/>
                  </a:ext>
                </a:extLst>
              </p:cNvPr>
              <p:cNvGraphicFramePr>
                <a:graphicFrameLocks noChangeAspect="1"/>
              </p:cNvGraphicFramePr>
              <p:nvPr/>
            </p:nvGraphicFramePr>
            <p:xfrm rot="18247910">
              <a:off x="207563" y="3303535"/>
              <a:ext cx="454671" cy="931180"/>
            </p:xfrm>
            <a:graphic>
              <a:graphicData uri="http://schemas.microsoft.com/office/drawing/2017/model3d">
                <am3d:model3d r:embed="rId2">
                  <am3d:spPr>
                    <a:xfrm rot="18247910">
                      <a:off x="0" y="0"/>
                      <a:ext cx="454671" cy="931180"/>
                    </a:xfrm>
                    <a:prstGeom prst="rect">
                      <a:avLst/>
                    </a:prstGeom>
                    <a:noFill/>
                  </am3d:spPr>
                  <am3d:camera>
                    <am3d:pos x="0" y="0" z="55916273"/>
                    <am3d:up dx="0" dy="36000000" dz="0"/>
                    <am3d:lookAt x="0" y="0" z="0"/>
                    <am3d:perspective fov="2700000"/>
                  </am3d:camera>
                  <am3d:trans>
                    <am3d:meterPerModelUnit n="45454541" d="1000000"/>
                    <am3d:preTrans dx="0" dy="-1744261" dz="0"/>
                    <am3d:scale>
                      <am3d:sx n="1000000" d="1000000"/>
                      <am3d:sy n="1000000" d="1000000"/>
                      <am3d:sz n="1000000" d="1000000"/>
                    </am3d:scale>
                    <am3d:rot ax="5705542" ay="-3444954" az="-5762192"/>
                    <am3d:postTrans dx="0" dy="0" dz="0"/>
                  </am3d:trans>
                  <am3d:raster rName="Office3DRenderer" rVer="16.0.8326">
                    <am3d:blip r:embed="rId3"/>
                  </am3d:raster>
                  <am3d:objViewport viewportSz="104195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Push Pin">
                <a:extLst>
                  <a:ext uri="{FF2B5EF4-FFF2-40B4-BE49-F238E27FC236}">
                    <a16:creationId xmlns:a16="http://schemas.microsoft.com/office/drawing/2014/main" id="{EA92FB36-28F6-4D9B-A740-AB65251F25BE}"/>
                  </a:ext>
                </a:extLst>
              </p:cNvPr>
              <p:cNvPicPr>
                <a:picLocks noGrp="1" noRot="1" noChangeAspect="1" noMove="1" noResize="1" noEditPoints="1" noAdjustHandles="1" noChangeArrowheads="1" noChangeShapeType="1" noCrop="1"/>
              </p:cNvPicPr>
              <p:nvPr/>
            </p:nvPicPr>
            <p:blipFill>
              <a:blip r:embed="rId3"/>
              <a:stretch>
                <a:fillRect/>
              </a:stretch>
            </p:blipFill>
            <p:spPr>
              <a:xfrm rot="18247910">
                <a:off x="207563" y="3303535"/>
                <a:ext cx="454671" cy="931180"/>
              </a:xfrm>
              <a:prstGeom prst="rect">
                <a:avLst/>
              </a:prstGeom>
              <a:noFill/>
            </p:spPr>
          </p:pic>
        </mc:Fallback>
      </mc:AlternateContent>
      <p:sp>
        <p:nvSpPr>
          <p:cNvPr id="8" name="TextBox 7">
            <a:extLst>
              <a:ext uri="{FF2B5EF4-FFF2-40B4-BE49-F238E27FC236}">
                <a16:creationId xmlns:a16="http://schemas.microsoft.com/office/drawing/2014/main" id="{58C765D3-D563-4C06-89E6-EB6E76407F7B}"/>
              </a:ext>
            </a:extLst>
          </p:cNvPr>
          <p:cNvSpPr txBox="1"/>
          <p:nvPr/>
        </p:nvSpPr>
        <p:spPr>
          <a:xfrm rot="20548318">
            <a:off x="660993" y="3310602"/>
            <a:ext cx="2039668" cy="1815882"/>
          </a:xfrm>
          <a:prstGeom prst="rect">
            <a:avLst/>
          </a:prstGeom>
          <a:noFill/>
        </p:spPr>
        <p:txBody>
          <a:bodyPr wrap="square" rtlCol="0">
            <a:spAutoFit/>
          </a:bodyPr>
          <a:lstStyle/>
          <a:p>
            <a:pPr algn="ctr"/>
            <a:r>
              <a:rPr lang="en-US" sz="2800" b="1" dirty="0">
                <a:latin typeface="Modern Love Grunge" panose="04070805081005020601" pitchFamily="82" charset="0"/>
              </a:rPr>
              <a:t>March 10</a:t>
            </a:r>
            <a:r>
              <a:rPr lang="en-US" sz="2800" b="1" baseline="30000" dirty="0">
                <a:latin typeface="Modern Love Grunge" panose="04070805081005020601" pitchFamily="82" charset="0"/>
              </a:rPr>
              <a:t>th</a:t>
            </a:r>
            <a:r>
              <a:rPr lang="en-US" sz="2800" b="1" dirty="0">
                <a:latin typeface="Modern Love Grunge" panose="04070805081005020601" pitchFamily="82" charset="0"/>
              </a:rPr>
              <a:t> Facilitator will be Mary</a:t>
            </a:r>
          </a:p>
        </p:txBody>
      </p:sp>
    </p:spTree>
    <p:extLst>
      <p:ext uri="{BB962C8B-B14F-4D97-AF65-F5344CB8AC3E}">
        <p14:creationId xmlns:p14="http://schemas.microsoft.com/office/powerpoint/2010/main" val="2777490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43447" y="1469758"/>
            <a:ext cx="6305106" cy="3918483"/>
          </a:xfrm>
          <a:prstGeom prst="horizontalScroll">
            <a:avLst/>
          </a:prstGeom>
          <a:solidFill>
            <a:schemeClr val="accent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sz="2400">
                <a:solidFill>
                  <a:schemeClr val="bg2"/>
                </a:solidFill>
                <a:latin typeface="Bodoni MT Black" panose="02070A03080606020203" pitchFamily="18" charset="0"/>
              </a:rPr>
              <a:t>Thank you!!</a:t>
            </a:r>
          </a:p>
          <a:p>
            <a:pPr algn="ctr"/>
            <a:endParaRPr lang="en-US" sz="2400">
              <a:solidFill>
                <a:schemeClr val="bg2"/>
              </a:solidFill>
              <a:latin typeface="Bodoni MT Black" panose="02070A03080606020203" pitchFamily="18" charset="0"/>
            </a:endParaRPr>
          </a:p>
          <a:p>
            <a:pPr algn="ctr"/>
            <a:r>
              <a:rPr lang="en-US" sz="2400">
                <a:solidFill>
                  <a:schemeClr val="bg2"/>
                </a:solidFill>
                <a:latin typeface="Bodoni MT Black" panose="02070A03080606020203" pitchFamily="18" charset="0"/>
              </a:rPr>
              <a:t>Kim</a:t>
            </a:r>
          </a:p>
          <a:p>
            <a:pPr algn="ctr"/>
            <a:endParaRPr lang="en-US" sz="2400">
              <a:solidFill>
                <a:schemeClr val="bg2"/>
              </a:solidFill>
              <a:latin typeface="Bodoni MT Black" panose="02070A03080606020203" pitchFamily="18" charset="0"/>
            </a:endParaRPr>
          </a:p>
          <a:p>
            <a:pPr algn="ctr"/>
            <a:r>
              <a:rPr lang="en-US" sz="2400">
                <a:solidFill>
                  <a:schemeClr val="bg2"/>
                </a:solidFill>
                <a:latin typeface="Bodoni MT Black" panose="02070A03080606020203" pitchFamily="18" charset="0"/>
              </a:rPr>
              <a:t>SKU Launch</a:t>
            </a:r>
          </a:p>
          <a:p>
            <a:pPr algn="ctr"/>
            <a:r>
              <a:rPr lang="en-US" sz="2400">
                <a:solidFill>
                  <a:schemeClr val="bg2"/>
                </a:solidFill>
                <a:latin typeface="Bodoni MT Black" panose="02070A03080606020203" pitchFamily="18" charset="0"/>
              </a:rPr>
              <a:t>IS Rule Snowflake UAT</a:t>
            </a:r>
          </a:p>
          <a:p>
            <a:pPr algn="ctr"/>
            <a:r>
              <a:rPr lang="en-US" sz="2400">
                <a:solidFill>
                  <a:schemeClr val="bg2"/>
                </a:solidFill>
                <a:latin typeface="Bodoni MT Black" panose="02070A03080606020203" pitchFamily="18" charset="0"/>
              </a:rPr>
              <a:t>Reroutes</a:t>
            </a:r>
          </a:p>
          <a:p>
            <a:pPr algn="ctr"/>
            <a:endParaRPr lang="en-US"/>
          </a:p>
          <a:p>
            <a:pPr algn="ctr"/>
            <a:endParaRPr lang="en-US" dirty="0"/>
          </a:p>
        </p:txBody>
      </p:sp>
    </p:spTree>
    <p:extLst>
      <p:ext uri="{BB962C8B-B14F-4D97-AF65-F5344CB8AC3E}">
        <p14:creationId xmlns:p14="http://schemas.microsoft.com/office/powerpoint/2010/main" val="1159395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4473531B-9B07-4E6C-BEF5-302110D82B1D}"/>
              </a:ext>
            </a:extLst>
          </p:cNvPr>
          <p:cNvSpPr/>
          <p:nvPr/>
        </p:nvSpPr>
        <p:spPr>
          <a:xfrm>
            <a:off x="2943447" y="1469758"/>
            <a:ext cx="6305106" cy="3918483"/>
          </a:xfrm>
          <a:prstGeom prst="horizontalScroll">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70C0"/>
              </a:solidFill>
              <a:latin typeface="Bodoni MT Black" panose="02070A03080606020203" pitchFamily="18" charset="0"/>
            </a:endParaRPr>
          </a:p>
          <a:p>
            <a:pPr algn="ctr"/>
            <a:r>
              <a:rPr lang="en-US" sz="2400" dirty="0">
                <a:solidFill>
                  <a:schemeClr val="accent1">
                    <a:lumMod val="75000"/>
                  </a:schemeClr>
                </a:solidFill>
                <a:latin typeface="Bodoni MT Black" panose="02070A03080606020203" pitchFamily="18" charset="0"/>
              </a:rPr>
              <a:t>Thank you!!</a:t>
            </a:r>
          </a:p>
          <a:p>
            <a:pPr algn="ctr"/>
            <a:endParaRPr lang="en-US" sz="2400" dirty="0">
              <a:solidFill>
                <a:schemeClr val="accent1">
                  <a:lumMod val="75000"/>
                </a:schemeClr>
              </a:solidFill>
              <a:latin typeface="Bodoni MT Black" panose="02070A03080606020203" pitchFamily="18" charset="0"/>
            </a:endParaRPr>
          </a:p>
          <a:p>
            <a:pPr algn="ctr"/>
            <a:r>
              <a:rPr lang="en-US" sz="2400" dirty="0">
                <a:solidFill>
                  <a:schemeClr val="accent1">
                    <a:lumMod val="75000"/>
                  </a:schemeClr>
                </a:solidFill>
                <a:latin typeface="Bodoni MT Black" panose="02070A03080606020203" pitchFamily="18" charset="0"/>
              </a:rPr>
              <a:t>Mary</a:t>
            </a:r>
          </a:p>
          <a:p>
            <a:pPr algn="ctr"/>
            <a:endParaRPr lang="en-US" sz="2400" dirty="0">
              <a:solidFill>
                <a:schemeClr val="accent1">
                  <a:lumMod val="75000"/>
                </a:schemeClr>
              </a:solidFill>
              <a:latin typeface="Bodoni MT Black" panose="02070A03080606020203" pitchFamily="18" charset="0"/>
            </a:endParaRPr>
          </a:p>
          <a:p>
            <a:pPr algn="ctr"/>
            <a:r>
              <a:rPr lang="en-US" sz="2400" dirty="0">
                <a:solidFill>
                  <a:schemeClr val="accent1">
                    <a:lumMod val="75000"/>
                  </a:schemeClr>
                </a:solidFill>
                <a:latin typeface="Bodoni MT Black" panose="02070A03080606020203" pitchFamily="18" charset="0"/>
              </a:rPr>
              <a:t>SKU Launch</a:t>
            </a:r>
          </a:p>
          <a:p>
            <a:pPr algn="ctr"/>
            <a:r>
              <a:rPr lang="en-US" sz="2400" dirty="0">
                <a:solidFill>
                  <a:schemeClr val="accent1">
                    <a:lumMod val="75000"/>
                  </a:schemeClr>
                </a:solidFill>
                <a:latin typeface="Bodoni MT Black" panose="02070A03080606020203" pitchFamily="18" charset="0"/>
              </a:rPr>
              <a:t>PLM Enhancements</a:t>
            </a:r>
          </a:p>
          <a:p>
            <a:pPr algn="ctr"/>
            <a:r>
              <a:rPr lang="en-US" sz="2400" dirty="0">
                <a:solidFill>
                  <a:schemeClr val="accent1">
                    <a:lumMod val="75000"/>
                  </a:schemeClr>
                </a:solidFill>
                <a:latin typeface="Bodoni MT Black" panose="02070A03080606020203" pitchFamily="18" charset="0"/>
              </a:rPr>
              <a:t>Crossroads</a:t>
            </a:r>
          </a:p>
          <a:p>
            <a:pPr algn="ctr"/>
            <a:endParaRPr lang="en-US" dirty="0"/>
          </a:p>
          <a:p>
            <a:pPr algn="ctr"/>
            <a:endParaRPr lang="en-US" dirty="0"/>
          </a:p>
        </p:txBody>
      </p:sp>
    </p:spTree>
    <p:extLst>
      <p:ext uri="{BB962C8B-B14F-4D97-AF65-F5344CB8AC3E}">
        <p14:creationId xmlns:p14="http://schemas.microsoft.com/office/powerpoint/2010/main" val="163983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8FBB7-3B78-429B-9EB7-5F1A0601557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907" b="9522"/>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70DA3A5-1735-479A-9737-328A68C2002C}"/>
              </a:ext>
            </a:extLst>
          </p:cNvPr>
          <p:cNvSpPr txBox="1"/>
          <p:nvPr/>
        </p:nvSpPr>
        <p:spPr>
          <a:xfrm>
            <a:off x="5738191" y="1630017"/>
            <a:ext cx="4876800" cy="291547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54957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C36909-7C06-42B6-BAFB-1EA3A3B8B8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7376" y="2387035"/>
            <a:ext cx="3343202" cy="1186837"/>
          </a:xfrm>
          <a:prstGeom prst="rect">
            <a:avLst/>
          </a:prstGeom>
        </p:spPr>
      </p:pic>
      <p:pic>
        <p:nvPicPr>
          <p:cNvPr id="2" name="Picture 1">
            <a:extLst>
              <a:ext uri="{FF2B5EF4-FFF2-40B4-BE49-F238E27FC236}">
                <a16:creationId xmlns:a16="http://schemas.microsoft.com/office/drawing/2014/main" id="{0F9BA406-FB12-4AC3-9BA0-BB7C3A091BB7}"/>
              </a:ext>
            </a:extLst>
          </p:cNvPr>
          <p:cNvPicPr>
            <a:picLocks noChangeAspect="1"/>
          </p:cNvPicPr>
          <p:nvPr/>
        </p:nvPicPr>
        <p:blipFill>
          <a:blip r:embed="rId4"/>
          <a:stretch>
            <a:fillRect/>
          </a:stretch>
        </p:blipFill>
        <p:spPr>
          <a:xfrm>
            <a:off x="4754009" y="1258958"/>
            <a:ext cx="7469737" cy="3478204"/>
          </a:xfrm>
          <a:prstGeom prst="rect">
            <a:avLst/>
          </a:prstGeom>
        </p:spPr>
      </p:pic>
    </p:spTree>
    <p:extLst>
      <p:ext uri="{BB962C8B-B14F-4D97-AF65-F5344CB8AC3E}">
        <p14:creationId xmlns:p14="http://schemas.microsoft.com/office/powerpoint/2010/main" val="1230032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C7D0C-7780-4640-9CA9-D64163D4E858}"/>
              </a:ext>
            </a:extLst>
          </p:cNvPr>
          <p:cNvPicPr>
            <a:picLocks noChangeAspect="1"/>
          </p:cNvPicPr>
          <p:nvPr/>
        </p:nvPicPr>
        <p:blipFill>
          <a:blip r:embed="rId2"/>
          <a:stretch>
            <a:fillRect/>
          </a:stretch>
        </p:blipFill>
        <p:spPr>
          <a:xfrm>
            <a:off x="2319005" y="643466"/>
            <a:ext cx="7553990" cy="5571067"/>
          </a:xfrm>
          <a:prstGeom prst="rect">
            <a:avLst/>
          </a:prstGeom>
        </p:spPr>
      </p:pic>
    </p:spTree>
    <p:extLst>
      <p:ext uri="{BB962C8B-B14F-4D97-AF65-F5344CB8AC3E}">
        <p14:creationId xmlns:p14="http://schemas.microsoft.com/office/powerpoint/2010/main" val="1376363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C67F5C-4D04-44EC-89B1-0FB2503B4199}"/>
              </a:ext>
            </a:extLst>
          </p:cNvPr>
          <p:cNvPicPr>
            <a:picLocks noChangeAspect="1"/>
          </p:cNvPicPr>
          <p:nvPr/>
        </p:nvPicPr>
        <p:blipFill>
          <a:blip r:embed="rId2"/>
          <a:stretch>
            <a:fillRect/>
          </a:stretch>
        </p:blipFill>
        <p:spPr>
          <a:xfrm>
            <a:off x="2213724" y="643466"/>
            <a:ext cx="7764552" cy="5571067"/>
          </a:xfrm>
          <a:prstGeom prst="rect">
            <a:avLst/>
          </a:prstGeom>
        </p:spPr>
      </p:pic>
    </p:spTree>
    <p:extLst>
      <p:ext uri="{BB962C8B-B14F-4D97-AF65-F5344CB8AC3E}">
        <p14:creationId xmlns:p14="http://schemas.microsoft.com/office/powerpoint/2010/main" val="77526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5FD068-99F1-4BED-AEDA-72AE90AC1793}"/>
              </a:ext>
            </a:extLst>
          </p:cNvPr>
          <p:cNvPicPr>
            <a:picLocks noChangeAspect="1"/>
          </p:cNvPicPr>
          <p:nvPr/>
        </p:nvPicPr>
        <p:blipFill>
          <a:blip r:embed="rId2"/>
          <a:stretch>
            <a:fillRect/>
          </a:stretch>
        </p:blipFill>
        <p:spPr>
          <a:xfrm>
            <a:off x="2381955" y="643466"/>
            <a:ext cx="7428089" cy="5571067"/>
          </a:xfrm>
          <a:prstGeom prst="rect">
            <a:avLst/>
          </a:prstGeom>
        </p:spPr>
      </p:pic>
    </p:spTree>
    <p:extLst>
      <p:ext uri="{BB962C8B-B14F-4D97-AF65-F5344CB8AC3E}">
        <p14:creationId xmlns:p14="http://schemas.microsoft.com/office/powerpoint/2010/main" val="63368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5D7FF-0AE2-491A-9F53-77386D9BD052}"/>
              </a:ext>
            </a:extLst>
          </p:cNvPr>
          <p:cNvPicPr>
            <a:picLocks noChangeAspect="1"/>
          </p:cNvPicPr>
          <p:nvPr/>
        </p:nvPicPr>
        <p:blipFill>
          <a:blip r:embed="rId2"/>
          <a:stretch>
            <a:fillRect/>
          </a:stretch>
        </p:blipFill>
        <p:spPr>
          <a:xfrm>
            <a:off x="2344440" y="643466"/>
            <a:ext cx="7503120" cy="5571067"/>
          </a:xfrm>
          <a:prstGeom prst="rect">
            <a:avLst/>
          </a:prstGeom>
        </p:spPr>
      </p:pic>
    </p:spTree>
    <p:extLst>
      <p:ext uri="{BB962C8B-B14F-4D97-AF65-F5344CB8AC3E}">
        <p14:creationId xmlns:p14="http://schemas.microsoft.com/office/powerpoint/2010/main" val="1221238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D0006F-5B06-4AFB-9B3D-6EFB3EB5048B}"/>
              </a:ext>
            </a:extLst>
          </p:cNvPr>
          <p:cNvPicPr>
            <a:picLocks noChangeAspect="1"/>
          </p:cNvPicPr>
          <p:nvPr/>
        </p:nvPicPr>
        <p:blipFill>
          <a:blip r:embed="rId2"/>
          <a:stretch>
            <a:fillRect/>
          </a:stretch>
        </p:blipFill>
        <p:spPr>
          <a:xfrm>
            <a:off x="2381955" y="643466"/>
            <a:ext cx="7428089" cy="5571067"/>
          </a:xfrm>
          <a:prstGeom prst="rect">
            <a:avLst/>
          </a:prstGeom>
        </p:spPr>
      </p:pic>
    </p:spTree>
    <p:extLst>
      <p:ext uri="{BB962C8B-B14F-4D97-AF65-F5344CB8AC3E}">
        <p14:creationId xmlns:p14="http://schemas.microsoft.com/office/powerpoint/2010/main" val="257960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raphic 3" descr="Star">
            <a:extLst>
              <a:ext uri="{FF2B5EF4-FFF2-40B4-BE49-F238E27FC236}">
                <a16:creationId xmlns:a16="http://schemas.microsoft.com/office/drawing/2014/main" id="{7DA17878-E235-4B7B-9801-3C67725B7795}"/>
              </a:ext>
            </a:extLst>
          </p:cNvPr>
          <p:cNvSpPr/>
          <p:nvPr/>
        </p:nvSpPr>
        <p:spPr>
          <a:xfrm rot="15968261">
            <a:off x="-142727" y="4255240"/>
            <a:ext cx="2494597" cy="2393980"/>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dirty="0"/>
          </a:p>
        </p:txBody>
      </p:sp>
      <p:sp>
        <p:nvSpPr>
          <p:cNvPr id="36" name="Graphic 3" descr="Star">
            <a:extLst>
              <a:ext uri="{FF2B5EF4-FFF2-40B4-BE49-F238E27FC236}">
                <a16:creationId xmlns:a16="http://schemas.microsoft.com/office/drawing/2014/main" id="{F4E1BB3D-4A92-4271-BE74-85C04B202AA7}"/>
              </a:ext>
            </a:extLst>
          </p:cNvPr>
          <p:cNvSpPr/>
          <p:nvPr/>
        </p:nvSpPr>
        <p:spPr>
          <a:xfrm rot="1633823">
            <a:off x="5588601" y="524730"/>
            <a:ext cx="5872014" cy="5589400"/>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5" name="Graphic 3" descr="Star">
            <a:extLst>
              <a:ext uri="{FF2B5EF4-FFF2-40B4-BE49-F238E27FC236}">
                <a16:creationId xmlns:a16="http://schemas.microsoft.com/office/drawing/2014/main" id="{E0433867-2868-4EBD-AAB8-DC0D6912B87E}"/>
              </a:ext>
            </a:extLst>
          </p:cNvPr>
          <p:cNvSpPr/>
          <p:nvPr/>
        </p:nvSpPr>
        <p:spPr>
          <a:xfrm rot="20131096">
            <a:off x="203146" y="-208289"/>
            <a:ext cx="5639817" cy="5223805"/>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53" name="TextBox 52">
            <a:extLst>
              <a:ext uri="{FF2B5EF4-FFF2-40B4-BE49-F238E27FC236}">
                <a16:creationId xmlns:a16="http://schemas.microsoft.com/office/drawing/2014/main" id="{1FC5900F-AF8F-4C2F-8DDB-2FDF950A63E0}"/>
              </a:ext>
            </a:extLst>
          </p:cNvPr>
          <p:cNvSpPr txBox="1"/>
          <p:nvPr/>
        </p:nvSpPr>
        <p:spPr>
          <a:xfrm>
            <a:off x="2225990" y="2459033"/>
            <a:ext cx="2526501"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rPr>
              <a:t>Reminder for CELEBRATE email</a:t>
            </a:r>
          </a:p>
          <a:p>
            <a:pPr marL="285750" indent="-285750">
              <a:buFont typeface="Wingdings" panose="05000000000000000000" pitchFamily="2" charset="2"/>
              <a:buChar char="Ø"/>
            </a:pPr>
            <a:r>
              <a:rPr lang="en-US" b="1" dirty="0">
                <a:solidFill>
                  <a:schemeClr val="bg1"/>
                </a:solidFill>
              </a:rPr>
              <a:t>Q1 Recognitions</a:t>
            </a:r>
          </a:p>
        </p:txBody>
      </p:sp>
      <p:sp>
        <p:nvSpPr>
          <p:cNvPr id="54" name="Rectangle 53">
            <a:extLst>
              <a:ext uri="{FF2B5EF4-FFF2-40B4-BE49-F238E27FC236}">
                <a16:creationId xmlns:a16="http://schemas.microsoft.com/office/drawing/2014/main" id="{FAAB3113-DA42-4B41-A6D9-DC2A2444F87C}"/>
              </a:ext>
            </a:extLst>
          </p:cNvPr>
          <p:cNvSpPr/>
          <p:nvPr/>
        </p:nvSpPr>
        <p:spPr>
          <a:xfrm>
            <a:off x="2327735" y="1777448"/>
            <a:ext cx="1837426" cy="707886"/>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Jennifer</a:t>
            </a:r>
          </a:p>
        </p:txBody>
      </p:sp>
      <p:sp>
        <p:nvSpPr>
          <p:cNvPr id="25" name="TextBox 24">
            <a:extLst>
              <a:ext uri="{FF2B5EF4-FFF2-40B4-BE49-F238E27FC236}">
                <a16:creationId xmlns:a16="http://schemas.microsoft.com/office/drawing/2014/main" id="{2BA152E2-87BE-48AC-949E-FFDB18C1AA75}"/>
              </a:ext>
            </a:extLst>
          </p:cNvPr>
          <p:cNvSpPr txBox="1"/>
          <p:nvPr/>
        </p:nvSpPr>
        <p:spPr>
          <a:xfrm>
            <a:off x="7375297" y="3168113"/>
            <a:ext cx="1967610" cy="1200329"/>
          </a:xfrm>
          <a:prstGeom prst="rect">
            <a:avLst/>
          </a:prstGeom>
          <a:noFill/>
        </p:spPr>
        <p:txBody>
          <a:bodyPr wrap="square" rtlCol="0">
            <a:spAutoFit/>
          </a:bodyPr>
          <a:lstStyle/>
          <a:p>
            <a:pPr algn="ctr"/>
            <a:r>
              <a:rPr lang="en-US" b="1" dirty="0">
                <a:solidFill>
                  <a:schemeClr val="bg1"/>
                </a:solidFill>
              </a:rPr>
              <a:t>Continuation from Q1 Meeting – Courageous Conversations</a:t>
            </a:r>
          </a:p>
        </p:txBody>
      </p:sp>
      <p:sp>
        <p:nvSpPr>
          <p:cNvPr id="58" name="Rectangle 57">
            <a:extLst>
              <a:ext uri="{FF2B5EF4-FFF2-40B4-BE49-F238E27FC236}">
                <a16:creationId xmlns:a16="http://schemas.microsoft.com/office/drawing/2014/main" id="{5BCB97F2-EA99-44F4-BF63-1CE17E9F5C57}"/>
              </a:ext>
            </a:extLst>
          </p:cNvPr>
          <p:cNvSpPr/>
          <p:nvPr/>
        </p:nvSpPr>
        <p:spPr>
          <a:xfrm>
            <a:off x="7604188" y="2538121"/>
            <a:ext cx="1511953" cy="707886"/>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Mindy</a:t>
            </a:r>
          </a:p>
        </p:txBody>
      </p:sp>
      <p:sp>
        <p:nvSpPr>
          <p:cNvPr id="38" name="Graphic 3" descr="Star">
            <a:extLst>
              <a:ext uri="{FF2B5EF4-FFF2-40B4-BE49-F238E27FC236}">
                <a16:creationId xmlns:a16="http://schemas.microsoft.com/office/drawing/2014/main" id="{B899DBD1-C412-48F8-98AE-C2483296EE73}"/>
              </a:ext>
            </a:extLst>
          </p:cNvPr>
          <p:cNvSpPr/>
          <p:nvPr/>
        </p:nvSpPr>
        <p:spPr>
          <a:xfrm rot="1421221">
            <a:off x="3696885" y="4830596"/>
            <a:ext cx="1927257" cy="1799507"/>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39" name="Graphic 3" descr="Star">
            <a:extLst>
              <a:ext uri="{FF2B5EF4-FFF2-40B4-BE49-F238E27FC236}">
                <a16:creationId xmlns:a16="http://schemas.microsoft.com/office/drawing/2014/main" id="{40F196D8-B0DD-4B49-875D-884A04876E6F}"/>
              </a:ext>
            </a:extLst>
          </p:cNvPr>
          <p:cNvSpPr/>
          <p:nvPr/>
        </p:nvSpPr>
        <p:spPr>
          <a:xfrm rot="13236776">
            <a:off x="450404" y="302422"/>
            <a:ext cx="1039476" cy="972526"/>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40" name="Graphic 3" descr="Star">
            <a:extLst>
              <a:ext uri="{FF2B5EF4-FFF2-40B4-BE49-F238E27FC236}">
                <a16:creationId xmlns:a16="http://schemas.microsoft.com/office/drawing/2014/main" id="{1A434D9A-2234-4291-8F8C-37B9F38D2CED}"/>
              </a:ext>
            </a:extLst>
          </p:cNvPr>
          <p:cNvSpPr/>
          <p:nvPr/>
        </p:nvSpPr>
        <p:spPr>
          <a:xfrm rot="2648209">
            <a:off x="8596024" y="803471"/>
            <a:ext cx="392931" cy="422207"/>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41" name="Graphic 3" descr="Star">
            <a:extLst>
              <a:ext uri="{FF2B5EF4-FFF2-40B4-BE49-F238E27FC236}">
                <a16:creationId xmlns:a16="http://schemas.microsoft.com/office/drawing/2014/main" id="{3BEA2E64-0CB2-4B5A-A16C-8D47F1B9449C}"/>
              </a:ext>
            </a:extLst>
          </p:cNvPr>
          <p:cNvSpPr/>
          <p:nvPr/>
        </p:nvSpPr>
        <p:spPr>
          <a:xfrm rot="6186634">
            <a:off x="6670653" y="313308"/>
            <a:ext cx="1039476" cy="972526"/>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42" name="Graphic 3" descr="Star">
            <a:extLst>
              <a:ext uri="{FF2B5EF4-FFF2-40B4-BE49-F238E27FC236}">
                <a16:creationId xmlns:a16="http://schemas.microsoft.com/office/drawing/2014/main" id="{A0E0E93E-B9F2-4ECF-A0E4-7555FCC35057}"/>
              </a:ext>
            </a:extLst>
          </p:cNvPr>
          <p:cNvSpPr/>
          <p:nvPr/>
        </p:nvSpPr>
        <p:spPr>
          <a:xfrm rot="889814">
            <a:off x="10444039" y="4965967"/>
            <a:ext cx="1039476" cy="972526"/>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pic>
        <p:nvPicPr>
          <p:cNvPr id="7" name="Graphic 6" descr="Shooting star">
            <a:extLst>
              <a:ext uri="{FF2B5EF4-FFF2-40B4-BE49-F238E27FC236}">
                <a16:creationId xmlns:a16="http://schemas.microsoft.com/office/drawing/2014/main" id="{B4EDECF2-C7EB-405A-8B73-7695C7912A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5343717" y="331485"/>
            <a:ext cx="1223818" cy="914400"/>
          </a:xfrm>
          <a:prstGeom prst="rect">
            <a:avLst/>
          </a:prstGeom>
        </p:spPr>
      </p:pic>
      <p:pic>
        <p:nvPicPr>
          <p:cNvPr id="50" name="Graphic 49" descr="Shooting star">
            <a:extLst>
              <a:ext uri="{FF2B5EF4-FFF2-40B4-BE49-F238E27FC236}">
                <a16:creationId xmlns:a16="http://schemas.microsoft.com/office/drawing/2014/main" id="{F4197EF0-DA30-4CDC-85DD-D88A6DC12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09057">
            <a:off x="5705169" y="4445724"/>
            <a:ext cx="2258008" cy="2258008"/>
          </a:xfrm>
          <a:prstGeom prst="rect">
            <a:avLst/>
          </a:prstGeom>
        </p:spPr>
      </p:pic>
      <p:sp>
        <p:nvSpPr>
          <p:cNvPr id="55" name="Graphic 3" descr="Star">
            <a:extLst>
              <a:ext uri="{FF2B5EF4-FFF2-40B4-BE49-F238E27FC236}">
                <a16:creationId xmlns:a16="http://schemas.microsoft.com/office/drawing/2014/main" id="{C08D7F73-1FC8-4250-BFA3-9D8979B48735}"/>
              </a:ext>
            </a:extLst>
          </p:cNvPr>
          <p:cNvSpPr/>
          <p:nvPr/>
        </p:nvSpPr>
        <p:spPr>
          <a:xfrm rot="6156665">
            <a:off x="1314219" y="3758892"/>
            <a:ext cx="392931" cy="422207"/>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56" name="Graphic 3" descr="Star">
            <a:extLst>
              <a:ext uri="{FF2B5EF4-FFF2-40B4-BE49-F238E27FC236}">
                <a16:creationId xmlns:a16="http://schemas.microsoft.com/office/drawing/2014/main" id="{188F1AAC-29CA-4BB2-910C-67BA2211FF43}"/>
              </a:ext>
            </a:extLst>
          </p:cNvPr>
          <p:cNvSpPr/>
          <p:nvPr/>
        </p:nvSpPr>
        <p:spPr>
          <a:xfrm rot="7720552">
            <a:off x="9717355" y="4835156"/>
            <a:ext cx="392931" cy="422207"/>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60" name="Graphic 3" descr="Star">
            <a:extLst>
              <a:ext uri="{FF2B5EF4-FFF2-40B4-BE49-F238E27FC236}">
                <a16:creationId xmlns:a16="http://schemas.microsoft.com/office/drawing/2014/main" id="{564BFD93-BC02-4AFE-A25E-65A443BC37E1}"/>
              </a:ext>
            </a:extLst>
          </p:cNvPr>
          <p:cNvSpPr/>
          <p:nvPr/>
        </p:nvSpPr>
        <p:spPr>
          <a:xfrm rot="4804141">
            <a:off x="10449740" y="1964981"/>
            <a:ext cx="392931" cy="422207"/>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62" name="Graphic 3" descr="Star">
            <a:extLst>
              <a:ext uri="{FF2B5EF4-FFF2-40B4-BE49-F238E27FC236}">
                <a16:creationId xmlns:a16="http://schemas.microsoft.com/office/drawing/2014/main" id="{67D13F79-1750-4BD2-BF56-26A40F24CD22}"/>
              </a:ext>
            </a:extLst>
          </p:cNvPr>
          <p:cNvSpPr/>
          <p:nvPr/>
        </p:nvSpPr>
        <p:spPr>
          <a:xfrm rot="11810756">
            <a:off x="10570700" y="345984"/>
            <a:ext cx="1310073" cy="1254868"/>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sp>
        <p:nvSpPr>
          <p:cNvPr id="64" name="Graphic 3" descr="Star">
            <a:extLst>
              <a:ext uri="{FF2B5EF4-FFF2-40B4-BE49-F238E27FC236}">
                <a16:creationId xmlns:a16="http://schemas.microsoft.com/office/drawing/2014/main" id="{C1B7C479-A874-48F9-9CE5-E64238A9E6AA}"/>
              </a:ext>
            </a:extLst>
          </p:cNvPr>
          <p:cNvSpPr/>
          <p:nvPr/>
        </p:nvSpPr>
        <p:spPr>
          <a:xfrm rot="10320704">
            <a:off x="5218167" y="2167347"/>
            <a:ext cx="1039476" cy="972526"/>
          </a:xfrm>
          <a:custGeom>
            <a:avLst/>
            <a:gdLst>
              <a:gd name="connsiteX0" fmla="*/ 2628515 w 2628515"/>
              <a:gd name="connsiteY0" fmla="*/ 985693 h 2628515"/>
              <a:gd name="connsiteX1" fmla="*/ 1642822 w 2628515"/>
              <a:gd name="connsiteY1" fmla="*/ 985693 h 2628515"/>
              <a:gd name="connsiteX2" fmla="*/ 1314258 w 2628515"/>
              <a:gd name="connsiteY2" fmla="*/ 0 h 2628515"/>
              <a:gd name="connsiteX3" fmla="*/ 985693 w 2628515"/>
              <a:gd name="connsiteY3" fmla="*/ 985693 h 2628515"/>
              <a:gd name="connsiteX4" fmla="*/ 0 w 2628515"/>
              <a:gd name="connsiteY4" fmla="*/ 985693 h 2628515"/>
              <a:gd name="connsiteX5" fmla="*/ 755698 w 2628515"/>
              <a:gd name="connsiteY5" fmla="*/ 1642822 h 2628515"/>
              <a:gd name="connsiteX6" fmla="*/ 459990 w 2628515"/>
              <a:gd name="connsiteY6" fmla="*/ 2628515 h 2628515"/>
              <a:gd name="connsiteX7" fmla="*/ 1314258 w 2628515"/>
              <a:gd name="connsiteY7" fmla="*/ 2037099 h 2628515"/>
              <a:gd name="connsiteX8" fmla="*/ 2168525 w 2628515"/>
              <a:gd name="connsiteY8" fmla="*/ 2628515 h 2628515"/>
              <a:gd name="connsiteX9" fmla="*/ 1872817 w 2628515"/>
              <a:gd name="connsiteY9" fmla="*/ 1642822 h 262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515" h="2628515">
                <a:moveTo>
                  <a:pt x="2628515" y="985693"/>
                </a:moveTo>
                <a:lnTo>
                  <a:pt x="1642822" y="985693"/>
                </a:lnTo>
                <a:lnTo>
                  <a:pt x="1314258" y="0"/>
                </a:lnTo>
                <a:lnTo>
                  <a:pt x="985693" y="985693"/>
                </a:lnTo>
                <a:lnTo>
                  <a:pt x="0" y="985693"/>
                </a:lnTo>
                <a:lnTo>
                  <a:pt x="755698" y="1642822"/>
                </a:lnTo>
                <a:lnTo>
                  <a:pt x="459990" y="2628515"/>
                </a:lnTo>
                <a:lnTo>
                  <a:pt x="1314258" y="2037099"/>
                </a:lnTo>
                <a:lnTo>
                  <a:pt x="2168525" y="2628515"/>
                </a:lnTo>
                <a:lnTo>
                  <a:pt x="1872817" y="1642822"/>
                </a:lnTo>
                <a:close/>
              </a:path>
            </a:pathLst>
          </a:custGeom>
          <a:solidFill>
            <a:srgbClr val="000000"/>
          </a:solidFill>
          <a:ln w="32841" cap="flat">
            <a:noFill/>
            <a:prstDash val="solid"/>
            <a:miter/>
          </a:ln>
        </p:spPr>
        <p:txBody>
          <a:bodyPr rtlCol="0" anchor="ctr"/>
          <a:lstStyle/>
          <a:p>
            <a:endParaRPr lang="en-US"/>
          </a:p>
        </p:txBody>
      </p:sp>
      <p:pic>
        <p:nvPicPr>
          <p:cNvPr id="66" name="Graphic 65" descr="Shooting star">
            <a:extLst>
              <a:ext uri="{FF2B5EF4-FFF2-40B4-BE49-F238E27FC236}">
                <a16:creationId xmlns:a16="http://schemas.microsoft.com/office/drawing/2014/main" id="{249E454E-7C00-4CC3-832E-702FD3CC8D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904253">
            <a:off x="69693" y="1775794"/>
            <a:ext cx="1007981" cy="823936"/>
          </a:xfrm>
          <a:prstGeom prst="rect">
            <a:avLst/>
          </a:prstGeom>
        </p:spPr>
      </p:pic>
      <p:pic>
        <p:nvPicPr>
          <p:cNvPr id="76" name="Graphic 75" descr="Shooting star">
            <a:extLst>
              <a:ext uri="{FF2B5EF4-FFF2-40B4-BE49-F238E27FC236}">
                <a16:creationId xmlns:a16="http://schemas.microsoft.com/office/drawing/2014/main" id="{73BC6F70-C4D7-43D2-8679-40DDA5A51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155207" flipH="1">
            <a:off x="10999298" y="2986984"/>
            <a:ext cx="836981" cy="884032"/>
          </a:xfrm>
          <a:prstGeom prst="rect">
            <a:avLst/>
          </a:prstGeom>
        </p:spPr>
      </p:pic>
      <p:sp>
        <p:nvSpPr>
          <p:cNvPr id="24" name="Rectangle 23">
            <a:extLst>
              <a:ext uri="{FF2B5EF4-FFF2-40B4-BE49-F238E27FC236}">
                <a16:creationId xmlns:a16="http://schemas.microsoft.com/office/drawing/2014/main" id="{4292B0B1-6743-4F63-8976-7E293744261F}"/>
              </a:ext>
            </a:extLst>
          </p:cNvPr>
          <p:cNvSpPr/>
          <p:nvPr/>
        </p:nvSpPr>
        <p:spPr>
          <a:xfrm>
            <a:off x="786903" y="4731629"/>
            <a:ext cx="1010213" cy="707886"/>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Dee</a:t>
            </a:r>
          </a:p>
        </p:txBody>
      </p:sp>
      <p:sp>
        <p:nvSpPr>
          <p:cNvPr id="26" name="TextBox 25">
            <a:extLst>
              <a:ext uri="{FF2B5EF4-FFF2-40B4-BE49-F238E27FC236}">
                <a16:creationId xmlns:a16="http://schemas.microsoft.com/office/drawing/2014/main" id="{C39289C2-F3D7-479A-AEC1-24175DB1FA3C}"/>
              </a:ext>
            </a:extLst>
          </p:cNvPr>
          <p:cNvSpPr txBox="1"/>
          <p:nvPr/>
        </p:nvSpPr>
        <p:spPr>
          <a:xfrm>
            <a:off x="593249" y="5393056"/>
            <a:ext cx="1322195" cy="646331"/>
          </a:xfrm>
          <a:prstGeom prst="rect">
            <a:avLst/>
          </a:prstGeom>
          <a:noFill/>
        </p:spPr>
        <p:txBody>
          <a:bodyPr wrap="square" rtlCol="0">
            <a:spAutoFit/>
          </a:bodyPr>
          <a:lstStyle/>
          <a:p>
            <a:pPr algn="ctr"/>
            <a:r>
              <a:rPr lang="en-US" b="1" dirty="0">
                <a:solidFill>
                  <a:schemeClr val="bg1"/>
                </a:solidFill>
              </a:rPr>
              <a:t>Green Day 3/17</a:t>
            </a:r>
          </a:p>
        </p:txBody>
      </p:sp>
    </p:spTree>
    <p:extLst>
      <p:ext uri="{BB962C8B-B14F-4D97-AF65-F5344CB8AC3E}">
        <p14:creationId xmlns:p14="http://schemas.microsoft.com/office/powerpoint/2010/main" val="180276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EC4D-89BB-4FDE-B06C-A7C3EA8D13AE}"/>
              </a:ext>
            </a:extLst>
          </p:cNvPr>
          <p:cNvSpPr>
            <a:spLocks noGrp="1"/>
          </p:cNvSpPr>
          <p:nvPr>
            <p:ph type="ctrTitle"/>
          </p:nvPr>
        </p:nvSpPr>
        <p:spPr>
          <a:xfrm>
            <a:off x="840334" y="126382"/>
            <a:ext cx="10511332" cy="1529540"/>
          </a:xfrm>
        </p:spPr>
        <p:txBody>
          <a:bodyPr anchor="b">
            <a:normAutofit/>
          </a:bodyPr>
          <a:lstStyle/>
          <a:p>
            <a:pPr algn="r"/>
            <a:r>
              <a:rPr lang="en-US" sz="9600" b="1" dirty="0">
                <a:solidFill>
                  <a:srgbClr val="7030A0"/>
                </a:solidFill>
              </a:rPr>
              <a:t>CONGRATULATIONS!</a:t>
            </a:r>
            <a:endParaRPr lang="en-US" sz="5200" dirty="0">
              <a:solidFill>
                <a:srgbClr val="FFFFFF"/>
              </a:solidFill>
            </a:endParaRPr>
          </a:p>
        </p:txBody>
      </p:sp>
      <p:sp>
        <p:nvSpPr>
          <p:cNvPr id="3" name="Subtitle 2">
            <a:extLst>
              <a:ext uri="{FF2B5EF4-FFF2-40B4-BE49-F238E27FC236}">
                <a16:creationId xmlns:a16="http://schemas.microsoft.com/office/drawing/2014/main" id="{4C39BBB4-62EC-4243-A5F4-78D28CC752E1}"/>
              </a:ext>
            </a:extLst>
          </p:cNvPr>
          <p:cNvSpPr>
            <a:spLocks noGrp="1"/>
          </p:cNvSpPr>
          <p:nvPr>
            <p:ph type="subTitle" idx="1"/>
          </p:nvPr>
        </p:nvSpPr>
        <p:spPr>
          <a:xfrm>
            <a:off x="4301440" y="1655922"/>
            <a:ext cx="6907985" cy="840724"/>
          </a:xfrm>
        </p:spPr>
        <p:txBody>
          <a:bodyPr>
            <a:noAutofit/>
            <a:scene3d>
              <a:camera prst="orthographicFront"/>
              <a:lightRig rig="threePt" dir="t"/>
            </a:scene3d>
            <a:sp3d extrusionH="57150">
              <a:bevelT w="38100" h="38100" prst="angle"/>
            </a:sp3d>
          </a:bodyPr>
          <a:lstStyle/>
          <a:p>
            <a:r>
              <a:rPr lang="en-US" sz="8800" b="1" dirty="0">
                <a:ln w="19050">
                  <a:solidFill>
                    <a:schemeClr val="bg2"/>
                  </a:solidFill>
                </a:ln>
                <a:solidFill>
                  <a:srgbClr val="7030A0"/>
                </a:solidFill>
                <a:latin typeface="Script MT Bold" panose="03040602040607080904" pitchFamily="66" charset="0"/>
              </a:rPr>
              <a:t>Tiara Coleman</a:t>
            </a:r>
            <a:endParaRPr lang="en-US" sz="8800" dirty="0">
              <a:ln w="19050">
                <a:solidFill>
                  <a:schemeClr val="bg2"/>
                </a:solidFill>
              </a:ln>
              <a:solidFill>
                <a:srgbClr val="FFFFFF"/>
              </a:solidFill>
            </a:endParaRPr>
          </a:p>
        </p:txBody>
      </p:sp>
      <p:pic>
        <p:nvPicPr>
          <p:cNvPr id="23" name="Graphic 22" descr="Clapping Hands">
            <a:extLst>
              <a:ext uri="{FF2B5EF4-FFF2-40B4-BE49-F238E27FC236}">
                <a16:creationId xmlns:a16="http://schemas.microsoft.com/office/drawing/2014/main" id="{CC405DE7-0096-492D-AF47-3B8AB4F6A2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309" y="1501157"/>
            <a:ext cx="4530415" cy="4530415"/>
          </a:xfrm>
          <a:prstGeom prst="rect">
            <a:avLst/>
          </a:prstGeom>
        </p:spPr>
      </p:pic>
      <p:sp>
        <p:nvSpPr>
          <p:cNvPr id="4" name="TextBox 3">
            <a:extLst>
              <a:ext uri="{FF2B5EF4-FFF2-40B4-BE49-F238E27FC236}">
                <a16:creationId xmlns:a16="http://schemas.microsoft.com/office/drawing/2014/main" id="{30B34929-AB99-4372-8350-10EEC57F61CE}"/>
              </a:ext>
            </a:extLst>
          </p:cNvPr>
          <p:cNvSpPr txBox="1"/>
          <p:nvPr/>
        </p:nvSpPr>
        <p:spPr>
          <a:xfrm>
            <a:off x="4647174" y="3153861"/>
            <a:ext cx="6053958" cy="2877711"/>
          </a:xfrm>
          <a:prstGeom prst="rect">
            <a:avLst/>
          </a:prstGeom>
          <a:noFill/>
        </p:spPr>
        <p:txBody>
          <a:bodyPr wrap="square" rtlCol="0">
            <a:spAutoFit/>
          </a:bodyPr>
          <a:lstStyle/>
          <a:p>
            <a:pPr algn="ctr">
              <a:spcAft>
                <a:spcPts val="600"/>
              </a:spcAft>
            </a:pPr>
            <a:r>
              <a:rPr lang="en-US" b="1" dirty="0"/>
              <a:t>Selected by her peers</a:t>
            </a:r>
          </a:p>
          <a:p>
            <a:pPr algn="ctr">
              <a:spcAft>
                <a:spcPts val="600"/>
              </a:spcAft>
            </a:pPr>
            <a:r>
              <a:rPr lang="en-US" sz="2800" b="1" dirty="0"/>
              <a:t> </a:t>
            </a:r>
            <a:r>
              <a:rPr lang="en-US" b="1" dirty="0"/>
              <a:t>in</a:t>
            </a:r>
            <a:r>
              <a:rPr lang="en-US" sz="2800" b="1" dirty="0"/>
              <a:t> </a:t>
            </a:r>
            <a:r>
              <a:rPr lang="en-US" b="1" dirty="0"/>
              <a:t>the</a:t>
            </a:r>
            <a:r>
              <a:rPr lang="en-US" sz="2800" b="1" dirty="0"/>
              <a:t> </a:t>
            </a:r>
            <a:r>
              <a:rPr lang="en-US" sz="4000" b="1" dirty="0"/>
              <a:t>MDM Department </a:t>
            </a:r>
          </a:p>
          <a:p>
            <a:pPr algn="ctr">
              <a:spcAft>
                <a:spcPts val="600"/>
              </a:spcAft>
            </a:pPr>
            <a:r>
              <a:rPr lang="en-US" sz="2800" b="1" dirty="0"/>
              <a:t> </a:t>
            </a:r>
            <a:r>
              <a:rPr lang="en-US" b="1" dirty="0"/>
              <a:t>to be </a:t>
            </a:r>
            <a:r>
              <a:rPr lang="en-US" sz="4000" b="1" dirty="0"/>
              <a:t>Employee of the Month </a:t>
            </a:r>
            <a:r>
              <a:rPr lang="en-US" b="1" dirty="0"/>
              <a:t>for</a:t>
            </a:r>
            <a:r>
              <a:rPr lang="en-US" sz="2800" b="1" dirty="0"/>
              <a:t> </a:t>
            </a:r>
          </a:p>
          <a:p>
            <a:pPr algn="ctr">
              <a:spcAft>
                <a:spcPts val="600"/>
              </a:spcAft>
            </a:pPr>
            <a:r>
              <a:rPr lang="en-US" sz="4000" b="1" dirty="0"/>
              <a:t>March 2021</a:t>
            </a:r>
          </a:p>
        </p:txBody>
      </p:sp>
    </p:spTree>
    <p:extLst>
      <p:ext uri="{BB962C8B-B14F-4D97-AF65-F5344CB8AC3E}">
        <p14:creationId xmlns:p14="http://schemas.microsoft.com/office/powerpoint/2010/main" val="77750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AC8A-57A3-45F9-A55B-F12AC8A3DA2C}"/>
              </a:ext>
            </a:extLst>
          </p:cNvPr>
          <p:cNvSpPr>
            <a:spLocks noGrp="1"/>
          </p:cNvSpPr>
          <p:nvPr>
            <p:ph type="title"/>
          </p:nvPr>
        </p:nvSpPr>
        <p:spPr>
          <a:xfrm>
            <a:off x="451945" y="40343"/>
            <a:ext cx="10901855" cy="762635"/>
          </a:xfrm>
        </p:spPr>
        <p:txBody>
          <a:bodyPr/>
          <a:lstStyle/>
          <a:p>
            <a:pPr algn="ctr">
              <a:spcBef>
                <a:spcPts val="1000"/>
              </a:spcBef>
            </a:pPr>
            <a:r>
              <a:rPr lang="en-US" b="1" dirty="0">
                <a:gradFill>
                  <a:gsLst>
                    <a:gs pos="32000">
                      <a:schemeClr val="accent6">
                        <a:lumMod val="50000"/>
                      </a:schemeClr>
                    </a:gs>
                    <a:gs pos="100000">
                      <a:schemeClr val="accent1">
                        <a:lumMod val="75000"/>
                      </a:schemeClr>
                    </a:gs>
                  </a:gsLst>
                  <a:lin ang="5400000" scaled="1"/>
                </a:gradFill>
                <a:latin typeface="Script MT Bold" panose="03040602040607080904" pitchFamily="66" charset="0"/>
                <a:ea typeface="+mn-ea"/>
                <a:cs typeface="+mn-cs"/>
              </a:rPr>
              <a:t>Accountability, Consistency, and Supportiveness.</a:t>
            </a:r>
          </a:p>
        </p:txBody>
      </p:sp>
      <p:sp>
        <p:nvSpPr>
          <p:cNvPr id="3" name="TextBox 2">
            <a:extLst>
              <a:ext uri="{FF2B5EF4-FFF2-40B4-BE49-F238E27FC236}">
                <a16:creationId xmlns:a16="http://schemas.microsoft.com/office/drawing/2014/main" id="{B7CBD893-6B42-4CDE-91B6-23E5AE0A5A4E}"/>
              </a:ext>
            </a:extLst>
          </p:cNvPr>
          <p:cNvSpPr txBox="1"/>
          <p:nvPr/>
        </p:nvSpPr>
        <p:spPr>
          <a:xfrm>
            <a:off x="71120" y="802978"/>
            <a:ext cx="12192000" cy="954107"/>
          </a:xfrm>
          <a:prstGeom prst="rect">
            <a:avLst/>
          </a:prstGeom>
          <a:noFill/>
        </p:spPr>
        <p:txBody>
          <a:bodyPr wrap="square" rtlCol="0">
            <a:spAutoFit/>
          </a:bodyPr>
          <a:lstStyle/>
          <a:p>
            <a:r>
              <a:rPr lang="en-US" sz="2800" dirty="0">
                <a:gradFill>
                  <a:gsLst>
                    <a:gs pos="32000">
                      <a:schemeClr val="accent6">
                        <a:lumMod val="50000"/>
                      </a:schemeClr>
                    </a:gs>
                    <a:gs pos="100000">
                      <a:schemeClr val="accent1">
                        <a:lumMod val="75000"/>
                      </a:schemeClr>
                    </a:gs>
                  </a:gsLst>
                  <a:lin ang="5400000" scaled="1"/>
                </a:gradFill>
              </a:rPr>
              <a:t>“Tiara is committed to teamwork.  She jumps in and helps out and shares her knowledge with others to always make sure we are moving in a positive direction.”</a:t>
            </a:r>
          </a:p>
        </p:txBody>
      </p:sp>
      <p:sp>
        <p:nvSpPr>
          <p:cNvPr id="4" name="TextBox 3">
            <a:extLst>
              <a:ext uri="{FF2B5EF4-FFF2-40B4-BE49-F238E27FC236}">
                <a16:creationId xmlns:a16="http://schemas.microsoft.com/office/drawing/2014/main" id="{EE9C40FE-58E2-4746-862B-116D3F4B6BB9}"/>
              </a:ext>
            </a:extLst>
          </p:cNvPr>
          <p:cNvSpPr txBox="1"/>
          <p:nvPr/>
        </p:nvSpPr>
        <p:spPr>
          <a:xfrm>
            <a:off x="0" y="2042666"/>
            <a:ext cx="11978640" cy="954107"/>
          </a:xfrm>
          <a:prstGeom prst="rect">
            <a:avLst/>
          </a:prstGeom>
          <a:noFill/>
        </p:spPr>
        <p:txBody>
          <a:bodyPr wrap="square" rtlCol="0">
            <a:spAutoFit/>
          </a:bodyPr>
          <a:lstStyle/>
          <a:p>
            <a:r>
              <a:rPr lang="en-US" sz="2800" dirty="0">
                <a:gradFill>
                  <a:gsLst>
                    <a:gs pos="32000">
                      <a:schemeClr val="accent6">
                        <a:lumMod val="50000"/>
                      </a:schemeClr>
                    </a:gs>
                    <a:gs pos="100000">
                      <a:schemeClr val="accent1">
                        <a:lumMod val="75000"/>
                      </a:schemeClr>
                    </a:gs>
                  </a:gsLst>
                  <a:lin ang="5400000" scaled="1"/>
                </a:gradFill>
              </a:rPr>
              <a:t>“Tiara is always available for an impromptu training sessions. Most recently on the AML's. Her expertise makes working in PLM easier.”</a:t>
            </a:r>
          </a:p>
        </p:txBody>
      </p:sp>
      <p:sp>
        <p:nvSpPr>
          <p:cNvPr id="7" name="TextBox 6">
            <a:extLst>
              <a:ext uri="{FF2B5EF4-FFF2-40B4-BE49-F238E27FC236}">
                <a16:creationId xmlns:a16="http://schemas.microsoft.com/office/drawing/2014/main" id="{0D740AF5-2BF2-458C-85A9-62C96D5A4D3B}"/>
              </a:ext>
            </a:extLst>
          </p:cNvPr>
          <p:cNvSpPr txBox="1"/>
          <p:nvPr/>
        </p:nvSpPr>
        <p:spPr>
          <a:xfrm>
            <a:off x="71120" y="3282354"/>
            <a:ext cx="11978640" cy="954107"/>
          </a:xfrm>
          <a:prstGeom prst="rect">
            <a:avLst/>
          </a:prstGeom>
          <a:noFill/>
        </p:spPr>
        <p:txBody>
          <a:bodyPr wrap="square" rtlCol="0">
            <a:spAutoFit/>
          </a:bodyPr>
          <a:lstStyle/>
          <a:p>
            <a:r>
              <a:rPr lang="en-US" sz="2800" dirty="0">
                <a:gradFill>
                  <a:gsLst>
                    <a:gs pos="32000">
                      <a:schemeClr val="accent6">
                        <a:lumMod val="50000"/>
                      </a:schemeClr>
                    </a:gs>
                    <a:gs pos="100000">
                      <a:schemeClr val="accent1">
                        <a:lumMod val="75000"/>
                      </a:schemeClr>
                    </a:gs>
                  </a:gsLst>
                  <a:lin ang="5400000" scaled="1"/>
                </a:gradFill>
              </a:rPr>
              <a:t>“Tiara is always available and ready to be part of the team and assist when the team is in need of help.” </a:t>
            </a:r>
          </a:p>
        </p:txBody>
      </p:sp>
      <p:sp>
        <p:nvSpPr>
          <p:cNvPr id="8" name="TextBox 7">
            <a:extLst>
              <a:ext uri="{FF2B5EF4-FFF2-40B4-BE49-F238E27FC236}">
                <a16:creationId xmlns:a16="http://schemas.microsoft.com/office/drawing/2014/main" id="{0EE7FDF8-CCAE-4962-AE9B-3BF38A87DB42}"/>
              </a:ext>
            </a:extLst>
          </p:cNvPr>
          <p:cNvSpPr txBox="1"/>
          <p:nvPr/>
        </p:nvSpPr>
        <p:spPr>
          <a:xfrm>
            <a:off x="0" y="4522042"/>
            <a:ext cx="11978640" cy="2246769"/>
          </a:xfrm>
          <a:prstGeom prst="rect">
            <a:avLst/>
          </a:prstGeom>
          <a:noFill/>
        </p:spPr>
        <p:txBody>
          <a:bodyPr wrap="square" rtlCol="0">
            <a:spAutoFit/>
          </a:bodyPr>
          <a:lstStyle/>
          <a:p>
            <a:r>
              <a:rPr lang="en-US" sz="2800" dirty="0">
                <a:gradFill>
                  <a:gsLst>
                    <a:gs pos="32000">
                      <a:schemeClr val="accent6">
                        <a:lumMod val="50000"/>
                      </a:schemeClr>
                    </a:gs>
                    <a:gs pos="100000">
                      <a:schemeClr val="accent1">
                        <a:lumMod val="75000"/>
                      </a:schemeClr>
                    </a:gs>
                  </a:gsLst>
                  <a:lin ang="5400000" scaled="1"/>
                </a:gradFill>
              </a:rPr>
              <a:t>“Tiara is such a shining star.  She engages in discussions and she is not afraid to share her opinion or view, or ask additional questions, which is refreshing and often will highlight points that may not have been previously considered.  Her demeanor is positive and determined and her growth over the past year has been evident in her work and work approach. Keep shining!”</a:t>
            </a:r>
          </a:p>
        </p:txBody>
      </p:sp>
    </p:spTree>
    <p:extLst>
      <p:ext uri="{BB962C8B-B14F-4D97-AF65-F5344CB8AC3E}">
        <p14:creationId xmlns:p14="http://schemas.microsoft.com/office/powerpoint/2010/main" val="159241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03C3B1-363D-43DB-93C8-4A66FAE336D3}"/>
              </a:ext>
            </a:extLst>
          </p:cNvPr>
          <p:cNvSpPr/>
          <p:nvPr/>
        </p:nvSpPr>
        <p:spPr>
          <a:xfrm>
            <a:off x="4417679" y="182880"/>
            <a:ext cx="7345680" cy="6309359"/>
          </a:xfrm>
          <a:custGeom>
            <a:avLst/>
            <a:gdLst>
              <a:gd name="connsiteX0" fmla="*/ 0 w 7345680"/>
              <a:gd name="connsiteY0" fmla="*/ 0 h 6309359"/>
              <a:gd name="connsiteX1" fmla="*/ 565052 w 7345680"/>
              <a:gd name="connsiteY1" fmla="*/ 0 h 6309359"/>
              <a:gd name="connsiteX2" fmla="*/ 1203561 w 7345680"/>
              <a:gd name="connsiteY2" fmla="*/ 0 h 6309359"/>
              <a:gd name="connsiteX3" fmla="*/ 1842071 w 7345680"/>
              <a:gd name="connsiteY3" fmla="*/ 0 h 6309359"/>
              <a:gd name="connsiteX4" fmla="*/ 2554036 w 7345680"/>
              <a:gd name="connsiteY4" fmla="*/ 0 h 6309359"/>
              <a:gd name="connsiteX5" fmla="*/ 3119089 w 7345680"/>
              <a:gd name="connsiteY5" fmla="*/ 0 h 6309359"/>
              <a:gd name="connsiteX6" fmla="*/ 3757598 w 7345680"/>
              <a:gd name="connsiteY6" fmla="*/ 0 h 6309359"/>
              <a:gd name="connsiteX7" fmla="*/ 4322650 w 7345680"/>
              <a:gd name="connsiteY7" fmla="*/ 0 h 6309359"/>
              <a:gd name="connsiteX8" fmla="*/ 4887702 w 7345680"/>
              <a:gd name="connsiteY8" fmla="*/ 0 h 6309359"/>
              <a:gd name="connsiteX9" fmla="*/ 5452755 w 7345680"/>
              <a:gd name="connsiteY9" fmla="*/ 0 h 6309359"/>
              <a:gd name="connsiteX10" fmla="*/ 5797437 w 7345680"/>
              <a:gd name="connsiteY10" fmla="*/ 0 h 6309359"/>
              <a:gd name="connsiteX11" fmla="*/ 6435946 w 7345680"/>
              <a:gd name="connsiteY11" fmla="*/ 0 h 6309359"/>
              <a:gd name="connsiteX12" fmla="*/ 6780628 w 7345680"/>
              <a:gd name="connsiteY12" fmla="*/ 0 h 6309359"/>
              <a:gd name="connsiteX13" fmla="*/ 7345680 w 7345680"/>
              <a:gd name="connsiteY13" fmla="*/ 0 h 6309359"/>
              <a:gd name="connsiteX14" fmla="*/ 7345680 w 7345680"/>
              <a:gd name="connsiteY14" fmla="*/ 699765 h 6309359"/>
              <a:gd name="connsiteX15" fmla="*/ 7345680 w 7345680"/>
              <a:gd name="connsiteY15" fmla="*/ 1147156 h 6309359"/>
              <a:gd name="connsiteX16" fmla="*/ 7345680 w 7345680"/>
              <a:gd name="connsiteY16" fmla="*/ 1531454 h 6309359"/>
              <a:gd name="connsiteX17" fmla="*/ 7345680 w 7345680"/>
              <a:gd name="connsiteY17" fmla="*/ 1978844 h 6309359"/>
              <a:gd name="connsiteX18" fmla="*/ 7345680 w 7345680"/>
              <a:gd name="connsiteY18" fmla="*/ 2426235 h 6309359"/>
              <a:gd name="connsiteX19" fmla="*/ 7345680 w 7345680"/>
              <a:gd name="connsiteY19" fmla="*/ 2999813 h 6309359"/>
              <a:gd name="connsiteX20" fmla="*/ 7345680 w 7345680"/>
              <a:gd name="connsiteY20" fmla="*/ 3573392 h 6309359"/>
              <a:gd name="connsiteX21" fmla="*/ 7345680 w 7345680"/>
              <a:gd name="connsiteY21" fmla="*/ 4083876 h 6309359"/>
              <a:gd name="connsiteX22" fmla="*/ 7345680 w 7345680"/>
              <a:gd name="connsiteY22" fmla="*/ 4783641 h 6309359"/>
              <a:gd name="connsiteX23" fmla="*/ 7345680 w 7345680"/>
              <a:gd name="connsiteY23" fmla="*/ 5231032 h 6309359"/>
              <a:gd name="connsiteX24" fmla="*/ 7345680 w 7345680"/>
              <a:gd name="connsiteY24" fmla="*/ 6309359 h 6309359"/>
              <a:gd name="connsiteX25" fmla="*/ 6927541 w 7345680"/>
              <a:gd name="connsiteY25" fmla="*/ 6309359 h 6309359"/>
              <a:gd name="connsiteX26" fmla="*/ 6582859 w 7345680"/>
              <a:gd name="connsiteY26" fmla="*/ 6309359 h 6309359"/>
              <a:gd name="connsiteX27" fmla="*/ 5870893 w 7345680"/>
              <a:gd name="connsiteY27" fmla="*/ 6309359 h 6309359"/>
              <a:gd name="connsiteX28" fmla="*/ 5379298 w 7345680"/>
              <a:gd name="connsiteY28" fmla="*/ 6309359 h 6309359"/>
              <a:gd name="connsiteX29" fmla="*/ 4740789 w 7345680"/>
              <a:gd name="connsiteY29" fmla="*/ 6309359 h 6309359"/>
              <a:gd name="connsiteX30" fmla="*/ 4396107 w 7345680"/>
              <a:gd name="connsiteY30" fmla="*/ 6309359 h 6309359"/>
              <a:gd name="connsiteX31" fmla="*/ 3684141 w 7345680"/>
              <a:gd name="connsiteY31" fmla="*/ 6309359 h 6309359"/>
              <a:gd name="connsiteX32" fmla="*/ 3192546 w 7345680"/>
              <a:gd name="connsiteY32" fmla="*/ 6309359 h 6309359"/>
              <a:gd name="connsiteX33" fmla="*/ 2627493 w 7345680"/>
              <a:gd name="connsiteY33" fmla="*/ 6309359 h 6309359"/>
              <a:gd name="connsiteX34" fmla="*/ 2209355 w 7345680"/>
              <a:gd name="connsiteY34" fmla="*/ 6309359 h 6309359"/>
              <a:gd name="connsiteX35" fmla="*/ 1570845 w 7345680"/>
              <a:gd name="connsiteY35" fmla="*/ 6309359 h 6309359"/>
              <a:gd name="connsiteX36" fmla="*/ 858880 w 7345680"/>
              <a:gd name="connsiteY36" fmla="*/ 6309359 h 6309359"/>
              <a:gd name="connsiteX37" fmla="*/ 0 w 7345680"/>
              <a:gd name="connsiteY37" fmla="*/ 6309359 h 6309359"/>
              <a:gd name="connsiteX38" fmla="*/ 0 w 7345680"/>
              <a:gd name="connsiteY38" fmla="*/ 5609594 h 6309359"/>
              <a:gd name="connsiteX39" fmla="*/ 0 w 7345680"/>
              <a:gd name="connsiteY39" fmla="*/ 4972922 h 6309359"/>
              <a:gd name="connsiteX40" fmla="*/ 0 w 7345680"/>
              <a:gd name="connsiteY40" fmla="*/ 4399344 h 6309359"/>
              <a:gd name="connsiteX41" fmla="*/ 0 w 7345680"/>
              <a:gd name="connsiteY41" fmla="*/ 3762672 h 6309359"/>
              <a:gd name="connsiteX42" fmla="*/ 0 w 7345680"/>
              <a:gd name="connsiteY42" fmla="*/ 3189094 h 6309359"/>
              <a:gd name="connsiteX43" fmla="*/ 0 w 7345680"/>
              <a:gd name="connsiteY43" fmla="*/ 2552423 h 6309359"/>
              <a:gd name="connsiteX44" fmla="*/ 0 w 7345680"/>
              <a:gd name="connsiteY44" fmla="*/ 1915751 h 6309359"/>
              <a:gd name="connsiteX45" fmla="*/ 0 w 7345680"/>
              <a:gd name="connsiteY45" fmla="*/ 1215986 h 6309359"/>
              <a:gd name="connsiteX46" fmla="*/ 0 w 7345680"/>
              <a:gd name="connsiteY46" fmla="*/ 831688 h 6309359"/>
              <a:gd name="connsiteX47" fmla="*/ 0 w 7345680"/>
              <a:gd name="connsiteY47" fmla="*/ 0 h 630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345680" h="6309359" fill="none" extrusionOk="0">
                <a:moveTo>
                  <a:pt x="0" y="0"/>
                </a:moveTo>
                <a:cubicBezTo>
                  <a:pt x="141845" y="-6728"/>
                  <a:pt x="370311" y="50636"/>
                  <a:pt x="565052" y="0"/>
                </a:cubicBezTo>
                <a:cubicBezTo>
                  <a:pt x="759793" y="-50636"/>
                  <a:pt x="909068" y="24624"/>
                  <a:pt x="1203561" y="0"/>
                </a:cubicBezTo>
                <a:cubicBezTo>
                  <a:pt x="1498054" y="-24624"/>
                  <a:pt x="1707198" y="36174"/>
                  <a:pt x="1842071" y="0"/>
                </a:cubicBezTo>
                <a:cubicBezTo>
                  <a:pt x="1976944" y="-36174"/>
                  <a:pt x="2249607" y="42119"/>
                  <a:pt x="2554036" y="0"/>
                </a:cubicBezTo>
                <a:cubicBezTo>
                  <a:pt x="2858466" y="-42119"/>
                  <a:pt x="2951424" y="32184"/>
                  <a:pt x="3119089" y="0"/>
                </a:cubicBezTo>
                <a:cubicBezTo>
                  <a:pt x="3286754" y="-32184"/>
                  <a:pt x="3520620" y="42880"/>
                  <a:pt x="3757598" y="0"/>
                </a:cubicBezTo>
                <a:cubicBezTo>
                  <a:pt x="3994576" y="-42880"/>
                  <a:pt x="4112142" y="10079"/>
                  <a:pt x="4322650" y="0"/>
                </a:cubicBezTo>
                <a:cubicBezTo>
                  <a:pt x="4533158" y="-10079"/>
                  <a:pt x="4660329" y="46575"/>
                  <a:pt x="4887702" y="0"/>
                </a:cubicBezTo>
                <a:cubicBezTo>
                  <a:pt x="5115075" y="-46575"/>
                  <a:pt x="5298186" y="31173"/>
                  <a:pt x="5452755" y="0"/>
                </a:cubicBezTo>
                <a:cubicBezTo>
                  <a:pt x="5607324" y="-31173"/>
                  <a:pt x="5645679" y="20040"/>
                  <a:pt x="5797437" y="0"/>
                </a:cubicBezTo>
                <a:cubicBezTo>
                  <a:pt x="5949195" y="-20040"/>
                  <a:pt x="6154878" y="44977"/>
                  <a:pt x="6435946" y="0"/>
                </a:cubicBezTo>
                <a:cubicBezTo>
                  <a:pt x="6717014" y="-44977"/>
                  <a:pt x="6654554" y="10323"/>
                  <a:pt x="6780628" y="0"/>
                </a:cubicBezTo>
                <a:cubicBezTo>
                  <a:pt x="6906702" y="-10323"/>
                  <a:pt x="7081960" y="36922"/>
                  <a:pt x="7345680" y="0"/>
                </a:cubicBezTo>
                <a:cubicBezTo>
                  <a:pt x="7401890" y="173853"/>
                  <a:pt x="7293358" y="478204"/>
                  <a:pt x="7345680" y="699765"/>
                </a:cubicBezTo>
                <a:cubicBezTo>
                  <a:pt x="7398002" y="921326"/>
                  <a:pt x="7303787" y="1018049"/>
                  <a:pt x="7345680" y="1147156"/>
                </a:cubicBezTo>
                <a:cubicBezTo>
                  <a:pt x="7387573" y="1276263"/>
                  <a:pt x="7345061" y="1417225"/>
                  <a:pt x="7345680" y="1531454"/>
                </a:cubicBezTo>
                <a:cubicBezTo>
                  <a:pt x="7346299" y="1645683"/>
                  <a:pt x="7338293" y="1816695"/>
                  <a:pt x="7345680" y="1978844"/>
                </a:cubicBezTo>
                <a:cubicBezTo>
                  <a:pt x="7353067" y="2140993"/>
                  <a:pt x="7325492" y="2289033"/>
                  <a:pt x="7345680" y="2426235"/>
                </a:cubicBezTo>
                <a:cubicBezTo>
                  <a:pt x="7365868" y="2563437"/>
                  <a:pt x="7326424" y="2865922"/>
                  <a:pt x="7345680" y="2999813"/>
                </a:cubicBezTo>
                <a:cubicBezTo>
                  <a:pt x="7364936" y="3133704"/>
                  <a:pt x="7308840" y="3403845"/>
                  <a:pt x="7345680" y="3573392"/>
                </a:cubicBezTo>
                <a:cubicBezTo>
                  <a:pt x="7382520" y="3742939"/>
                  <a:pt x="7292861" y="3908248"/>
                  <a:pt x="7345680" y="4083876"/>
                </a:cubicBezTo>
                <a:cubicBezTo>
                  <a:pt x="7398499" y="4259504"/>
                  <a:pt x="7288361" y="4581680"/>
                  <a:pt x="7345680" y="4783641"/>
                </a:cubicBezTo>
                <a:cubicBezTo>
                  <a:pt x="7402999" y="4985603"/>
                  <a:pt x="7313639" y="5027579"/>
                  <a:pt x="7345680" y="5231032"/>
                </a:cubicBezTo>
                <a:cubicBezTo>
                  <a:pt x="7377721" y="5434485"/>
                  <a:pt x="7244008" y="5821862"/>
                  <a:pt x="7345680" y="6309359"/>
                </a:cubicBezTo>
                <a:cubicBezTo>
                  <a:pt x="7250201" y="6315752"/>
                  <a:pt x="7074907" y="6260486"/>
                  <a:pt x="6927541" y="6309359"/>
                </a:cubicBezTo>
                <a:cubicBezTo>
                  <a:pt x="6780175" y="6358232"/>
                  <a:pt x="6692035" y="6293865"/>
                  <a:pt x="6582859" y="6309359"/>
                </a:cubicBezTo>
                <a:cubicBezTo>
                  <a:pt x="6473683" y="6324853"/>
                  <a:pt x="6177202" y="6267885"/>
                  <a:pt x="5870893" y="6309359"/>
                </a:cubicBezTo>
                <a:cubicBezTo>
                  <a:pt x="5564584" y="6350833"/>
                  <a:pt x="5592540" y="6269180"/>
                  <a:pt x="5379298" y="6309359"/>
                </a:cubicBezTo>
                <a:cubicBezTo>
                  <a:pt x="5166057" y="6349538"/>
                  <a:pt x="5019175" y="6297401"/>
                  <a:pt x="4740789" y="6309359"/>
                </a:cubicBezTo>
                <a:cubicBezTo>
                  <a:pt x="4462403" y="6321317"/>
                  <a:pt x="4478068" y="6271732"/>
                  <a:pt x="4396107" y="6309359"/>
                </a:cubicBezTo>
                <a:cubicBezTo>
                  <a:pt x="4314146" y="6346986"/>
                  <a:pt x="3908641" y="6283228"/>
                  <a:pt x="3684141" y="6309359"/>
                </a:cubicBezTo>
                <a:cubicBezTo>
                  <a:pt x="3459641" y="6335490"/>
                  <a:pt x="3317246" y="6292994"/>
                  <a:pt x="3192546" y="6309359"/>
                </a:cubicBezTo>
                <a:cubicBezTo>
                  <a:pt x="3067847" y="6325724"/>
                  <a:pt x="2816238" y="6254123"/>
                  <a:pt x="2627493" y="6309359"/>
                </a:cubicBezTo>
                <a:cubicBezTo>
                  <a:pt x="2438748" y="6364595"/>
                  <a:pt x="2355599" y="6303796"/>
                  <a:pt x="2209355" y="6309359"/>
                </a:cubicBezTo>
                <a:cubicBezTo>
                  <a:pt x="2063111" y="6314922"/>
                  <a:pt x="1846316" y="6238894"/>
                  <a:pt x="1570845" y="6309359"/>
                </a:cubicBezTo>
                <a:cubicBezTo>
                  <a:pt x="1295374" y="6379824"/>
                  <a:pt x="1054920" y="6242930"/>
                  <a:pt x="858880" y="6309359"/>
                </a:cubicBezTo>
                <a:cubicBezTo>
                  <a:pt x="662841" y="6375788"/>
                  <a:pt x="176125" y="6235927"/>
                  <a:pt x="0" y="6309359"/>
                </a:cubicBezTo>
                <a:cubicBezTo>
                  <a:pt x="-18373" y="6159747"/>
                  <a:pt x="27065" y="5953873"/>
                  <a:pt x="0" y="5609594"/>
                </a:cubicBezTo>
                <a:cubicBezTo>
                  <a:pt x="-27065" y="5265315"/>
                  <a:pt x="70594" y="5103892"/>
                  <a:pt x="0" y="4972922"/>
                </a:cubicBezTo>
                <a:cubicBezTo>
                  <a:pt x="-70594" y="4841952"/>
                  <a:pt x="50499" y="4582669"/>
                  <a:pt x="0" y="4399344"/>
                </a:cubicBezTo>
                <a:cubicBezTo>
                  <a:pt x="-50499" y="4216019"/>
                  <a:pt x="73370" y="3905689"/>
                  <a:pt x="0" y="3762672"/>
                </a:cubicBezTo>
                <a:cubicBezTo>
                  <a:pt x="-73370" y="3619655"/>
                  <a:pt x="33972" y="3423843"/>
                  <a:pt x="0" y="3189094"/>
                </a:cubicBezTo>
                <a:cubicBezTo>
                  <a:pt x="-33972" y="2954345"/>
                  <a:pt x="25696" y="2684484"/>
                  <a:pt x="0" y="2552423"/>
                </a:cubicBezTo>
                <a:cubicBezTo>
                  <a:pt x="-25696" y="2420362"/>
                  <a:pt x="67648" y="2192639"/>
                  <a:pt x="0" y="1915751"/>
                </a:cubicBezTo>
                <a:cubicBezTo>
                  <a:pt x="-67648" y="1638863"/>
                  <a:pt x="43219" y="1462179"/>
                  <a:pt x="0" y="1215986"/>
                </a:cubicBezTo>
                <a:cubicBezTo>
                  <a:pt x="-43219" y="969793"/>
                  <a:pt x="6384" y="948198"/>
                  <a:pt x="0" y="831688"/>
                </a:cubicBezTo>
                <a:cubicBezTo>
                  <a:pt x="-6384" y="715178"/>
                  <a:pt x="77639" y="410650"/>
                  <a:pt x="0" y="0"/>
                </a:cubicBezTo>
                <a:close/>
              </a:path>
              <a:path w="7345680" h="6309359" stroke="0" extrusionOk="0">
                <a:moveTo>
                  <a:pt x="0" y="0"/>
                </a:moveTo>
                <a:cubicBezTo>
                  <a:pt x="167856" y="-48219"/>
                  <a:pt x="295965" y="43862"/>
                  <a:pt x="491596" y="0"/>
                </a:cubicBezTo>
                <a:cubicBezTo>
                  <a:pt x="687227" y="-43862"/>
                  <a:pt x="719823" y="31964"/>
                  <a:pt x="836277" y="0"/>
                </a:cubicBezTo>
                <a:cubicBezTo>
                  <a:pt x="952731" y="-31964"/>
                  <a:pt x="1315987" y="78704"/>
                  <a:pt x="1548243" y="0"/>
                </a:cubicBezTo>
                <a:cubicBezTo>
                  <a:pt x="1780499" y="-78704"/>
                  <a:pt x="1908669" y="12348"/>
                  <a:pt x="2039839" y="0"/>
                </a:cubicBezTo>
                <a:cubicBezTo>
                  <a:pt x="2171009" y="-12348"/>
                  <a:pt x="2367619" y="28348"/>
                  <a:pt x="2531434" y="0"/>
                </a:cubicBezTo>
                <a:cubicBezTo>
                  <a:pt x="2695249" y="-28348"/>
                  <a:pt x="3070105" y="7956"/>
                  <a:pt x="3243400" y="0"/>
                </a:cubicBezTo>
                <a:cubicBezTo>
                  <a:pt x="3416695" y="-7956"/>
                  <a:pt x="3461264" y="34451"/>
                  <a:pt x="3661539" y="0"/>
                </a:cubicBezTo>
                <a:cubicBezTo>
                  <a:pt x="3861814" y="-34451"/>
                  <a:pt x="4043175" y="28170"/>
                  <a:pt x="4373505" y="0"/>
                </a:cubicBezTo>
                <a:cubicBezTo>
                  <a:pt x="4703835" y="-28170"/>
                  <a:pt x="4769296" y="57688"/>
                  <a:pt x="5085471" y="0"/>
                </a:cubicBezTo>
                <a:cubicBezTo>
                  <a:pt x="5401646" y="-57688"/>
                  <a:pt x="5394333" y="9036"/>
                  <a:pt x="5650523" y="0"/>
                </a:cubicBezTo>
                <a:cubicBezTo>
                  <a:pt x="5906713" y="-9036"/>
                  <a:pt x="6158530" y="25866"/>
                  <a:pt x="6362489" y="0"/>
                </a:cubicBezTo>
                <a:cubicBezTo>
                  <a:pt x="6566448" y="-25866"/>
                  <a:pt x="6685230" y="18127"/>
                  <a:pt x="6854084" y="0"/>
                </a:cubicBezTo>
                <a:cubicBezTo>
                  <a:pt x="7022938" y="-18127"/>
                  <a:pt x="7203735" y="57649"/>
                  <a:pt x="7345680" y="0"/>
                </a:cubicBezTo>
                <a:cubicBezTo>
                  <a:pt x="7355548" y="281454"/>
                  <a:pt x="7324038" y="360515"/>
                  <a:pt x="7345680" y="636672"/>
                </a:cubicBezTo>
                <a:cubicBezTo>
                  <a:pt x="7367322" y="912829"/>
                  <a:pt x="7328775" y="988928"/>
                  <a:pt x="7345680" y="1210250"/>
                </a:cubicBezTo>
                <a:cubicBezTo>
                  <a:pt x="7362585" y="1431572"/>
                  <a:pt x="7327687" y="1591779"/>
                  <a:pt x="7345680" y="1783828"/>
                </a:cubicBezTo>
                <a:cubicBezTo>
                  <a:pt x="7363673" y="1975877"/>
                  <a:pt x="7282628" y="2231948"/>
                  <a:pt x="7345680" y="2420500"/>
                </a:cubicBezTo>
                <a:cubicBezTo>
                  <a:pt x="7408732" y="2609052"/>
                  <a:pt x="7338042" y="2870334"/>
                  <a:pt x="7345680" y="3057171"/>
                </a:cubicBezTo>
                <a:cubicBezTo>
                  <a:pt x="7353318" y="3244008"/>
                  <a:pt x="7294143" y="3511218"/>
                  <a:pt x="7345680" y="3693843"/>
                </a:cubicBezTo>
                <a:cubicBezTo>
                  <a:pt x="7397217" y="3876468"/>
                  <a:pt x="7331664" y="3953263"/>
                  <a:pt x="7345680" y="4078140"/>
                </a:cubicBezTo>
                <a:cubicBezTo>
                  <a:pt x="7359696" y="4203017"/>
                  <a:pt x="7330673" y="4386225"/>
                  <a:pt x="7345680" y="4525531"/>
                </a:cubicBezTo>
                <a:cubicBezTo>
                  <a:pt x="7360687" y="4664837"/>
                  <a:pt x="7303657" y="4878501"/>
                  <a:pt x="7345680" y="5162203"/>
                </a:cubicBezTo>
                <a:cubicBezTo>
                  <a:pt x="7387703" y="5445905"/>
                  <a:pt x="7343063" y="5428949"/>
                  <a:pt x="7345680" y="5672687"/>
                </a:cubicBezTo>
                <a:cubicBezTo>
                  <a:pt x="7348297" y="5916425"/>
                  <a:pt x="7287791" y="6126636"/>
                  <a:pt x="7345680" y="6309359"/>
                </a:cubicBezTo>
                <a:cubicBezTo>
                  <a:pt x="7054805" y="6313607"/>
                  <a:pt x="6970937" y="6265649"/>
                  <a:pt x="6707171" y="6309359"/>
                </a:cubicBezTo>
                <a:cubicBezTo>
                  <a:pt x="6443405" y="6353069"/>
                  <a:pt x="6469091" y="6284104"/>
                  <a:pt x="6362489" y="6309359"/>
                </a:cubicBezTo>
                <a:cubicBezTo>
                  <a:pt x="6255887" y="6334614"/>
                  <a:pt x="6067730" y="6258879"/>
                  <a:pt x="5797437" y="6309359"/>
                </a:cubicBezTo>
                <a:cubicBezTo>
                  <a:pt x="5527144" y="6359839"/>
                  <a:pt x="5494885" y="6301676"/>
                  <a:pt x="5379298" y="6309359"/>
                </a:cubicBezTo>
                <a:cubicBezTo>
                  <a:pt x="5263711" y="6317042"/>
                  <a:pt x="4915569" y="6286677"/>
                  <a:pt x="4740789" y="6309359"/>
                </a:cubicBezTo>
                <a:cubicBezTo>
                  <a:pt x="4566009" y="6332041"/>
                  <a:pt x="4498277" y="6298895"/>
                  <a:pt x="4322650" y="6309359"/>
                </a:cubicBezTo>
                <a:cubicBezTo>
                  <a:pt x="4147023" y="6319823"/>
                  <a:pt x="3818958" y="6232866"/>
                  <a:pt x="3684141" y="6309359"/>
                </a:cubicBezTo>
                <a:cubicBezTo>
                  <a:pt x="3549324" y="6385852"/>
                  <a:pt x="3411331" y="6287397"/>
                  <a:pt x="3339459" y="6309359"/>
                </a:cubicBezTo>
                <a:cubicBezTo>
                  <a:pt x="3267587" y="6331321"/>
                  <a:pt x="2941826" y="6300806"/>
                  <a:pt x="2700950" y="6309359"/>
                </a:cubicBezTo>
                <a:cubicBezTo>
                  <a:pt x="2460074" y="6317912"/>
                  <a:pt x="2388643" y="6272026"/>
                  <a:pt x="2282811" y="6309359"/>
                </a:cubicBezTo>
                <a:cubicBezTo>
                  <a:pt x="2176979" y="6346692"/>
                  <a:pt x="2061793" y="6275291"/>
                  <a:pt x="1938129" y="6309359"/>
                </a:cubicBezTo>
                <a:cubicBezTo>
                  <a:pt x="1814465" y="6343427"/>
                  <a:pt x="1724221" y="6281666"/>
                  <a:pt x="1519991" y="6309359"/>
                </a:cubicBezTo>
                <a:cubicBezTo>
                  <a:pt x="1315761" y="6337052"/>
                  <a:pt x="1019871" y="6280461"/>
                  <a:pt x="881482" y="6309359"/>
                </a:cubicBezTo>
                <a:cubicBezTo>
                  <a:pt x="743093" y="6338257"/>
                  <a:pt x="397878" y="6207553"/>
                  <a:pt x="0" y="6309359"/>
                </a:cubicBezTo>
                <a:cubicBezTo>
                  <a:pt x="-102" y="6117262"/>
                  <a:pt x="20203" y="6069262"/>
                  <a:pt x="0" y="5925062"/>
                </a:cubicBezTo>
                <a:cubicBezTo>
                  <a:pt x="-20203" y="5780862"/>
                  <a:pt x="32108" y="5726631"/>
                  <a:pt x="0" y="5540764"/>
                </a:cubicBezTo>
                <a:cubicBezTo>
                  <a:pt x="-32108" y="5354897"/>
                  <a:pt x="17195" y="5038718"/>
                  <a:pt x="0" y="4904093"/>
                </a:cubicBezTo>
                <a:cubicBezTo>
                  <a:pt x="-17195" y="4769468"/>
                  <a:pt x="40474" y="4708015"/>
                  <a:pt x="0" y="4519795"/>
                </a:cubicBezTo>
                <a:cubicBezTo>
                  <a:pt x="-40474" y="4331575"/>
                  <a:pt x="66236" y="4184918"/>
                  <a:pt x="0" y="3946217"/>
                </a:cubicBezTo>
                <a:cubicBezTo>
                  <a:pt x="-66236" y="3707516"/>
                  <a:pt x="39101" y="3648538"/>
                  <a:pt x="0" y="3498826"/>
                </a:cubicBezTo>
                <a:cubicBezTo>
                  <a:pt x="-39101" y="3349114"/>
                  <a:pt x="43927" y="3101852"/>
                  <a:pt x="0" y="2925248"/>
                </a:cubicBezTo>
                <a:cubicBezTo>
                  <a:pt x="-43927" y="2748644"/>
                  <a:pt x="18577" y="2593318"/>
                  <a:pt x="0" y="2351670"/>
                </a:cubicBezTo>
                <a:cubicBezTo>
                  <a:pt x="-18577" y="2110022"/>
                  <a:pt x="57957" y="2051454"/>
                  <a:pt x="0" y="1778092"/>
                </a:cubicBezTo>
                <a:cubicBezTo>
                  <a:pt x="-57957" y="1504730"/>
                  <a:pt x="19981" y="1387506"/>
                  <a:pt x="0" y="1204514"/>
                </a:cubicBezTo>
                <a:cubicBezTo>
                  <a:pt x="-19981" y="1021522"/>
                  <a:pt x="41236" y="893960"/>
                  <a:pt x="0" y="694029"/>
                </a:cubicBezTo>
                <a:cubicBezTo>
                  <a:pt x="-41236" y="494099"/>
                  <a:pt x="72233" y="256325"/>
                  <a:pt x="0" y="0"/>
                </a:cubicBezTo>
                <a:close/>
              </a:path>
            </a:pathLst>
          </a:custGeom>
          <a:gradFill>
            <a:gsLst>
              <a:gs pos="11000">
                <a:srgbClr val="FF0000"/>
              </a:gs>
              <a:gs pos="90000">
                <a:srgbClr val="002060"/>
              </a:gs>
              <a:gs pos="71000">
                <a:srgbClr val="0070C0"/>
              </a:gs>
              <a:gs pos="53000">
                <a:srgbClr val="FFFF00"/>
              </a:gs>
              <a:gs pos="35000">
                <a:srgbClr val="FFC000"/>
              </a:gs>
            </a:gsLst>
            <a:lin ang="5400000" scaled="1"/>
          </a:gradFill>
          <a:ln w="104775" cap="rnd">
            <a:solidFill>
              <a:schemeClr val="tx1"/>
            </a:solidFill>
            <a:round/>
            <a:extLst>
              <a:ext uri="{C807C97D-BFC1-408E-A445-0C87EB9F89A2}">
                <ask:lineSketchStyleProps xmlns:ask="http://schemas.microsoft.com/office/drawing/2018/sketchyshapes" sd="1219033472">
                  <a:prstGeom prst="rect">
                    <a:avLst/>
                  </a:prstGeom>
                  <ask:type>
                    <ask:lineSketchScribble/>
                  </ask:type>
                </ask:lineSketchStyleProps>
              </a:ext>
            </a:extLst>
          </a:ln>
          <a:scene3d>
            <a:camera prst="orthographicFront"/>
            <a:lightRig rig="threePt" dir="t"/>
          </a:scene3d>
          <a:sp3d prstMaterial="dkEdge"/>
        </p:spPr>
        <p:style>
          <a:lnRef idx="2">
            <a:schemeClr val="accent6">
              <a:shade val="50000"/>
            </a:schemeClr>
          </a:lnRef>
          <a:fillRef idx="1">
            <a:schemeClr val="accent6"/>
          </a:fillRef>
          <a:effectRef idx="0">
            <a:schemeClr val="accent6"/>
          </a:effectRef>
          <a:fontRef idx="minor">
            <a:schemeClr val="lt1"/>
          </a:fontRef>
        </p:style>
        <p:txBody>
          <a:bodyPr lIns="274320" rIns="274320" rtlCol="0" anchor="t" anchorCtr="0"/>
          <a:lstStyle/>
          <a:p>
            <a:pPr algn="ctr"/>
            <a:r>
              <a:rPr lang="en-US" sz="5000" dirty="0">
                <a:ln w="25400">
                  <a:solidFill>
                    <a:schemeClr val="tx1"/>
                  </a:solidFill>
                </a:ln>
                <a:solidFill>
                  <a:schemeClr val="tx1"/>
                </a:solidFill>
                <a:effectLst>
                  <a:reflection blurRad="6350" stA="53000" endA="300" endPos="35500" dir="5400000" sy="-90000" algn="bl" rotWithShape="0"/>
                </a:effectLst>
                <a:latin typeface="STCaiyun" panose="020B0503020204020204" pitchFamily="2" charset="-122"/>
                <a:ea typeface="STCaiyun" panose="020B0503020204020204" pitchFamily="2" charset="-122"/>
              </a:rPr>
              <a:t>Honorable Mentions</a:t>
            </a:r>
          </a:p>
          <a:p>
            <a:pPr algn="ctr"/>
            <a:endParaRPr lang="en-US" sz="2400" dirty="0">
              <a:ln w="19050">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gradFill flip="none" rotWithShape="1">
                <a:gsLst>
                  <a:gs pos="0">
                    <a:schemeClr val="accent6">
                      <a:lumMod val="57000"/>
                      <a:lumOff val="43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a:reflection blurRad="6350" stA="53000" endA="300" endPos="35500" dir="5400000" sy="-90000" algn="bl" rotWithShape="0"/>
              </a:effectLst>
              <a:latin typeface="STCaiyun" panose="020B0503020204020204" pitchFamily="2" charset="-122"/>
              <a:ea typeface="STCaiyun" panose="020B0503020204020204" pitchFamily="2" charset="-122"/>
            </a:endParaRPr>
          </a:p>
          <a:p>
            <a:pPr marL="685800" indent="-685800" algn="ctr">
              <a:buBlip>
                <a:blip r:embed="rId2">
                  <a:extLst>
                    <a:ext uri="{96DAC541-7B7A-43D3-8B79-37D633B846F1}">
                      <asvg:svgBlip xmlns:asvg="http://schemas.microsoft.com/office/drawing/2016/SVG/main" r:embed="rId3"/>
                    </a:ext>
                  </a:extLst>
                </a:blip>
              </a:buBlip>
            </a:pPr>
            <a:r>
              <a:rPr lang="en-US" sz="9600" dirty="0">
                <a:solidFill>
                  <a:schemeClr val="tx1"/>
                </a:solidFill>
                <a:latin typeface="Modern Love Caps" panose="04070805081001020A01" pitchFamily="82" charset="0"/>
                <a:ea typeface="STCaiyun" panose="020B0503020204020204" pitchFamily="2" charset="-122"/>
              </a:rPr>
              <a:t>Tiah </a:t>
            </a:r>
          </a:p>
          <a:p>
            <a:pPr marL="685800" indent="-685800" algn="ctr">
              <a:buBlip>
                <a:blip r:embed="rId2">
                  <a:extLst>
                    <a:ext uri="{96DAC541-7B7A-43D3-8B79-37D633B846F1}">
                      <asvg:svgBlip xmlns:asvg="http://schemas.microsoft.com/office/drawing/2016/SVG/main" r:embed="rId3"/>
                    </a:ext>
                  </a:extLst>
                </a:blip>
              </a:buBlip>
            </a:pPr>
            <a:r>
              <a:rPr lang="en-US" sz="9600" dirty="0">
                <a:solidFill>
                  <a:schemeClr val="tx1"/>
                </a:solidFill>
                <a:latin typeface="Modern Love Caps" panose="04070805081001020A01" pitchFamily="82" charset="0"/>
                <a:ea typeface="STCaiyun" panose="020B0503020204020204" pitchFamily="2" charset="-122"/>
              </a:rPr>
              <a:t>Kim </a:t>
            </a:r>
          </a:p>
          <a:p>
            <a:pPr marL="685800" indent="-685800" algn="ctr">
              <a:buBlip>
                <a:blip r:embed="rId2">
                  <a:extLst>
                    <a:ext uri="{96DAC541-7B7A-43D3-8B79-37D633B846F1}">
                      <asvg:svgBlip xmlns:asvg="http://schemas.microsoft.com/office/drawing/2016/SVG/main" r:embed="rId3"/>
                    </a:ext>
                  </a:extLst>
                </a:blip>
              </a:buBlip>
            </a:pPr>
            <a:r>
              <a:rPr lang="en-US" sz="9600" dirty="0">
                <a:solidFill>
                  <a:schemeClr val="tx1"/>
                </a:solidFill>
                <a:latin typeface="Modern Love Caps" panose="04070805081001020A01" pitchFamily="82" charset="0"/>
                <a:ea typeface="STCaiyun" panose="020B0503020204020204" pitchFamily="2" charset="-122"/>
              </a:rPr>
              <a:t>Levette</a:t>
            </a:r>
          </a:p>
        </p:txBody>
      </p:sp>
      <p:pic>
        <p:nvPicPr>
          <p:cNvPr id="6" name="Picture 5" descr="A picture containing clipart&#10;&#10;Description automatically generated">
            <a:extLst>
              <a:ext uri="{FF2B5EF4-FFF2-40B4-BE49-F238E27FC236}">
                <a16:creationId xmlns:a16="http://schemas.microsoft.com/office/drawing/2014/main" id="{9397224E-D718-4FAA-9676-71C5FD4DA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64713"/>
            <a:ext cx="4211064" cy="4392334"/>
          </a:xfrm>
          <a:prstGeom prst="rect">
            <a:avLst/>
          </a:prstGeom>
        </p:spPr>
      </p:pic>
    </p:spTree>
    <p:extLst>
      <p:ext uri="{BB962C8B-B14F-4D97-AF65-F5344CB8AC3E}">
        <p14:creationId xmlns:p14="http://schemas.microsoft.com/office/powerpoint/2010/main" val="4959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6"/>
          <p:cNvSpPr>
            <a:spLocks/>
          </p:cNvSpPr>
          <p:nvPr/>
        </p:nvSpPr>
        <p:spPr bwMode="auto">
          <a:xfrm>
            <a:off x="2480392" y="1133555"/>
            <a:ext cx="2279382" cy="4603691"/>
          </a:xfrm>
          <a:custGeom>
            <a:avLst/>
            <a:gdLst>
              <a:gd name="T0" fmla="*/ 0 w 1404"/>
              <a:gd name="T1" fmla="*/ 2806 h 2806"/>
              <a:gd name="T2" fmla="*/ 1404 w 1404"/>
              <a:gd name="T3" fmla="*/ 1403 h 2806"/>
              <a:gd name="T4" fmla="*/ 0 w 1404"/>
              <a:gd name="T5" fmla="*/ 0 h 2806"/>
            </a:gdLst>
            <a:ahLst/>
            <a:cxnLst>
              <a:cxn ang="0">
                <a:pos x="T0" y="T1"/>
              </a:cxn>
              <a:cxn ang="0">
                <a:pos x="T2" y="T3"/>
              </a:cxn>
              <a:cxn ang="0">
                <a:pos x="T4" y="T5"/>
              </a:cxn>
            </a:cxnLst>
            <a:rect l="0" t="0" r="r" b="b"/>
            <a:pathLst>
              <a:path w="1404" h="2806">
                <a:moveTo>
                  <a:pt x="0" y="2806"/>
                </a:moveTo>
                <a:cubicBezTo>
                  <a:pt x="775" y="2806"/>
                  <a:pt x="1404" y="2178"/>
                  <a:pt x="1404" y="1403"/>
                </a:cubicBezTo>
                <a:cubicBezTo>
                  <a:pt x="1404" y="628"/>
                  <a:pt x="775" y="0"/>
                  <a:pt x="0" y="0"/>
                </a:cubicBezTo>
              </a:path>
            </a:pathLst>
          </a:custGeom>
          <a:noFill/>
          <a:ln w="571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5513960" y="632974"/>
            <a:ext cx="3683040" cy="906569"/>
            <a:chOff x="662877" y="1325384"/>
            <a:chExt cx="3355723" cy="813305"/>
          </a:xfrm>
        </p:grpSpPr>
        <p:grpSp>
          <p:nvGrpSpPr>
            <p:cNvPr id="10" name="Group 9"/>
            <p:cNvGrpSpPr/>
            <p:nvPr/>
          </p:nvGrpSpPr>
          <p:grpSpPr>
            <a:xfrm>
              <a:off x="673446" y="1326717"/>
              <a:ext cx="3345154" cy="811972"/>
              <a:chOff x="618028" y="1437554"/>
              <a:chExt cx="3345154" cy="811972"/>
            </a:xfrm>
          </p:grpSpPr>
          <p:sp>
            <p:nvSpPr>
              <p:cNvPr id="7" name="Freeform 5"/>
              <p:cNvSpPr>
                <a:spLocks/>
              </p:cNvSpPr>
              <p:nvPr/>
            </p:nvSpPr>
            <p:spPr bwMode="auto">
              <a:xfrm>
                <a:off x="618028" y="1437554"/>
                <a:ext cx="2635126" cy="811972"/>
              </a:xfrm>
              <a:custGeom>
                <a:avLst/>
                <a:gdLst>
                  <a:gd name="T0" fmla="*/ 2826 w 3120"/>
                  <a:gd name="T1" fmla="*/ 949 h 949"/>
                  <a:gd name="T2" fmla="*/ 294 w 3120"/>
                  <a:gd name="T3" fmla="*/ 949 h 949"/>
                  <a:gd name="T4" fmla="*/ 0 w 3120"/>
                  <a:gd name="T5" fmla="*/ 654 h 949"/>
                  <a:gd name="T6" fmla="*/ 0 w 3120"/>
                  <a:gd name="T7" fmla="*/ 294 h 949"/>
                  <a:gd name="T8" fmla="*/ 294 w 3120"/>
                  <a:gd name="T9" fmla="*/ 0 h 949"/>
                  <a:gd name="T10" fmla="*/ 2826 w 3120"/>
                  <a:gd name="T11" fmla="*/ 0 h 949"/>
                  <a:gd name="T12" fmla="*/ 3120 w 3120"/>
                  <a:gd name="T13" fmla="*/ 294 h 949"/>
                  <a:gd name="T14" fmla="*/ 3120 w 3120"/>
                  <a:gd name="T15" fmla="*/ 654 h 949"/>
                  <a:gd name="T16" fmla="*/ 2826 w 3120"/>
                  <a:gd name="T17"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0" h="949">
                    <a:moveTo>
                      <a:pt x="2826" y="949"/>
                    </a:moveTo>
                    <a:cubicBezTo>
                      <a:pt x="294" y="949"/>
                      <a:pt x="294" y="949"/>
                      <a:pt x="294" y="949"/>
                    </a:cubicBezTo>
                    <a:cubicBezTo>
                      <a:pt x="133" y="949"/>
                      <a:pt x="0" y="816"/>
                      <a:pt x="0" y="654"/>
                    </a:cubicBezTo>
                    <a:cubicBezTo>
                      <a:pt x="0" y="294"/>
                      <a:pt x="0" y="294"/>
                      <a:pt x="0" y="294"/>
                    </a:cubicBezTo>
                    <a:cubicBezTo>
                      <a:pt x="0" y="132"/>
                      <a:pt x="133" y="0"/>
                      <a:pt x="294" y="0"/>
                    </a:cubicBezTo>
                    <a:cubicBezTo>
                      <a:pt x="2826" y="0"/>
                      <a:pt x="2826" y="0"/>
                      <a:pt x="2826" y="0"/>
                    </a:cubicBezTo>
                    <a:cubicBezTo>
                      <a:pt x="2988" y="0"/>
                      <a:pt x="3120" y="132"/>
                      <a:pt x="3120" y="294"/>
                    </a:cubicBezTo>
                    <a:cubicBezTo>
                      <a:pt x="3120" y="654"/>
                      <a:pt x="3120" y="654"/>
                      <a:pt x="3120" y="654"/>
                    </a:cubicBezTo>
                    <a:cubicBezTo>
                      <a:pt x="3120" y="816"/>
                      <a:pt x="2988" y="949"/>
                      <a:pt x="2826" y="949"/>
                    </a:cubicBez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949205" y="1437554"/>
                <a:ext cx="3013977" cy="811972"/>
              </a:xfrm>
              <a:custGeom>
                <a:avLst/>
                <a:gdLst>
                  <a:gd name="T0" fmla="*/ 2440 w 2728"/>
                  <a:gd name="T1" fmla="*/ 0 h 949"/>
                  <a:gd name="T2" fmla="*/ 13 w 2728"/>
                  <a:gd name="T3" fmla="*/ 0 h 949"/>
                  <a:gd name="T4" fmla="*/ 0 w 2728"/>
                  <a:gd name="T5" fmla="*/ 0 h 949"/>
                  <a:gd name="T6" fmla="*/ 948 w 2728"/>
                  <a:gd name="T7" fmla="*/ 949 h 949"/>
                  <a:gd name="T8" fmla="*/ 2440 w 2728"/>
                  <a:gd name="T9" fmla="*/ 949 h 949"/>
                  <a:gd name="T10" fmla="*/ 2728 w 2728"/>
                  <a:gd name="T11" fmla="*/ 661 h 949"/>
                  <a:gd name="T12" fmla="*/ 2728 w 2728"/>
                  <a:gd name="T13" fmla="*/ 288 h 949"/>
                  <a:gd name="T14" fmla="*/ 2440 w 2728"/>
                  <a:gd name="T15" fmla="*/ 0 h 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8" h="949">
                    <a:moveTo>
                      <a:pt x="2440" y="0"/>
                    </a:moveTo>
                    <a:cubicBezTo>
                      <a:pt x="13" y="0"/>
                      <a:pt x="13" y="0"/>
                      <a:pt x="13" y="0"/>
                    </a:cubicBezTo>
                    <a:cubicBezTo>
                      <a:pt x="9" y="0"/>
                      <a:pt x="4" y="0"/>
                      <a:pt x="0" y="0"/>
                    </a:cubicBezTo>
                    <a:cubicBezTo>
                      <a:pt x="948" y="949"/>
                      <a:pt x="948" y="949"/>
                      <a:pt x="948" y="949"/>
                    </a:cubicBezTo>
                    <a:cubicBezTo>
                      <a:pt x="2440" y="949"/>
                      <a:pt x="2440" y="949"/>
                      <a:pt x="2440" y="949"/>
                    </a:cubicBezTo>
                    <a:cubicBezTo>
                      <a:pt x="2599" y="949"/>
                      <a:pt x="2728" y="819"/>
                      <a:pt x="2728" y="661"/>
                    </a:cubicBezTo>
                    <a:cubicBezTo>
                      <a:pt x="2728" y="288"/>
                      <a:pt x="2728" y="288"/>
                      <a:pt x="2728" y="288"/>
                    </a:cubicBezTo>
                    <a:cubicBezTo>
                      <a:pt x="2728" y="129"/>
                      <a:pt x="2599" y="0"/>
                      <a:pt x="24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949205" y="1437554"/>
                <a:ext cx="1032196" cy="811972"/>
              </a:xfrm>
              <a:custGeom>
                <a:avLst/>
                <a:gdLst>
                  <a:gd name="T0" fmla="*/ 1222 w 1222"/>
                  <a:gd name="T1" fmla="*/ 642 h 949"/>
                  <a:gd name="T2" fmla="*/ 1222 w 1222"/>
                  <a:gd name="T3" fmla="*/ 277 h 949"/>
                  <a:gd name="T4" fmla="*/ 936 w 1222"/>
                  <a:gd name="T5" fmla="*/ 42 h 949"/>
                  <a:gd name="T6" fmla="*/ 0 w 1222"/>
                  <a:gd name="T7" fmla="*/ 0 h 949"/>
                  <a:gd name="T8" fmla="*/ 948 w 1222"/>
                  <a:gd name="T9" fmla="*/ 949 h 949"/>
                  <a:gd name="T10" fmla="*/ 1222 w 1222"/>
                  <a:gd name="T11" fmla="*/ 642 h 949"/>
                </a:gdLst>
                <a:ahLst/>
                <a:cxnLst>
                  <a:cxn ang="0">
                    <a:pos x="T0" y="T1"/>
                  </a:cxn>
                  <a:cxn ang="0">
                    <a:pos x="T2" y="T3"/>
                  </a:cxn>
                  <a:cxn ang="0">
                    <a:pos x="T4" y="T5"/>
                  </a:cxn>
                  <a:cxn ang="0">
                    <a:pos x="T6" y="T7"/>
                  </a:cxn>
                  <a:cxn ang="0">
                    <a:pos x="T8" y="T9"/>
                  </a:cxn>
                  <a:cxn ang="0">
                    <a:pos x="T10" y="T11"/>
                  </a:cxn>
                </a:cxnLst>
                <a:rect l="0" t="0" r="r" b="b"/>
                <a:pathLst>
                  <a:path w="1222" h="949">
                    <a:moveTo>
                      <a:pt x="1222" y="642"/>
                    </a:moveTo>
                    <a:cubicBezTo>
                      <a:pt x="1222" y="521"/>
                      <a:pt x="1222" y="399"/>
                      <a:pt x="1222" y="277"/>
                    </a:cubicBezTo>
                    <a:cubicBezTo>
                      <a:pt x="1222" y="122"/>
                      <a:pt x="1094" y="24"/>
                      <a:pt x="936" y="42"/>
                    </a:cubicBezTo>
                    <a:cubicBezTo>
                      <a:pt x="624" y="77"/>
                      <a:pt x="308" y="60"/>
                      <a:pt x="0" y="0"/>
                    </a:cubicBezTo>
                    <a:cubicBezTo>
                      <a:pt x="312" y="364"/>
                      <a:pt x="632" y="673"/>
                      <a:pt x="948" y="949"/>
                    </a:cubicBezTo>
                    <a:cubicBezTo>
                      <a:pt x="1100" y="926"/>
                      <a:pt x="1222" y="793"/>
                      <a:pt x="1222" y="642"/>
                    </a:cubicBezTo>
                    <a:close/>
                  </a:path>
                </a:pathLst>
              </a:custGeom>
              <a:solidFill>
                <a:schemeClr val="bg1"/>
              </a:solidFill>
              <a:ln>
                <a:noFill/>
              </a:ln>
              <a:effectLst>
                <a:outerShdw blurRad="698500" dist="279400" dir="21540000" sx="88000" sy="88000" algn="ctr" rotWithShape="0">
                  <a:srgbClr val="000000">
                    <a:alpha val="43137"/>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662877" y="1501870"/>
              <a:ext cx="683491" cy="461665"/>
            </a:xfrm>
            <a:prstGeom prst="rect">
              <a:avLst/>
            </a:prstGeom>
            <a:noFill/>
          </p:spPr>
          <p:txBody>
            <a:bodyPr wrap="square" rtlCol="0">
              <a:spAutoFit/>
            </a:bodyPr>
            <a:lstStyle/>
            <a:p>
              <a:pPr algn="ctr"/>
              <a:r>
                <a:rPr lang="en-US" sz="2400" dirty="0">
                  <a:solidFill>
                    <a:schemeClr val="accent1"/>
                  </a:solidFill>
                </a:rPr>
                <a:t>01</a:t>
              </a:r>
            </a:p>
          </p:txBody>
        </p:sp>
        <p:sp>
          <p:nvSpPr>
            <p:cNvPr id="12" name="TextBox 11"/>
            <p:cNvSpPr txBox="1"/>
            <p:nvPr/>
          </p:nvSpPr>
          <p:spPr>
            <a:xfrm>
              <a:off x="1975880" y="1325384"/>
              <a:ext cx="1839234" cy="745507"/>
            </a:xfrm>
            <a:prstGeom prst="rect">
              <a:avLst/>
            </a:prstGeom>
            <a:noFill/>
          </p:spPr>
          <p:txBody>
            <a:bodyPr wrap="square" rtlCol="0">
              <a:spAutoFit/>
            </a:bodyPr>
            <a:lstStyle/>
            <a:p>
              <a:pPr algn="ctr"/>
              <a:r>
                <a:rPr lang="en-US" sz="1200" dirty="0">
                  <a:solidFill>
                    <a:schemeClr val="bg1"/>
                  </a:solidFill>
                </a:rPr>
                <a:t>SERVE</a:t>
              </a:r>
            </a:p>
            <a:p>
              <a:pPr algn="ctr"/>
              <a:r>
                <a:rPr lang="en-US" sz="1200" dirty="0">
                  <a:solidFill>
                    <a:schemeClr val="bg1"/>
                  </a:solidFill>
                </a:rPr>
                <a:t>Develop  servant leaders, cultivate a team culture that aligns with our purpose</a:t>
              </a:r>
            </a:p>
          </p:txBody>
        </p:sp>
      </p:grpSp>
      <p:grpSp>
        <p:nvGrpSpPr>
          <p:cNvPr id="14" name="Group 13"/>
          <p:cNvGrpSpPr/>
          <p:nvPr/>
        </p:nvGrpSpPr>
        <p:grpSpPr>
          <a:xfrm>
            <a:off x="7119727" y="1616876"/>
            <a:ext cx="3382457" cy="1150524"/>
            <a:chOff x="662877" y="1326717"/>
            <a:chExt cx="2694470" cy="811972"/>
          </a:xfrm>
        </p:grpSpPr>
        <p:grpSp>
          <p:nvGrpSpPr>
            <p:cNvPr id="15" name="Group 14"/>
            <p:cNvGrpSpPr/>
            <p:nvPr/>
          </p:nvGrpSpPr>
          <p:grpSpPr>
            <a:xfrm>
              <a:off x="673446" y="1326717"/>
              <a:ext cx="2635126" cy="811972"/>
              <a:chOff x="618028" y="1437554"/>
              <a:chExt cx="2635126" cy="811972"/>
            </a:xfrm>
          </p:grpSpPr>
          <p:sp>
            <p:nvSpPr>
              <p:cNvPr id="18" name="Freeform 5"/>
              <p:cNvSpPr>
                <a:spLocks/>
              </p:cNvSpPr>
              <p:nvPr/>
            </p:nvSpPr>
            <p:spPr bwMode="auto">
              <a:xfrm>
                <a:off x="618028" y="1437554"/>
                <a:ext cx="2635126" cy="811972"/>
              </a:xfrm>
              <a:custGeom>
                <a:avLst/>
                <a:gdLst>
                  <a:gd name="T0" fmla="*/ 2826 w 3120"/>
                  <a:gd name="T1" fmla="*/ 949 h 949"/>
                  <a:gd name="T2" fmla="*/ 294 w 3120"/>
                  <a:gd name="T3" fmla="*/ 949 h 949"/>
                  <a:gd name="T4" fmla="*/ 0 w 3120"/>
                  <a:gd name="T5" fmla="*/ 654 h 949"/>
                  <a:gd name="T6" fmla="*/ 0 w 3120"/>
                  <a:gd name="T7" fmla="*/ 294 h 949"/>
                  <a:gd name="T8" fmla="*/ 294 w 3120"/>
                  <a:gd name="T9" fmla="*/ 0 h 949"/>
                  <a:gd name="T10" fmla="*/ 2826 w 3120"/>
                  <a:gd name="T11" fmla="*/ 0 h 949"/>
                  <a:gd name="T12" fmla="*/ 3120 w 3120"/>
                  <a:gd name="T13" fmla="*/ 294 h 949"/>
                  <a:gd name="T14" fmla="*/ 3120 w 3120"/>
                  <a:gd name="T15" fmla="*/ 654 h 949"/>
                  <a:gd name="T16" fmla="*/ 2826 w 3120"/>
                  <a:gd name="T17"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0" h="949">
                    <a:moveTo>
                      <a:pt x="2826" y="949"/>
                    </a:moveTo>
                    <a:cubicBezTo>
                      <a:pt x="294" y="949"/>
                      <a:pt x="294" y="949"/>
                      <a:pt x="294" y="949"/>
                    </a:cubicBezTo>
                    <a:cubicBezTo>
                      <a:pt x="133" y="949"/>
                      <a:pt x="0" y="816"/>
                      <a:pt x="0" y="654"/>
                    </a:cubicBezTo>
                    <a:cubicBezTo>
                      <a:pt x="0" y="294"/>
                      <a:pt x="0" y="294"/>
                      <a:pt x="0" y="294"/>
                    </a:cubicBezTo>
                    <a:cubicBezTo>
                      <a:pt x="0" y="132"/>
                      <a:pt x="133" y="0"/>
                      <a:pt x="294" y="0"/>
                    </a:cubicBezTo>
                    <a:cubicBezTo>
                      <a:pt x="2826" y="0"/>
                      <a:pt x="2826" y="0"/>
                      <a:pt x="2826" y="0"/>
                    </a:cubicBezTo>
                    <a:cubicBezTo>
                      <a:pt x="2988" y="0"/>
                      <a:pt x="3120" y="132"/>
                      <a:pt x="3120" y="294"/>
                    </a:cubicBezTo>
                    <a:cubicBezTo>
                      <a:pt x="3120" y="654"/>
                      <a:pt x="3120" y="654"/>
                      <a:pt x="3120" y="654"/>
                    </a:cubicBezTo>
                    <a:cubicBezTo>
                      <a:pt x="3120" y="816"/>
                      <a:pt x="2988" y="949"/>
                      <a:pt x="2826" y="949"/>
                    </a:cubicBez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19" name="Freeform 6"/>
              <p:cNvSpPr>
                <a:spLocks/>
              </p:cNvSpPr>
              <p:nvPr/>
            </p:nvSpPr>
            <p:spPr bwMode="auto">
              <a:xfrm>
                <a:off x="949205" y="1437554"/>
                <a:ext cx="2303949" cy="811972"/>
              </a:xfrm>
              <a:custGeom>
                <a:avLst/>
                <a:gdLst>
                  <a:gd name="T0" fmla="*/ 2440 w 2728"/>
                  <a:gd name="T1" fmla="*/ 0 h 949"/>
                  <a:gd name="T2" fmla="*/ 13 w 2728"/>
                  <a:gd name="T3" fmla="*/ 0 h 949"/>
                  <a:gd name="T4" fmla="*/ 0 w 2728"/>
                  <a:gd name="T5" fmla="*/ 0 h 949"/>
                  <a:gd name="T6" fmla="*/ 948 w 2728"/>
                  <a:gd name="T7" fmla="*/ 949 h 949"/>
                  <a:gd name="T8" fmla="*/ 2440 w 2728"/>
                  <a:gd name="T9" fmla="*/ 949 h 949"/>
                  <a:gd name="T10" fmla="*/ 2728 w 2728"/>
                  <a:gd name="T11" fmla="*/ 661 h 949"/>
                  <a:gd name="T12" fmla="*/ 2728 w 2728"/>
                  <a:gd name="T13" fmla="*/ 288 h 949"/>
                  <a:gd name="T14" fmla="*/ 2440 w 2728"/>
                  <a:gd name="T15" fmla="*/ 0 h 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8" h="949">
                    <a:moveTo>
                      <a:pt x="2440" y="0"/>
                    </a:moveTo>
                    <a:cubicBezTo>
                      <a:pt x="13" y="0"/>
                      <a:pt x="13" y="0"/>
                      <a:pt x="13" y="0"/>
                    </a:cubicBezTo>
                    <a:cubicBezTo>
                      <a:pt x="9" y="0"/>
                      <a:pt x="4" y="0"/>
                      <a:pt x="0" y="0"/>
                    </a:cubicBezTo>
                    <a:cubicBezTo>
                      <a:pt x="948" y="949"/>
                      <a:pt x="948" y="949"/>
                      <a:pt x="948" y="949"/>
                    </a:cubicBezTo>
                    <a:cubicBezTo>
                      <a:pt x="2440" y="949"/>
                      <a:pt x="2440" y="949"/>
                      <a:pt x="2440" y="949"/>
                    </a:cubicBezTo>
                    <a:cubicBezTo>
                      <a:pt x="2599" y="949"/>
                      <a:pt x="2728" y="819"/>
                      <a:pt x="2728" y="661"/>
                    </a:cubicBezTo>
                    <a:cubicBezTo>
                      <a:pt x="2728" y="288"/>
                      <a:pt x="2728" y="288"/>
                      <a:pt x="2728" y="288"/>
                    </a:cubicBezTo>
                    <a:cubicBezTo>
                      <a:pt x="2728" y="129"/>
                      <a:pt x="2599" y="0"/>
                      <a:pt x="244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949205" y="1437554"/>
                <a:ext cx="1032196" cy="811972"/>
              </a:xfrm>
              <a:custGeom>
                <a:avLst/>
                <a:gdLst>
                  <a:gd name="T0" fmla="*/ 1222 w 1222"/>
                  <a:gd name="T1" fmla="*/ 642 h 949"/>
                  <a:gd name="T2" fmla="*/ 1222 w 1222"/>
                  <a:gd name="T3" fmla="*/ 277 h 949"/>
                  <a:gd name="T4" fmla="*/ 936 w 1222"/>
                  <a:gd name="T5" fmla="*/ 42 h 949"/>
                  <a:gd name="T6" fmla="*/ 0 w 1222"/>
                  <a:gd name="T7" fmla="*/ 0 h 949"/>
                  <a:gd name="T8" fmla="*/ 948 w 1222"/>
                  <a:gd name="T9" fmla="*/ 949 h 949"/>
                  <a:gd name="T10" fmla="*/ 1222 w 1222"/>
                  <a:gd name="T11" fmla="*/ 642 h 949"/>
                </a:gdLst>
                <a:ahLst/>
                <a:cxnLst>
                  <a:cxn ang="0">
                    <a:pos x="T0" y="T1"/>
                  </a:cxn>
                  <a:cxn ang="0">
                    <a:pos x="T2" y="T3"/>
                  </a:cxn>
                  <a:cxn ang="0">
                    <a:pos x="T4" y="T5"/>
                  </a:cxn>
                  <a:cxn ang="0">
                    <a:pos x="T6" y="T7"/>
                  </a:cxn>
                  <a:cxn ang="0">
                    <a:pos x="T8" y="T9"/>
                  </a:cxn>
                  <a:cxn ang="0">
                    <a:pos x="T10" y="T11"/>
                  </a:cxn>
                </a:cxnLst>
                <a:rect l="0" t="0" r="r" b="b"/>
                <a:pathLst>
                  <a:path w="1222" h="949">
                    <a:moveTo>
                      <a:pt x="1222" y="642"/>
                    </a:moveTo>
                    <a:cubicBezTo>
                      <a:pt x="1222" y="521"/>
                      <a:pt x="1222" y="399"/>
                      <a:pt x="1222" y="277"/>
                    </a:cubicBezTo>
                    <a:cubicBezTo>
                      <a:pt x="1222" y="122"/>
                      <a:pt x="1094" y="24"/>
                      <a:pt x="936" y="42"/>
                    </a:cubicBezTo>
                    <a:cubicBezTo>
                      <a:pt x="624" y="77"/>
                      <a:pt x="308" y="60"/>
                      <a:pt x="0" y="0"/>
                    </a:cubicBezTo>
                    <a:cubicBezTo>
                      <a:pt x="312" y="364"/>
                      <a:pt x="632" y="673"/>
                      <a:pt x="948" y="949"/>
                    </a:cubicBezTo>
                    <a:cubicBezTo>
                      <a:pt x="1100" y="926"/>
                      <a:pt x="1222" y="793"/>
                      <a:pt x="1222" y="642"/>
                    </a:cubicBezTo>
                    <a:close/>
                  </a:path>
                </a:pathLst>
              </a:custGeom>
              <a:solidFill>
                <a:schemeClr val="bg1"/>
              </a:solidFill>
              <a:ln>
                <a:noFill/>
              </a:ln>
              <a:effectLst>
                <a:outerShdw blurRad="698500" dist="279400" dir="21540000" sx="88000" sy="88000" algn="ctr" rotWithShape="0">
                  <a:srgbClr val="000000">
                    <a:alpha val="43137"/>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16" name="TextBox 15"/>
            <p:cNvSpPr txBox="1"/>
            <p:nvPr/>
          </p:nvSpPr>
          <p:spPr>
            <a:xfrm>
              <a:off x="662877" y="1501870"/>
              <a:ext cx="683491" cy="461665"/>
            </a:xfrm>
            <a:prstGeom prst="rect">
              <a:avLst/>
            </a:prstGeom>
            <a:noFill/>
          </p:spPr>
          <p:txBody>
            <a:bodyPr wrap="square" rtlCol="0">
              <a:spAutoFit/>
            </a:bodyPr>
            <a:lstStyle/>
            <a:p>
              <a:pPr algn="ctr"/>
              <a:r>
                <a:rPr lang="en-US" sz="2400" dirty="0">
                  <a:solidFill>
                    <a:schemeClr val="accent2"/>
                  </a:solidFill>
                </a:rPr>
                <a:t>02</a:t>
              </a:r>
            </a:p>
          </p:txBody>
        </p:sp>
        <p:sp>
          <p:nvSpPr>
            <p:cNvPr id="17" name="TextBox 16"/>
            <p:cNvSpPr txBox="1"/>
            <p:nvPr/>
          </p:nvSpPr>
          <p:spPr>
            <a:xfrm>
              <a:off x="1945760" y="1329530"/>
              <a:ext cx="1411587" cy="716795"/>
            </a:xfrm>
            <a:prstGeom prst="rect">
              <a:avLst/>
            </a:prstGeom>
            <a:noFill/>
          </p:spPr>
          <p:txBody>
            <a:bodyPr wrap="square" rtlCol="0">
              <a:spAutoFit/>
            </a:bodyPr>
            <a:lstStyle/>
            <a:p>
              <a:pPr algn="ctr"/>
              <a:r>
                <a:rPr lang="en-US" sz="1200" dirty="0">
                  <a:solidFill>
                    <a:schemeClr val="bg1"/>
                  </a:solidFill>
                </a:rPr>
                <a:t>GROW</a:t>
              </a:r>
            </a:p>
            <a:p>
              <a:pPr algn="ctr"/>
              <a:r>
                <a:rPr lang="en-US" sz="1200" dirty="0">
                  <a:solidFill>
                    <a:schemeClr val="bg1"/>
                  </a:solidFill>
                </a:rPr>
                <a:t>Provide strategic and operational oversight to the company’s data and digital assets</a:t>
              </a:r>
            </a:p>
          </p:txBody>
        </p:sp>
      </p:grpSp>
      <p:grpSp>
        <p:nvGrpSpPr>
          <p:cNvPr id="21" name="Group 20"/>
          <p:cNvGrpSpPr/>
          <p:nvPr/>
        </p:nvGrpSpPr>
        <p:grpSpPr>
          <a:xfrm>
            <a:off x="7993415" y="2922093"/>
            <a:ext cx="3044699" cy="1288797"/>
            <a:chOff x="662877" y="1326717"/>
            <a:chExt cx="2645695" cy="966169"/>
          </a:xfrm>
        </p:grpSpPr>
        <p:grpSp>
          <p:nvGrpSpPr>
            <p:cNvPr id="22" name="Group 21"/>
            <p:cNvGrpSpPr/>
            <p:nvPr/>
          </p:nvGrpSpPr>
          <p:grpSpPr>
            <a:xfrm>
              <a:off x="673446" y="1326717"/>
              <a:ext cx="2635126" cy="811972"/>
              <a:chOff x="618028" y="1437554"/>
              <a:chExt cx="2635126" cy="811972"/>
            </a:xfrm>
          </p:grpSpPr>
          <p:sp>
            <p:nvSpPr>
              <p:cNvPr id="25" name="Freeform 5"/>
              <p:cNvSpPr>
                <a:spLocks/>
              </p:cNvSpPr>
              <p:nvPr/>
            </p:nvSpPr>
            <p:spPr bwMode="auto">
              <a:xfrm>
                <a:off x="618028" y="1437554"/>
                <a:ext cx="2635126" cy="811972"/>
              </a:xfrm>
              <a:custGeom>
                <a:avLst/>
                <a:gdLst>
                  <a:gd name="T0" fmla="*/ 2826 w 3120"/>
                  <a:gd name="T1" fmla="*/ 949 h 949"/>
                  <a:gd name="T2" fmla="*/ 294 w 3120"/>
                  <a:gd name="T3" fmla="*/ 949 h 949"/>
                  <a:gd name="T4" fmla="*/ 0 w 3120"/>
                  <a:gd name="T5" fmla="*/ 654 h 949"/>
                  <a:gd name="T6" fmla="*/ 0 w 3120"/>
                  <a:gd name="T7" fmla="*/ 294 h 949"/>
                  <a:gd name="T8" fmla="*/ 294 w 3120"/>
                  <a:gd name="T9" fmla="*/ 0 h 949"/>
                  <a:gd name="T10" fmla="*/ 2826 w 3120"/>
                  <a:gd name="T11" fmla="*/ 0 h 949"/>
                  <a:gd name="T12" fmla="*/ 3120 w 3120"/>
                  <a:gd name="T13" fmla="*/ 294 h 949"/>
                  <a:gd name="T14" fmla="*/ 3120 w 3120"/>
                  <a:gd name="T15" fmla="*/ 654 h 949"/>
                  <a:gd name="T16" fmla="*/ 2826 w 3120"/>
                  <a:gd name="T17"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0" h="949">
                    <a:moveTo>
                      <a:pt x="2826" y="949"/>
                    </a:moveTo>
                    <a:cubicBezTo>
                      <a:pt x="294" y="949"/>
                      <a:pt x="294" y="949"/>
                      <a:pt x="294" y="949"/>
                    </a:cubicBezTo>
                    <a:cubicBezTo>
                      <a:pt x="133" y="949"/>
                      <a:pt x="0" y="816"/>
                      <a:pt x="0" y="654"/>
                    </a:cubicBezTo>
                    <a:cubicBezTo>
                      <a:pt x="0" y="294"/>
                      <a:pt x="0" y="294"/>
                      <a:pt x="0" y="294"/>
                    </a:cubicBezTo>
                    <a:cubicBezTo>
                      <a:pt x="0" y="132"/>
                      <a:pt x="133" y="0"/>
                      <a:pt x="294" y="0"/>
                    </a:cubicBezTo>
                    <a:cubicBezTo>
                      <a:pt x="2826" y="0"/>
                      <a:pt x="2826" y="0"/>
                      <a:pt x="2826" y="0"/>
                    </a:cubicBezTo>
                    <a:cubicBezTo>
                      <a:pt x="2988" y="0"/>
                      <a:pt x="3120" y="132"/>
                      <a:pt x="3120" y="294"/>
                    </a:cubicBezTo>
                    <a:cubicBezTo>
                      <a:pt x="3120" y="654"/>
                      <a:pt x="3120" y="654"/>
                      <a:pt x="3120" y="654"/>
                    </a:cubicBezTo>
                    <a:cubicBezTo>
                      <a:pt x="3120" y="816"/>
                      <a:pt x="2988" y="949"/>
                      <a:pt x="2826" y="949"/>
                    </a:cubicBez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949205" y="1437554"/>
                <a:ext cx="2303949" cy="811972"/>
              </a:xfrm>
              <a:custGeom>
                <a:avLst/>
                <a:gdLst>
                  <a:gd name="T0" fmla="*/ 2440 w 2728"/>
                  <a:gd name="T1" fmla="*/ 0 h 949"/>
                  <a:gd name="T2" fmla="*/ 13 w 2728"/>
                  <a:gd name="T3" fmla="*/ 0 h 949"/>
                  <a:gd name="T4" fmla="*/ 0 w 2728"/>
                  <a:gd name="T5" fmla="*/ 0 h 949"/>
                  <a:gd name="T6" fmla="*/ 948 w 2728"/>
                  <a:gd name="T7" fmla="*/ 949 h 949"/>
                  <a:gd name="T8" fmla="*/ 2440 w 2728"/>
                  <a:gd name="T9" fmla="*/ 949 h 949"/>
                  <a:gd name="T10" fmla="*/ 2728 w 2728"/>
                  <a:gd name="T11" fmla="*/ 661 h 949"/>
                  <a:gd name="T12" fmla="*/ 2728 w 2728"/>
                  <a:gd name="T13" fmla="*/ 288 h 949"/>
                  <a:gd name="T14" fmla="*/ 2440 w 2728"/>
                  <a:gd name="T15" fmla="*/ 0 h 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8" h="949">
                    <a:moveTo>
                      <a:pt x="2440" y="0"/>
                    </a:moveTo>
                    <a:cubicBezTo>
                      <a:pt x="13" y="0"/>
                      <a:pt x="13" y="0"/>
                      <a:pt x="13" y="0"/>
                    </a:cubicBezTo>
                    <a:cubicBezTo>
                      <a:pt x="9" y="0"/>
                      <a:pt x="4" y="0"/>
                      <a:pt x="0" y="0"/>
                    </a:cubicBezTo>
                    <a:cubicBezTo>
                      <a:pt x="948" y="949"/>
                      <a:pt x="948" y="949"/>
                      <a:pt x="948" y="949"/>
                    </a:cubicBezTo>
                    <a:cubicBezTo>
                      <a:pt x="2440" y="949"/>
                      <a:pt x="2440" y="949"/>
                      <a:pt x="2440" y="949"/>
                    </a:cubicBezTo>
                    <a:cubicBezTo>
                      <a:pt x="2599" y="949"/>
                      <a:pt x="2728" y="819"/>
                      <a:pt x="2728" y="661"/>
                    </a:cubicBezTo>
                    <a:cubicBezTo>
                      <a:pt x="2728" y="288"/>
                      <a:pt x="2728" y="288"/>
                      <a:pt x="2728" y="288"/>
                    </a:cubicBezTo>
                    <a:cubicBezTo>
                      <a:pt x="2728" y="129"/>
                      <a:pt x="2599" y="0"/>
                      <a:pt x="244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949205" y="1437554"/>
                <a:ext cx="1032196" cy="811972"/>
              </a:xfrm>
              <a:custGeom>
                <a:avLst/>
                <a:gdLst>
                  <a:gd name="T0" fmla="*/ 1222 w 1222"/>
                  <a:gd name="T1" fmla="*/ 642 h 949"/>
                  <a:gd name="T2" fmla="*/ 1222 w 1222"/>
                  <a:gd name="T3" fmla="*/ 277 h 949"/>
                  <a:gd name="T4" fmla="*/ 936 w 1222"/>
                  <a:gd name="T5" fmla="*/ 42 h 949"/>
                  <a:gd name="T6" fmla="*/ 0 w 1222"/>
                  <a:gd name="T7" fmla="*/ 0 h 949"/>
                  <a:gd name="T8" fmla="*/ 948 w 1222"/>
                  <a:gd name="T9" fmla="*/ 949 h 949"/>
                  <a:gd name="T10" fmla="*/ 1222 w 1222"/>
                  <a:gd name="T11" fmla="*/ 642 h 949"/>
                </a:gdLst>
                <a:ahLst/>
                <a:cxnLst>
                  <a:cxn ang="0">
                    <a:pos x="T0" y="T1"/>
                  </a:cxn>
                  <a:cxn ang="0">
                    <a:pos x="T2" y="T3"/>
                  </a:cxn>
                  <a:cxn ang="0">
                    <a:pos x="T4" y="T5"/>
                  </a:cxn>
                  <a:cxn ang="0">
                    <a:pos x="T6" y="T7"/>
                  </a:cxn>
                  <a:cxn ang="0">
                    <a:pos x="T8" y="T9"/>
                  </a:cxn>
                  <a:cxn ang="0">
                    <a:pos x="T10" y="T11"/>
                  </a:cxn>
                </a:cxnLst>
                <a:rect l="0" t="0" r="r" b="b"/>
                <a:pathLst>
                  <a:path w="1222" h="949">
                    <a:moveTo>
                      <a:pt x="1222" y="642"/>
                    </a:moveTo>
                    <a:cubicBezTo>
                      <a:pt x="1222" y="521"/>
                      <a:pt x="1222" y="399"/>
                      <a:pt x="1222" y="277"/>
                    </a:cubicBezTo>
                    <a:cubicBezTo>
                      <a:pt x="1222" y="122"/>
                      <a:pt x="1094" y="24"/>
                      <a:pt x="936" y="42"/>
                    </a:cubicBezTo>
                    <a:cubicBezTo>
                      <a:pt x="624" y="77"/>
                      <a:pt x="308" y="60"/>
                      <a:pt x="0" y="0"/>
                    </a:cubicBezTo>
                    <a:cubicBezTo>
                      <a:pt x="312" y="364"/>
                      <a:pt x="632" y="673"/>
                      <a:pt x="948" y="949"/>
                    </a:cubicBezTo>
                    <a:cubicBezTo>
                      <a:pt x="1100" y="926"/>
                      <a:pt x="1222" y="793"/>
                      <a:pt x="1222" y="642"/>
                    </a:cubicBezTo>
                    <a:close/>
                  </a:path>
                </a:pathLst>
              </a:custGeom>
              <a:solidFill>
                <a:schemeClr val="bg1"/>
              </a:solidFill>
              <a:ln>
                <a:noFill/>
              </a:ln>
              <a:effectLst>
                <a:outerShdw blurRad="698500" dist="279400" dir="21540000" sx="88000" sy="88000" algn="ctr" rotWithShape="0">
                  <a:srgbClr val="000000">
                    <a:alpha val="43137"/>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662877" y="1501870"/>
              <a:ext cx="683491" cy="461665"/>
            </a:xfrm>
            <a:prstGeom prst="rect">
              <a:avLst/>
            </a:prstGeom>
            <a:noFill/>
          </p:spPr>
          <p:txBody>
            <a:bodyPr wrap="square" rtlCol="0">
              <a:spAutoFit/>
            </a:bodyPr>
            <a:lstStyle/>
            <a:p>
              <a:pPr algn="ctr"/>
              <a:r>
                <a:rPr lang="en-US" sz="2400" dirty="0">
                  <a:solidFill>
                    <a:schemeClr val="accent3"/>
                  </a:solidFill>
                </a:rPr>
                <a:t>03</a:t>
              </a:r>
            </a:p>
          </p:txBody>
        </p:sp>
        <p:sp>
          <p:nvSpPr>
            <p:cNvPr id="24" name="TextBox 23"/>
            <p:cNvSpPr txBox="1"/>
            <p:nvPr/>
          </p:nvSpPr>
          <p:spPr>
            <a:xfrm>
              <a:off x="2114920" y="1338779"/>
              <a:ext cx="1066243" cy="954107"/>
            </a:xfrm>
            <a:prstGeom prst="rect">
              <a:avLst/>
            </a:prstGeom>
            <a:noFill/>
          </p:spPr>
          <p:txBody>
            <a:bodyPr wrap="square" rtlCol="0">
              <a:spAutoFit/>
            </a:bodyPr>
            <a:lstStyle/>
            <a:p>
              <a:pPr algn="ctr"/>
              <a:r>
                <a:rPr lang="en-US" sz="1400" dirty="0">
                  <a:solidFill>
                    <a:schemeClr val="bg1"/>
                  </a:solidFill>
                </a:rPr>
                <a:t>PURSUE</a:t>
              </a:r>
            </a:p>
            <a:p>
              <a:pPr algn="ctr"/>
              <a:r>
                <a:rPr lang="en-US" sz="1400" dirty="0">
                  <a:solidFill>
                    <a:schemeClr val="bg1"/>
                  </a:solidFill>
                </a:rPr>
                <a:t>Deliver operational excellence</a:t>
              </a:r>
            </a:p>
          </p:txBody>
        </p:sp>
      </p:grpSp>
      <p:grpSp>
        <p:nvGrpSpPr>
          <p:cNvPr id="28" name="Group 27"/>
          <p:cNvGrpSpPr/>
          <p:nvPr/>
        </p:nvGrpSpPr>
        <p:grpSpPr>
          <a:xfrm>
            <a:off x="7333550" y="4172514"/>
            <a:ext cx="3820300" cy="1325563"/>
            <a:chOff x="662877" y="1326717"/>
            <a:chExt cx="2645695" cy="929958"/>
          </a:xfrm>
        </p:grpSpPr>
        <p:grpSp>
          <p:nvGrpSpPr>
            <p:cNvPr id="29" name="Group 28"/>
            <p:cNvGrpSpPr/>
            <p:nvPr/>
          </p:nvGrpSpPr>
          <p:grpSpPr>
            <a:xfrm>
              <a:off x="673446" y="1326717"/>
              <a:ext cx="2635126" cy="811972"/>
              <a:chOff x="618028" y="1437554"/>
              <a:chExt cx="2635126" cy="811972"/>
            </a:xfrm>
          </p:grpSpPr>
          <p:sp>
            <p:nvSpPr>
              <p:cNvPr id="32" name="Freeform 5"/>
              <p:cNvSpPr>
                <a:spLocks/>
              </p:cNvSpPr>
              <p:nvPr/>
            </p:nvSpPr>
            <p:spPr bwMode="auto">
              <a:xfrm>
                <a:off x="618028" y="1437554"/>
                <a:ext cx="2635126" cy="811972"/>
              </a:xfrm>
              <a:custGeom>
                <a:avLst/>
                <a:gdLst>
                  <a:gd name="T0" fmla="*/ 2826 w 3120"/>
                  <a:gd name="T1" fmla="*/ 949 h 949"/>
                  <a:gd name="T2" fmla="*/ 294 w 3120"/>
                  <a:gd name="T3" fmla="*/ 949 h 949"/>
                  <a:gd name="T4" fmla="*/ 0 w 3120"/>
                  <a:gd name="T5" fmla="*/ 654 h 949"/>
                  <a:gd name="T6" fmla="*/ 0 w 3120"/>
                  <a:gd name="T7" fmla="*/ 294 h 949"/>
                  <a:gd name="T8" fmla="*/ 294 w 3120"/>
                  <a:gd name="T9" fmla="*/ 0 h 949"/>
                  <a:gd name="T10" fmla="*/ 2826 w 3120"/>
                  <a:gd name="T11" fmla="*/ 0 h 949"/>
                  <a:gd name="T12" fmla="*/ 3120 w 3120"/>
                  <a:gd name="T13" fmla="*/ 294 h 949"/>
                  <a:gd name="T14" fmla="*/ 3120 w 3120"/>
                  <a:gd name="T15" fmla="*/ 654 h 949"/>
                  <a:gd name="T16" fmla="*/ 2826 w 3120"/>
                  <a:gd name="T17"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0" h="949">
                    <a:moveTo>
                      <a:pt x="2826" y="949"/>
                    </a:moveTo>
                    <a:cubicBezTo>
                      <a:pt x="294" y="949"/>
                      <a:pt x="294" y="949"/>
                      <a:pt x="294" y="949"/>
                    </a:cubicBezTo>
                    <a:cubicBezTo>
                      <a:pt x="133" y="949"/>
                      <a:pt x="0" y="816"/>
                      <a:pt x="0" y="654"/>
                    </a:cubicBezTo>
                    <a:cubicBezTo>
                      <a:pt x="0" y="294"/>
                      <a:pt x="0" y="294"/>
                      <a:pt x="0" y="294"/>
                    </a:cubicBezTo>
                    <a:cubicBezTo>
                      <a:pt x="0" y="132"/>
                      <a:pt x="133" y="0"/>
                      <a:pt x="294" y="0"/>
                    </a:cubicBezTo>
                    <a:cubicBezTo>
                      <a:pt x="2826" y="0"/>
                      <a:pt x="2826" y="0"/>
                      <a:pt x="2826" y="0"/>
                    </a:cubicBezTo>
                    <a:cubicBezTo>
                      <a:pt x="2988" y="0"/>
                      <a:pt x="3120" y="132"/>
                      <a:pt x="3120" y="294"/>
                    </a:cubicBezTo>
                    <a:cubicBezTo>
                      <a:pt x="3120" y="654"/>
                      <a:pt x="3120" y="654"/>
                      <a:pt x="3120" y="654"/>
                    </a:cubicBezTo>
                    <a:cubicBezTo>
                      <a:pt x="3120" y="816"/>
                      <a:pt x="2988" y="949"/>
                      <a:pt x="2826" y="949"/>
                    </a:cubicBez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949205" y="1437554"/>
                <a:ext cx="2303949" cy="811972"/>
              </a:xfrm>
              <a:custGeom>
                <a:avLst/>
                <a:gdLst>
                  <a:gd name="T0" fmla="*/ 2440 w 2728"/>
                  <a:gd name="T1" fmla="*/ 0 h 949"/>
                  <a:gd name="T2" fmla="*/ 13 w 2728"/>
                  <a:gd name="T3" fmla="*/ 0 h 949"/>
                  <a:gd name="T4" fmla="*/ 0 w 2728"/>
                  <a:gd name="T5" fmla="*/ 0 h 949"/>
                  <a:gd name="T6" fmla="*/ 948 w 2728"/>
                  <a:gd name="T7" fmla="*/ 949 h 949"/>
                  <a:gd name="T8" fmla="*/ 2440 w 2728"/>
                  <a:gd name="T9" fmla="*/ 949 h 949"/>
                  <a:gd name="T10" fmla="*/ 2728 w 2728"/>
                  <a:gd name="T11" fmla="*/ 661 h 949"/>
                  <a:gd name="T12" fmla="*/ 2728 w 2728"/>
                  <a:gd name="T13" fmla="*/ 288 h 949"/>
                  <a:gd name="T14" fmla="*/ 2440 w 2728"/>
                  <a:gd name="T15" fmla="*/ 0 h 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8" h="949">
                    <a:moveTo>
                      <a:pt x="2440" y="0"/>
                    </a:moveTo>
                    <a:cubicBezTo>
                      <a:pt x="13" y="0"/>
                      <a:pt x="13" y="0"/>
                      <a:pt x="13" y="0"/>
                    </a:cubicBezTo>
                    <a:cubicBezTo>
                      <a:pt x="9" y="0"/>
                      <a:pt x="4" y="0"/>
                      <a:pt x="0" y="0"/>
                    </a:cubicBezTo>
                    <a:cubicBezTo>
                      <a:pt x="948" y="949"/>
                      <a:pt x="948" y="949"/>
                      <a:pt x="948" y="949"/>
                    </a:cubicBezTo>
                    <a:cubicBezTo>
                      <a:pt x="2440" y="949"/>
                      <a:pt x="2440" y="949"/>
                      <a:pt x="2440" y="949"/>
                    </a:cubicBezTo>
                    <a:cubicBezTo>
                      <a:pt x="2599" y="949"/>
                      <a:pt x="2728" y="819"/>
                      <a:pt x="2728" y="661"/>
                    </a:cubicBezTo>
                    <a:cubicBezTo>
                      <a:pt x="2728" y="288"/>
                      <a:pt x="2728" y="288"/>
                      <a:pt x="2728" y="288"/>
                    </a:cubicBezTo>
                    <a:cubicBezTo>
                      <a:pt x="2728" y="129"/>
                      <a:pt x="2599" y="0"/>
                      <a:pt x="244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949205" y="1437554"/>
                <a:ext cx="1032196" cy="811972"/>
              </a:xfrm>
              <a:custGeom>
                <a:avLst/>
                <a:gdLst>
                  <a:gd name="T0" fmla="*/ 1222 w 1222"/>
                  <a:gd name="T1" fmla="*/ 642 h 949"/>
                  <a:gd name="T2" fmla="*/ 1222 w 1222"/>
                  <a:gd name="T3" fmla="*/ 277 h 949"/>
                  <a:gd name="T4" fmla="*/ 936 w 1222"/>
                  <a:gd name="T5" fmla="*/ 42 h 949"/>
                  <a:gd name="T6" fmla="*/ 0 w 1222"/>
                  <a:gd name="T7" fmla="*/ 0 h 949"/>
                  <a:gd name="T8" fmla="*/ 948 w 1222"/>
                  <a:gd name="T9" fmla="*/ 949 h 949"/>
                  <a:gd name="T10" fmla="*/ 1222 w 1222"/>
                  <a:gd name="T11" fmla="*/ 642 h 949"/>
                </a:gdLst>
                <a:ahLst/>
                <a:cxnLst>
                  <a:cxn ang="0">
                    <a:pos x="T0" y="T1"/>
                  </a:cxn>
                  <a:cxn ang="0">
                    <a:pos x="T2" y="T3"/>
                  </a:cxn>
                  <a:cxn ang="0">
                    <a:pos x="T4" y="T5"/>
                  </a:cxn>
                  <a:cxn ang="0">
                    <a:pos x="T6" y="T7"/>
                  </a:cxn>
                  <a:cxn ang="0">
                    <a:pos x="T8" y="T9"/>
                  </a:cxn>
                  <a:cxn ang="0">
                    <a:pos x="T10" y="T11"/>
                  </a:cxn>
                </a:cxnLst>
                <a:rect l="0" t="0" r="r" b="b"/>
                <a:pathLst>
                  <a:path w="1222" h="949">
                    <a:moveTo>
                      <a:pt x="1222" y="642"/>
                    </a:moveTo>
                    <a:cubicBezTo>
                      <a:pt x="1222" y="521"/>
                      <a:pt x="1222" y="399"/>
                      <a:pt x="1222" y="277"/>
                    </a:cubicBezTo>
                    <a:cubicBezTo>
                      <a:pt x="1222" y="122"/>
                      <a:pt x="1094" y="24"/>
                      <a:pt x="936" y="42"/>
                    </a:cubicBezTo>
                    <a:cubicBezTo>
                      <a:pt x="624" y="77"/>
                      <a:pt x="308" y="60"/>
                      <a:pt x="0" y="0"/>
                    </a:cubicBezTo>
                    <a:cubicBezTo>
                      <a:pt x="312" y="364"/>
                      <a:pt x="632" y="673"/>
                      <a:pt x="948" y="949"/>
                    </a:cubicBezTo>
                    <a:cubicBezTo>
                      <a:pt x="1100" y="926"/>
                      <a:pt x="1222" y="793"/>
                      <a:pt x="1222" y="642"/>
                    </a:cubicBezTo>
                    <a:close/>
                  </a:path>
                </a:pathLst>
              </a:custGeom>
              <a:solidFill>
                <a:schemeClr val="bg1"/>
              </a:solidFill>
              <a:ln>
                <a:noFill/>
              </a:ln>
              <a:effectLst>
                <a:outerShdw blurRad="698500" dist="279400" dir="21540000" sx="88000" sy="88000" algn="ctr" rotWithShape="0">
                  <a:srgbClr val="000000">
                    <a:alpha val="43137"/>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0" name="TextBox 29"/>
            <p:cNvSpPr txBox="1"/>
            <p:nvPr/>
          </p:nvSpPr>
          <p:spPr>
            <a:xfrm>
              <a:off x="662877" y="1501870"/>
              <a:ext cx="683491" cy="461665"/>
            </a:xfrm>
            <a:prstGeom prst="rect">
              <a:avLst/>
            </a:prstGeom>
            <a:noFill/>
          </p:spPr>
          <p:txBody>
            <a:bodyPr wrap="square" rtlCol="0">
              <a:spAutoFit/>
            </a:bodyPr>
            <a:lstStyle/>
            <a:p>
              <a:pPr algn="ctr"/>
              <a:r>
                <a:rPr lang="en-US" sz="2400" dirty="0">
                  <a:solidFill>
                    <a:schemeClr val="accent4"/>
                  </a:solidFill>
                </a:rPr>
                <a:t>04</a:t>
              </a:r>
            </a:p>
          </p:txBody>
        </p:sp>
        <p:sp>
          <p:nvSpPr>
            <p:cNvPr id="31" name="TextBox 30"/>
            <p:cNvSpPr txBox="1"/>
            <p:nvPr/>
          </p:nvSpPr>
          <p:spPr>
            <a:xfrm>
              <a:off x="2076089" y="1369604"/>
              <a:ext cx="1066243" cy="887071"/>
            </a:xfrm>
            <a:prstGeom prst="rect">
              <a:avLst/>
            </a:prstGeom>
            <a:noFill/>
          </p:spPr>
          <p:txBody>
            <a:bodyPr wrap="square" rtlCol="0">
              <a:spAutoFit/>
            </a:bodyPr>
            <a:lstStyle/>
            <a:p>
              <a:pPr algn="ctr"/>
              <a:r>
                <a:rPr lang="en-US" sz="1400" dirty="0">
                  <a:solidFill>
                    <a:schemeClr val="bg1"/>
                  </a:solidFill>
                </a:rPr>
                <a:t>GROW</a:t>
              </a:r>
            </a:p>
            <a:p>
              <a:pPr algn="ctr"/>
              <a:r>
                <a:rPr lang="en-US" sz="1400" dirty="0">
                  <a:solidFill>
                    <a:schemeClr val="bg1"/>
                  </a:solidFill>
                </a:rPr>
                <a:t>Enable continuous improvement and innovation</a:t>
              </a:r>
            </a:p>
          </p:txBody>
        </p:sp>
      </p:grpSp>
      <p:sp>
        <p:nvSpPr>
          <p:cNvPr id="6" name="Freeform 5"/>
          <p:cNvSpPr>
            <a:spLocks/>
          </p:cNvSpPr>
          <p:nvPr/>
        </p:nvSpPr>
        <p:spPr bwMode="auto">
          <a:xfrm>
            <a:off x="1992802" y="579897"/>
            <a:ext cx="976501" cy="1109960"/>
          </a:xfrm>
          <a:custGeom>
            <a:avLst/>
            <a:gdLst>
              <a:gd name="T0" fmla="*/ 567 w 601"/>
              <a:gd name="T1" fmla="*/ 532 h 677"/>
              <a:gd name="T2" fmla="*/ 601 w 601"/>
              <a:gd name="T3" fmla="*/ 472 h 677"/>
              <a:gd name="T4" fmla="*/ 601 w 601"/>
              <a:gd name="T5" fmla="*/ 204 h 677"/>
              <a:gd name="T6" fmla="*/ 567 w 601"/>
              <a:gd name="T7" fmla="*/ 144 h 677"/>
              <a:gd name="T8" fmla="*/ 335 w 601"/>
              <a:gd name="T9" fmla="*/ 11 h 677"/>
              <a:gd name="T10" fmla="*/ 266 w 601"/>
              <a:gd name="T11" fmla="*/ 11 h 677"/>
              <a:gd name="T12" fmla="*/ 34 w 601"/>
              <a:gd name="T13" fmla="*/ 144 h 677"/>
              <a:gd name="T14" fmla="*/ 0 w 601"/>
              <a:gd name="T15" fmla="*/ 204 h 677"/>
              <a:gd name="T16" fmla="*/ 0 w 601"/>
              <a:gd name="T17" fmla="*/ 472 h 677"/>
              <a:gd name="T18" fmla="*/ 34 w 601"/>
              <a:gd name="T19" fmla="*/ 532 h 677"/>
              <a:gd name="T20" fmla="*/ 266 w 601"/>
              <a:gd name="T21" fmla="*/ 666 h 677"/>
              <a:gd name="T22" fmla="*/ 335 w 601"/>
              <a:gd name="T23" fmla="*/ 666 h 677"/>
              <a:gd name="T24" fmla="*/ 567 w 601"/>
              <a:gd name="T25" fmla="*/ 53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1" h="677">
                <a:moveTo>
                  <a:pt x="567" y="532"/>
                </a:moveTo>
                <a:cubicBezTo>
                  <a:pt x="586" y="521"/>
                  <a:pt x="601" y="494"/>
                  <a:pt x="601" y="472"/>
                </a:cubicBezTo>
                <a:cubicBezTo>
                  <a:pt x="601" y="204"/>
                  <a:pt x="601" y="204"/>
                  <a:pt x="601" y="204"/>
                </a:cubicBezTo>
                <a:cubicBezTo>
                  <a:pt x="601" y="182"/>
                  <a:pt x="586" y="155"/>
                  <a:pt x="567" y="144"/>
                </a:cubicBezTo>
                <a:cubicBezTo>
                  <a:pt x="335" y="11"/>
                  <a:pt x="335" y="11"/>
                  <a:pt x="335" y="11"/>
                </a:cubicBezTo>
                <a:cubicBezTo>
                  <a:pt x="316" y="0"/>
                  <a:pt x="285" y="0"/>
                  <a:pt x="266" y="11"/>
                </a:cubicBezTo>
                <a:cubicBezTo>
                  <a:pt x="34" y="144"/>
                  <a:pt x="34" y="144"/>
                  <a:pt x="34" y="144"/>
                </a:cubicBezTo>
                <a:cubicBezTo>
                  <a:pt x="15" y="155"/>
                  <a:pt x="0" y="182"/>
                  <a:pt x="0" y="204"/>
                </a:cubicBezTo>
                <a:cubicBezTo>
                  <a:pt x="0" y="472"/>
                  <a:pt x="0" y="472"/>
                  <a:pt x="0" y="472"/>
                </a:cubicBezTo>
                <a:cubicBezTo>
                  <a:pt x="0" y="494"/>
                  <a:pt x="15" y="521"/>
                  <a:pt x="34" y="532"/>
                </a:cubicBezTo>
                <a:cubicBezTo>
                  <a:pt x="266" y="666"/>
                  <a:pt x="266" y="666"/>
                  <a:pt x="266" y="666"/>
                </a:cubicBezTo>
                <a:cubicBezTo>
                  <a:pt x="285" y="677"/>
                  <a:pt x="316" y="677"/>
                  <a:pt x="335" y="666"/>
                </a:cubicBezTo>
                <a:lnTo>
                  <a:pt x="567" y="532"/>
                </a:ln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p:nvSpPr>
        <p:spPr bwMode="auto">
          <a:xfrm>
            <a:off x="2126261" y="733177"/>
            <a:ext cx="709582" cy="800757"/>
          </a:xfrm>
          <a:custGeom>
            <a:avLst/>
            <a:gdLst>
              <a:gd name="T0" fmla="*/ 403 w 437"/>
              <a:gd name="T1" fmla="*/ 390 h 488"/>
              <a:gd name="T2" fmla="*/ 437 w 437"/>
              <a:gd name="T3" fmla="*/ 330 h 488"/>
              <a:gd name="T4" fmla="*/ 437 w 437"/>
              <a:gd name="T5" fmla="*/ 158 h 488"/>
              <a:gd name="T6" fmla="*/ 403 w 437"/>
              <a:gd name="T7" fmla="*/ 98 h 488"/>
              <a:gd name="T8" fmla="*/ 253 w 437"/>
              <a:gd name="T9" fmla="*/ 11 h 488"/>
              <a:gd name="T10" fmla="*/ 184 w 437"/>
              <a:gd name="T11" fmla="*/ 11 h 488"/>
              <a:gd name="T12" fmla="*/ 34 w 437"/>
              <a:gd name="T13" fmla="*/ 98 h 488"/>
              <a:gd name="T14" fmla="*/ 0 w 437"/>
              <a:gd name="T15" fmla="*/ 158 h 488"/>
              <a:gd name="T16" fmla="*/ 0 w 437"/>
              <a:gd name="T17" fmla="*/ 330 h 488"/>
              <a:gd name="T18" fmla="*/ 34 w 437"/>
              <a:gd name="T19" fmla="*/ 390 h 488"/>
              <a:gd name="T20" fmla="*/ 184 w 437"/>
              <a:gd name="T21" fmla="*/ 477 h 488"/>
              <a:gd name="T22" fmla="*/ 253 w 437"/>
              <a:gd name="T23" fmla="*/ 477 h 488"/>
              <a:gd name="T24" fmla="*/ 403 w 437"/>
              <a:gd name="T25" fmla="*/ 39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488">
                <a:moveTo>
                  <a:pt x="403" y="390"/>
                </a:moveTo>
                <a:cubicBezTo>
                  <a:pt x="422" y="379"/>
                  <a:pt x="437" y="352"/>
                  <a:pt x="437" y="330"/>
                </a:cubicBezTo>
                <a:cubicBezTo>
                  <a:pt x="437" y="158"/>
                  <a:pt x="437" y="158"/>
                  <a:pt x="437" y="158"/>
                </a:cubicBezTo>
                <a:cubicBezTo>
                  <a:pt x="437" y="136"/>
                  <a:pt x="422" y="109"/>
                  <a:pt x="403" y="98"/>
                </a:cubicBezTo>
                <a:cubicBezTo>
                  <a:pt x="253" y="11"/>
                  <a:pt x="253" y="11"/>
                  <a:pt x="253" y="11"/>
                </a:cubicBezTo>
                <a:cubicBezTo>
                  <a:pt x="234" y="0"/>
                  <a:pt x="203" y="0"/>
                  <a:pt x="184" y="11"/>
                </a:cubicBezTo>
                <a:cubicBezTo>
                  <a:pt x="34" y="98"/>
                  <a:pt x="34" y="98"/>
                  <a:pt x="34" y="98"/>
                </a:cubicBezTo>
                <a:cubicBezTo>
                  <a:pt x="15" y="109"/>
                  <a:pt x="0" y="136"/>
                  <a:pt x="0" y="158"/>
                </a:cubicBezTo>
                <a:cubicBezTo>
                  <a:pt x="0" y="330"/>
                  <a:pt x="0" y="330"/>
                  <a:pt x="0" y="330"/>
                </a:cubicBezTo>
                <a:cubicBezTo>
                  <a:pt x="0" y="352"/>
                  <a:pt x="15" y="379"/>
                  <a:pt x="34" y="390"/>
                </a:cubicBezTo>
                <a:cubicBezTo>
                  <a:pt x="184" y="477"/>
                  <a:pt x="184" y="477"/>
                  <a:pt x="184" y="477"/>
                </a:cubicBezTo>
                <a:cubicBezTo>
                  <a:pt x="203" y="488"/>
                  <a:pt x="234" y="488"/>
                  <a:pt x="253" y="477"/>
                </a:cubicBezTo>
                <a:lnTo>
                  <a:pt x="403" y="3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p:nvSpPr>
        <p:spPr bwMode="auto">
          <a:xfrm>
            <a:off x="3343307" y="1405125"/>
            <a:ext cx="977822" cy="1109960"/>
          </a:xfrm>
          <a:custGeom>
            <a:avLst/>
            <a:gdLst>
              <a:gd name="T0" fmla="*/ 266 w 602"/>
              <a:gd name="T1" fmla="*/ 666 h 677"/>
              <a:gd name="T2" fmla="*/ 335 w 602"/>
              <a:gd name="T3" fmla="*/ 666 h 677"/>
              <a:gd name="T4" fmla="*/ 567 w 602"/>
              <a:gd name="T5" fmla="*/ 532 h 677"/>
              <a:gd name="T6" fmla="*/ 602 w 602"/>
              <a:gd name="T7" fmla="*/ 472 h 677"/>
              <a:gd name="T8" fmla="*/ 602 w 602"/>
              <a:gd name="T9" fmla="*/ 205 h 677"/>
              <a:gd name="T10" fmla="*/ 567 w 602"/>
              <a:gd name="T11" fmla="*/ 145 h 677"/>
              <a:gd name="T12" fmla="*/ 335 w 602"/>
              <a:gd name="T13" fmla="*/ 11 h 677"/>
              <a:gd name="T14" fmla="*/ 266 w 602"/>
              <a:gd name="T15" fmla="*/ 11 h 677"/>
              <a:gd name="T16" fmla="*/ 34 w 602"/>
              <a:gd name="T17" fmla="*/ 145 h 677"/>
              <a:gd name="T18" fmla="*/ 0 w 602"/>
              <a:gd name="T19" fmla="*/ 205 h 677"/>
              <a:gd name="T20" fmla="*/ 0 w 602"/>
              <a:gd name="T21" fmla="*/ 472 h 677"/>
              <a:gd name="T22" fmla="*/ 34 w 602"/>
              <a:gd name="T23" fmla="*/ 532 h 677"/>
              <a:gd name="T24" fmla="*/ 266 w 602"/>
              <a:gd name="T25" fmla="*/ 666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2" h="677">
                <a:moveTo>
                  <a:pt x="266" y="666"/>
                </a:moveTo>
                <a:cubicBezTo>
                  <a:pt x="285" y="677"/>
                  <a:pt x="316" y="677"/>
                  <a:pt x="335" y="666"/>
                </a:cubicBezTo>
                <a:cubicBezTo>
                  <a:pt x="567" y="532"/>
                  <a:pt x="567" y="532"/>
                  <a:pt x="567" y="532"/>
                </a:cubicBezTo>
                <a:cubicBezTo>
                  <a:pt x="586" y="521"/>
                  <a:pt x="602" y="494"/>
                  <a:pt x="602" y="472"/>
                </a:cubicBezTo>
                <a:cubicBezTo>
                  <a:pt x="602" y="205"/>
                  <a:pt x="602" y="205"/>
                  <a:pt x="602" y="205"/>
                </a:cubicBezTo>
                <a:cubicBezTo>
                  <a:pt x="602" y="183"/>
                  <a:pt x="586" y="156"/>
                  <a:pt x="567" y="145"/>
                </a:cubicBezTo>
                <a:cubicBezTo>
                  <a:pt x="335" y="11"/>
                  <a:pt x="335" y="11"/>
                  <a:pt x="335" y="11"/>
                </a:cubicBezTo>
                <a:cubicBezTo>
                  <a:pt x="316" y="0"/>
                  <a:pt x="285" y="0"/>
                  <a:pt x="266" y="11"/>
                </a:cubicBezTo>
                <a:cubicBezTo>
                  <a:pt x="34" y="145"/>
                  <a:pt x="34" y="145"/>
                  <a:pt x="34" y="145"/>
                </a:cubicBezTo>
                <a:cubicBezTo>
                  <a:pt x="15" y="156"/>
                  <a:pt x="0" y="183"/>
                  <a:pt x="0" y="205"/>
                </a:cubicBezTo>
                <a:cubicBezTo>
                  <a:pt x="0" y="472"/>
                  <a:pt x="0" y="472"/>
                  <a:pt x="0" y="472"/>
                </a:cubicBezTo>
                <a:cubicBezTo>
                  <a:pt x="0" y="494"/>
                  <a:pt x="15" y="521"/>
                  <a:pt x="34" y="532"/>
                </a:cubicBezTo>
                <a:lnTo>
                  <a:pt x="266" y="666"/>
                </a:ln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p:cNvSpPr>
          <p:nvPr/>
        </p:nvSpPr>
        <p:spPr bwMode="auto">
          <a:xfrm>
            <a:off x="3488801" y="1579277"/>
            <a:ext cx="709582" cy="798114"/>
          </a:xfrm>
          <a:custGeom>
            <a:avLst/>
            <a:gdLst>
              <a:gd name="T0" fmla="*/ 184 w 437"/>
              <a:gd name="T1" fmla="*/ 476 h 487"/>
              <a:gd name="T2" fmla="*/ 253 w 437"/>
              <a:gd name="T3" fmla="*/ 476 h 487"/>
              <a:gd name="T4" fmla="*/ 403 w 437"/>
              <a:gd name="T5" fmla="*/ 390 h 487"/>
              <a:gd name="T6" fmla="*/ 437 w 437"/>
              <a:gd name="T7" fmla="*/ 330 h 487"/>
              <a:gd name="T8" fmla="*/ 437 w 437"/>
              <a:gd name="T9" fmla="*/ 157 h 487"/>
              <a:gd name="T10" fmla="*/ 403 w 437"/>
              <a:gd name="T11" fmla="*/ 97 h 487"/>
              <a:gd name="T12" fmla="*/ 253 w 437"/>
              <a:gd name="T13" fmla="*/ 11 h 487"/>
              <a:gd name="T14" fmla="*/ 184 w 437"/>
              <a:gd name="T15" fmla="*/ 11 h 487"/>
              <a:gd name="T16" fmla="*/ 34 w 437"/>
              <a:gd name="T17" fmla="*/ 97 h 487"/>
              <a:gd name="T18" fmla="*/ 0 w 437"/>
              <a:gd name="T19" fmla="*/ 157 h 487"/>
              <a:gd name="T20" fmla="*/ 0 w 437"/>
              <a:gd name="T21" fmla="*/ 330 h 487"/>
              <a:gd name="T22" fmla="*/ 34 w 437"/>
              <a:gd name="T23" fmla="*/ 390 h 487"/>
              <a:gd name="T24" fmla="*/ 184 w 437"/>
              <a:gd name="T25" fmla="*/ 47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487">
                <a:moveTo>
                  <a:pt x="184" y="476"/>
                </a:moveTo>
                <a:cubicBezTo>
                  <a:pt x="203" y="487"/>
                  <a:pt x="234" y="487"/>
                  <a:pt x="253" y="476"/>
                </a:cubicBezTo>
                <a:cubicBezTo>
                  <a:pt x="403" y="390"/>
                  <a:pt x="403" y="390"/>
                  <a:pt x="403" y="390"/>
                </a:cubicBezTo>
                <a:cubicBezTo>
                  <a:pt x="422" y="379"/>
                  <a:pt x="437" y="352"/>
                  <a:pt x="437" y="330"/>
                </a:cubicBezTo>
                <a:cubicBezTo>
                  <a:pt x="437" y="157"/>
                  <a:pt x="437" y="157"/>
                  <a:pt x="437" y="157"/>
                </a:cubicBezTo>
                <a:cubicBezTo>
                  <a:pt x="437" y="135"/>
                  <a:pt x="422" y="108"/>
                  <a:pt x="403" y="97"/>
                </a:cubicBezTo>
                <a:cubicBezTo>
                  <a:pt x="253" y="11"/>
                  <a:pt x="253" y="11"/>
                  <a:pt x="253" y="11"/>
                </a:cubicBezTo>
                <a:cubicBezTo>
                  <a:pt x="234" y="0"/>
                  <a:pt x="203" y="0"/>
                  <a:pt x="184" y="11"/>
                </a:cubicBezTo>
                <a:cubicBezTo>
                  <a:pt x="34" y="97"/>
                  <a:pt x="34" y="97"/>
                  <a:pt x="34" y="97"/>
                </a:cubicBezTo>
                <a:cubicBezTo>
                  <a:pt x="15" y="108"/>
                  <a:pt x="0" y="135"/>
                  <a:pt x="0" y="157"/>
                </a:cubicBezTo>
                <a:cubicBezTo>
                  <a:pt x="0" y="330"/>
                  <a:pt x="0" y="330"/>
                  <a:pt x="0" y="330"/>
                </a:cubicBezTo>
                <a:cubicBezTo>
                  <a:pt x="0" y="352"/>
                  <a:pt x="15" y="379"/>
                  <a:pt x="34" y="390"/>
                </a:cubicBezTo>
                <a:lnTo>
                  <a:pt x="184" y="4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
          <p:cNvSpPr>
            <a:spLocks/>
          </p:cNvSpPr>
          <p:nvPr/>
        </p:nvSpPr>
        <p:spPr bwMode="auto">
          <a:xfrm>
            <a:off x="4197274" y="2786610"/>
            <a:ext cx="977822" cy="1109960"/>
          </a:xfrm>
          <a:custGeom>
            <a:avLst/>
            <a:gdLst>
              <a:gd name="T0" fmla="*/ 0 w 602"/>
              <a:gd name="T1" fmla="*/ 473 h 677"/>
              <a:gd name="T2" fmla="*/ 34 w 602"/>
              <a:gd name="T3" fmla="*/ 533 h 677"/>
              <a:gd name="T4" fmla="*/ 266 w 602"/>
              <a:gd name="T5" fmla="*/ 666 h 677"/>
              <a:gd name="T6" fmla="*/ 335 w 602"/>
              <a:gd name="T7" fmla="*/ 666 h 677"/>
              <a:gd name="T8" fmla="*/ 567 w 602"/>
              <a:gd name="T9" fmla="*/ 533 h 677"/>
              <a:gd name="T10" fmla="*/ 602 w 602"/>
              <a:gd name="T11" fmla="*/ 473 h 677"/>
              <a:gd name="T12" fmla="*/ 602 w 602"/>
              <a:gd name="T13" fmla="*/ 205 h 677"/>
              <a:gd name="T14" fmla="*/ 567 w 602"/>
              <a:gd name="T15" fmla="*/ 145 h 677"/>
              <a:gd name="T16" fmla="*/ 335 w 602"/>
              <a:gd name="T17" fmla="*/ 11 h 677"/>
              <a:gd name="T18" fmla="*/ 266 w 602"/>
              <a:gd name="T19" fmla="*/ 11 h 677"/>
              <a:gd name="T20" fmla="*/ 34 w 602"/>
              <a:gd name="T21" fmla="*/ 145 h 677"/>
              <a:gd name="T22" fmla="*/ 0 w 602"/>
              <a:gd name="T23" fmla="*/ 205 h 677"/>
              <a:gd name="T24" fmla="*/ 0 w 602"/>
              <a:gd name="T25" fmla="*/ 473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2" h="677">
                <a:moveTo>
                  <a:pt x="0" y="473"/>
                </a:moveTo>
                <a:cubicBezTo>
                  <a:pt x="0" y="495"/>
                  <a:pt x="15" y="522"/>
                  <a:pt x="34" y="533"/>
                </a:cubicBezTo>
                <a:cubicBezTo>
                  <a:pt x="266" y="666"/>
                  <a:pt x="266" y="666"/>
                  <a:pt x="266" y="666"/>
                </a:cubicBezTo>
                <a:cubicBezTo>
                  <a:pt x="285" y="677"/>
                  <a:pt x="316" y="677"/>
                  <a:pt x="335" y="666"/>
                </a:cubicBezTo>
                <a:cubicBezTo>
                  <a:pt x="567" y="533"/>
                  <a:pt x="567" y="533"/>
                  <a:pt x="567" y="533"/>
                </a:cubicBezTo>
                <a:cubicBezTo>
                  <a:pt x="586" y="522"/>
                  <a:pt x="602" y="495"/>
                  <a:pt x="602" y="473"/>
                </a:cubicBezTo>
                <a:cubicBezTo>
                  <a:pt x="602" y="205"/>
                  <a:pt x="602" y="205"/>
                  <a:pt x="602" y="205"/>
                </a:cubicBezTo>
                <a:cubicBezTo>
                  <a:pt x="602" y="183"/>
                  <a:pt x="586" y="156"/>
                  <a:pt x="567" y="145"/>
                </a:cubicBezTo>
                <a:cubicBezTo>
                  <a:pt x="335" y="11"/>
                  <a:pt x="335" y="11"/>
                  <a:pt x="335" y="11"/>
                </a:cubicBezTo>
                <a:cubicBezTo>
                  <a:pt x="316" y="0"/>
                  <a:pt x="285" y="0"/>
                  <a:pt x="266" y="11"/>
                </a:cubicBezTo>
                <a:cubicBezTo>
                  <a:pt x="34" y="145"/>
                  <a:pt x="34" y="145"/>
                  <a:pt x="34" y="145"/>
                </a:cubicBezTo>
                <a:cubicBezTo>
                  <a:pt x="15" y="156"/>
                  <a:pt x="0" y="183"/>
                  <a:pt x="0" y="205"/>
                </a:cubicBezTo>
                <a:lnTo>
                  <a:pt x="0" y="473"/>
                </a:ln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44" name="Freeform 11"/>
          <p:cNvSpPr>
            <a:spLocks/>
          </p:cNvSpPr>
          <p:nvPr/>
        </p:nvSpPr>
        <p:spPr bwMode="auto">
          <a:xfrm>
            <a:off x="4344027" y="2966824"/>
            <a:ext cx="709582" cy="799435"/>
          </a:xfrm>
          <a:custGeom>
            <a:avLst/>
            <a:gdLst>
              <a:gd name="T0" fmla="*/ 0 w 437"/>
              <a:gd name="T1" fmla="*/ 330 h 488"/>
              <a:gd name="T2" fmla="*/ 34 w 437"/>
              <a:gd name="T3" fmla="*/ 390 h 488"/>
              <a:gd name="T4" fmla="*/ 184 w 437"/>
              <a:gd name="T5" fmla="*/ 477 h 488"/>
              <a:gd name="T6" fmla="*/ 253 w 437"/>
              <a:gd name="T7" fmla="*/ 477 h 488"/>
              <a:gd name="T8" fmla="*/ 403 w 437"/>
              <a:gd name="T9" fmla="*/ 390 h 488"/>
              <a:gd name="T10" fmla="*/ 437 w 437"/>
              <a:gd name="T11" fmla="*/ 330 h 488"/>
              <a:gd name="T12" fmla="*/ 437 w 437"/>
              <a:gd name="T13" fmla="*/ 157 h 488"/>
              <a:gd name="T14" fmla="*/ 403 w 437"/>
              <a:gd name="T15" fmla="*/ 97 h 488"/>
              <a:gd name="T16" fmla="*/ 253 w 437"/>
              <a:gd name="T17" fmla="*/ 11 h 488"/>
              <a:gd name="T18" fmla="*/ 184 w 437"/>
              <a:gd name="T19" fmla="*/ 11 h 488"/>
              <a:gd name="T20" fmla="*/ 34 w 437"/>
              <a:gd name="T21" fmla="*/ 97 h 488"/>
              <a:gd name="T22" fmla="*/ 0 w 437"/>
              <a:gd name="T23" fmla="*/ 157 h 488"/>
              <a:gd name="T24" fmla="*/ 0 w 437"/>
              <a:gd name="T25" fmla="*/ 33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488">
                <a:moveTo>
                  <a:pt x="0" y="330"/>
                </a:moveTo>
                <a:cubicBezTo>
                  <a:pt x="0" y="352"/>
                  <a:pt x="15" y="379"/>
                  <a:pt x="34" y="390"/>
                </a:cubicBezTo>
                <a:cubicBezTo>
                  <a:pt x="184" y="477"/>
                  <a:pt x="184" y="477"/>
                  <a:pt x="184" y="477"/>
                </a:cubicBezTo>
                <a:cubicBezTo>
                  <a:pt x="203" y="488"/>
                  <a:pt x="234" y="488"/>
                  <a:pt x="253" y="477"/>
                </a:cubicBezTo>
                <a:cubicBezTo>
                  <a:pt x="403" y="390"/>
                  <a:pt x="403" y="390"/>
                  <a:pt x="403" y="390"/>
                </a:cubicBezTo>
                <a:cubicBezTo>
                  <a:pt x="422" y="379"/>
                  <a:pt x="437" y="352"/>
                  <a:pt x="437" y="330"/>
                </a:cubicBezTo>
                <a:cubicBezTo>
                  <a:pt x="437" y="157"/>
                  <a:pt x="437" y="157"/>
                  <a:pt x="437" y="157"/>
                </a:cubicBezTo>
                <a:cubicBezTo>
                  <a:pt x="437" y="135"/>
                  <a:pt x="422" y="108"/>
                  <a:pt x="403" y="97"/>
                </a:cubicBezTo>
                <a:cubicBezTo>
                  <a:pt x="253" y="11"/>
                  <a:pt x="253" y="11"/>
                  <a:pt x="253" y="11"/>
                </a:cubicBezTo>
                <a:cubicBezTo>
                  <a:pt x="234" y="0"/>
                  <a:pt x="203" y="0"/>
                  <a:pt x="184" y="11"/>
                </a:cubicBezTo>
                <a:cubicBezTo>
                  <a:pt x="34" y="97"/>
                  <a:pt x="34" y="97"/>
                  <a:pt x="34" y="97"/>
                </a:cubicBezTo>
                <a:cubicBezTo>
                  <a:pt x="15" y="108"/>
                  <a:pt x="0" y="135"/>
                  <a:pt x="0" y="157"/>
                </a:cubicBezTo>
                <a:lnTo>
                  <a:pt x="0" y="33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2"/>
          <p:cNvSpPr>
            <a:spLocks/>
          </p:cNvSpPr>
          <p:nvPr/>
        </p:nvSpPr>
        <p:spPr bwMode="auto">
          <a:xfrm>
            <a:off x="3487188" y="4163660"/>
            <a:ext cx="976501" cy="1109960"/>
          </a:xfrm>
          <a:custGeom>
            <a:avLst/>
            <a:gdLst>
              <a:gd name="T0" fmla="*/ 34 w 601"/>
              <a:gd name="T1" fmla="*/ 145 h 677"/>
              <a:gd name="T2" fmla="*/ 0 w 601"/>
              <a:gd name="T3" fmla="*/ 205 h 677"/>
              <a:gd name="T4" fmla="*/ 0 w 601"/>
              <a:gd name="T5" fmla="*/ 472 h 677"/>
              <a:gd name="T6" fmla="*/ 34 w 601"/>
              <a:gd name="T7" fmla="*/ 532 h 677"/>
              <a:gd name="T8" fmla="*/ 266 w 601"/>
              <a:gd name="T9" fmla="*/ 666 h 677"/>
              <a:gd name="T10" fmla="*/ 335 w 601"/>
              <a:gd name="T11" fmla="*/ 666 h 677"/>
              <a:gd name="T12" fmla="*/ 567 w 601"/>
              <a:gd name="T13" fmla="*/ 532 h 677"/>
              <a:gd name="T14" fmla="*/ 601 w 601"/>
              <a:gd name="T15" fmla="*/ 472 h 677"/>
              <a:gd name="T16" fmla="*/ 601 w 601"/>
              <a:gd name="T17" fmla="*/ 205 h 677"/>
              <a:gd name="T18" fmla="*/ 567 w 601"/>
              <a:gd name="T19" fmla="*/ 145 h 677"/>
              <a:gd name="T20" fmla="*/ 335 w 601"/>
              <a:gd name="T21" fmla="*/ 11 h 677"/>
              <a:gd name="T22" fmla="*/ 266 w 601"/>
              <a:gd name="T23" fmla="*/ 11 h 677"/>
              <a:gd name="T24" fmla="*/ 34 w 601"/>
              <a:gd name="T25" fmla="*/ 145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1" h="677">
                <a:moveTo>
                  <a:pt x="34" y="145"/>
                </a:moveTo>
                <a:cubicBezTo>
                  <a:pt x="15" y="156"/>
                  <a:pt x="0" y="183"/>
                  <a:pt x="0" y="205"/>
                </a:cubicBezTo>
                <a:cubicBezTo>
                  <a:pt x="0" y="472"/>
                  <a:pt x="0" y="472"/>
                  <a:pt x="0" y="472"/>
                </a:cubicBezTo>
                <a:cubicBezTo>
                  <a:pt x="0" y="494"/>
                  <a:pt x="15" y="521"/>
                  <a:pt x="34" y="532"/>
                </a:cubicBezTo>
                <a:cubicBezTo>
                  <a:pt x="266" y="666"/>
                  <a:pt x="266" y="666"/>
                  <a:pt x="266" y="666"/>
                </a:cubicBezTo>
                <a:cubicBezTo>
                  <a:pt x="285" y="677"/>
                  <a:pt x="316" y="677"/>
                  <a:pt x="335" y="666"/>
                </a:cubicBezTo>
                <a:cubicBezTo>
                  <a:pt x="567" y="532"/>
                  <a:pt x="567" y="532"/>
                  <a:pt x="567" y="532"/>
                </a:cubicBezTo>
                <a:cubicBezTo>
                  <a:pt x="586" y="521"/>
                  <a:pt x="601" y="494"/>
                  <a:pt x="601" y="472"/>
                </a:cubicBezTo>
                <a:cubicBezTo>
                  <a:pt x="601" y="205"/>
                  <a:pt x="601" y="205"/>
                  <a:pt x="601" y="205"/>
                </a:cubicBezTo>
                <a:cubicBezTo>
                  <a:pt x="601" y="183"/>
                  <a:pt x="586" y="156"/>
                  <a:pt x="567" y="145"/>
                </a:cubicBezTo>
                <a:cubicBezTo>
                  <a:pt x="335" y="11"/>
                  <a:pt x="335" y="11"/>
                  <a:pt x="335" y="11"/>
                </a:cubicBezTo>
                <a:cubicBezTo>
                  <a:pt x="316" y="0"/>
                  <a:pt x="285" y="0"/>
                  <a:pt x="266" y="11"/>
                </a:cubicBezTo>
                <a:lnTo>
                  <a:pt x="34" y="145"/>
                </a:ln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46" name="Freeform 13"/>
          <p:cNvSpPr>
            <a:spLocks/>
          </p:cNvSpPr>
          <p:nvPr/>
        </p:nvSpPr>
        <p:spPr bwMode="auto">
          <a:xfrm>
            <a:off x="3620083" y="4338198"/>
            <a:ext cx="709582" cy="799435"/>
          </a:xfrm>
          <a:custGeom>
            <a:avLst/>
            <a:gdLst>
              <a:gd name="T0" fmla="*/ 34 w 437"/>
              <a:gd name="T1" fmla="*/ 97 h 487"/>
              <a:gd name="T2" fmla="*/ 0 w 437"/>
              <a:gd name="T3" fmla="*/ 157 h 487"/>
              <a:gd name="T4" fmla="*/ 0 w 437"/>
              <a:gd name="T5" fmla="*/ 330 h 487"/>
              <a:gd name="T6" fmla="*/ 34 w 437"/>
              <a:gd name="T7" fmla="*/ 390 h 487"/>
              <a:gd name="T8" fmla="*/ 184 w 437"/>
              <a:gd name="T9" fmla="*/ 476 h 487"/>
              <a:gd name="T10" fmla="*/ 253 w 437"/>
              <a:gd name="T11" fmla="*/ 476 h 487"/>
              <a:gd name="T12" fmla="*/ 403 w 437"/>
              <a:gd name="T13" fmla="*/ 390 h 487"/>
              <a:gd name="T14" fmla="*/ 437 w 437"/>
              <a:gd name="T15" fmla="*/ 330 h 487"/>
              <a:gd name="T16" fmla="*/ 437 w 437"/>
              <a:gd name="T17" fmla="*/ 157 h 487"/>
              <a:gd name="T18" fmla="*/ 403 w 437"/>
              <a:gd name="T19" fmla="*/ 97 h 487"/>
              <a:gd name="T20" fmla="*/ 253 w 437"/>
              <a:gd name="T21" fmla="*/ 11 h 487"/>
              <a:gd name="T22" fmla="*/ 184 w 437"/>
              <a:gd name="T23" fmla="*/ 11 h 487"/>
              <a:gd name="T24" fmla="*/ 34 w 437"/>
              <a:gd name="T25" fmla="*/ 9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487">
                <a:moveTo>
                  <a:pt x="34" y="97"/>
                </a:moveTo>
                <a:cubicBezTo>
                  <a:pt x="15" y="108"/>
                  <a:pt x="0" y="135"/>
                  <a:pt x="0" y="157"/>
                </a:cubicBezTo>
                <a:cubicBezTo>
                  <a:pt x="0" y="330"/>
                  <a:pt x="0" y="330"/>
                  <a:pt x="0" y="330"/>
                </a:cubicBezTo>
                <a:cubicBezTo>
                  <a:pt x="0" y="352"/>
                  <a:pt x="15" y="379"/>
                  <a:pt x="34" y="390"/>
                </a:cubicBezTo>
                <a:cubicBezTo>
                  <a:pt x="184" y="476"/>
                  <a:pt x="184" y="476"/>
                  <a:pt x="184" y="476"/>
                </a:cubicBezTo>
                <a:cubicBezTo>
                  <a:pt x="203" y="487"/>
                  <a:pt x="234" y="487"/>
                  <a:pt x="253" y="476"/>
                </a:cubicBezTo>
                <a:cubicBezTo>
                  <a:pt x="403" y="390"/>
                  <a:pt x="403" y="390"/>
                  <a:pt x="403" y="390"/>
                </a:cubicBezTo>
                <a:cubicBezTo>
                  <a:pt x="422" y="379"/>
                  <a:pt x="437" y="352"/>
                  <a:pt x="437" y="330"/>
                </a:cubicBezTo>
                <a:cubicBezTo>
                  <a:pt x="437" y="157"/>
                  <a:pt x="437" y="157"/>
                  <a:pt x="437" y="157"/>
                </a:cubicBezTo>
                <a:cubicBezTo>
                  <a:pt x="437" y="135"/>
                  <a:pt x="422" y="108"/>
                  <a:pt x="403" y="97"/>
                </a:cubicBezTo>
                <a:cubicBezTo>
                  <a:pt x="253" y="11"/>
                  <a:pt x="253" y="11"/>
                  <a:pt x="253" y="11"/>
                </a:cubicBezTo>
                <a:cubicBezTo>
                  <a:pt x="234" y="0"/>
                  <a:pt x="203" y="0"/>
                  <a:pt x="184" y="11"/>
                </a:cubicBezTo>
                <a:lnTo>
                  <a:pt x="34" y="9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TextBox 46"/>
          <p:cNvSpPr txBox="1"/>
          <p:nvPr/>
        </p:nvSpPr>
        <p:spPr>
          <a:xfrm>
            <a:off x="-540008" y="2059460"/>
            <a:ext cx="4712677" cy="461665"/>
          </a:xfrm>
          <a:prstGeom prst="rect">
            <a:avLst/>
          </a:prstGeom>
          <a:noFill/>
        </p:spPr>
        <p:txBody>
          <a:bodyPr wrap="square" rtlCol="0">
            <a:spAutoFit/>
          </a:bodyPr>
          <a:lstStyle/>
          <a:p>
            <a:pPr algn="ctr"/>
            <a:r>
              <a:rPr lang="en-US" sz="2400" dirty="0">
                <a:solidFill>
                  <a:schemeClr val="tx2"/>
                </a:solidFill>
              </a:rPr>
              <a:t>Data and Digital Vision</a:t>
            </a:r>
          </a:p>
        </p:txBody>
      </p:sp>
      <p:sp>
        <p:nvSpPr>
          <p:cNvPr id="48" name="Rectangle 47"/>
          <p:cNvSpPr/>
          <p:nvPr/>
        </p:nvSpPr>
        <p:spPr>
          <a:xfrm>
            <a:off x="1128496" y="2533314"/>
            <a:ext cx="1320740" cy="253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31164" y="2564657"/>
            <a:ext cx="3315404" cy="2246769"/>
          </a:xfrm>
          <a:prstGeom prst="rect">
            <a:avLst/>
          </a:prstGeom>
          <a:noFill/>
        </p:spPr>
        <p:txBody>
          <a:bodyPr wrap="square" rtlCol="0">
            <a:spAutoFit/>
          </a:bodyPr>
          <a:lstStyle/>
          <a:p>
            <a:pPr algn="ctr"/>
            <a:r>
              <a:rPr lang="en-US" sz="1400" dirty="0">
                <a:solidFill>
                  <a:schemeClr val="bg1">
                    <a:lumMod val="50000"/>
                  </a:schemeClr>
                </a:solidFill>
                <a:latin typeface="TCCC-UnityHeadline" panose="020B0605030303020204" pitchFamily="34" charset="0"/>
              </a:rPr>
              <a:t>Be the catalyst for transforming Coke Consolidated by:</a:t>
            </a:r>
          </a:p>
          <a:p>
            <a:pPr algn="ctr"/>
            <a:endParaRPr lang="en-US" sz="1400" dirty="0">
              <a:solidFill>
                <a:schemeClr val="bg1">
                  <a:lumMod val="50000"/>
                </a:schemeClr>
              </a:solidFill>
              <a:latin typeface="TCCC-UnityHeadline" panose="020B0605030303020204" pitchFamily="34" charset="0"/>
            </a:endParaRPr>
          </a:p>
          <a:p>
            <a:pPr algn="ctr"/>
            <a:r>
              <a:rPr lang="en-US" sz="1400" dirty="0">
                <a:solidFill>
                  <a:schemeClr val="bg1">
                    <a:lumMod val="50000"/>
                  </a:schemeClr>
                </a:solidFill>
              </a:rPr>
              <a:t>Designing</a:t>
            </a:r>
            <a:r>
              <a:rPr lang="en-US" sz="1400" dirty="0">
                <a:solidFill>
                  <a:schemeClr val="tx1">
                    <a:lumMod val="50000"/>
                    <a:lumOff val="50000"/>
                  </a:schemeClr>
                </a:solidFill>
              </a:rPr>
              <a:t>, maintaining, and governing  CCCI’s master data assets with the quality, consistency, speed, and efficiencies that enables successful </a:t>
            </a:r>
            <a:r>
              <a:rPr lang="en-US" sz="1400" b="1" dirty="0">
                <a:solidFill>
                  <a:schemeClr val="tx1">
                    <a:lumMod val="50000"/>
                    <a:lumOff val="50000"/>
                  </a:schemeClr>
                </a:solidFill>
              </a:rPr>
              <a:t>operational execution</a:t>
            </a:r>
            <a:r>
              <a:rPr lang="en-US" sz="1400" dirty="0">
                <a:solidFill>
                  <a:schemeClr val="tx1">
                    <a:lumMod val="50000"/>
                    <a:lumOff val="50000"/>
                  </a:schemeClr>
                </a:solidFill>
              </a:rPr>
              <a:t>, </a:t>
            </a:r>
            <a:r>
              <a:rPr lang="en-US" sz="1400" b="1" dirty="0">
                <a:solidFill>
                  <a:schemeClr val="tx1">
                    <a:lumMod val="50000"/>
                    <a:lumOff val="50000"/>
                  </a:schemeClr>
                </a:solidFill>
              </a:rPr>
              <a:t>decision management</a:t>
            </a:r>
            <a:r>
              <a:rPr lang="en-US" sz="1400" dirty="0">
                <a:solidFill>
                  <a:schemeClr val="tx1">
                    <a:lumMod val="50000"/>
                    <a:lumOff val="50000"/>
                  </a:schemeClr>
                </a:solidFill>
              </a:rPr>
              <a:t>, and </a:t>
            </a:r>
            <a:r>
              <a:rPr lang="en-US" sz="1400" b="1" dirty="0">
                <a:solidFill>
                  <a:schemeClr val="tx1">
                    <a:lumMod val="50000"/>
                    <a:lumOff val="50000"/>
                  </a:schemeClr>
                </a:solidFill>
              </a:rPr>
              <a:t>innovation.</a:t>
            </a:r>
          </a:p>
          <a:p>
            <a:pPr algn="ctr"/>
            <a:endParaRPr lang="en-US" sz="1400" b="1" dirty="0">
              <a:solidFill>
                <a:schemeClr val="tx1">
                  <a:lumMod val="50000"/>
                  <a:lumOff val="50000"/>
                </a:schemeClr>
              </a:solidFill>
            </a:endParaRPr>
          </a:p>
          <a:p>
            <a:pPr algn="ctr"/>
            <a:endParaRPr lang="en-US" sz="1400" b="1" dirty="0">
              <a:solidFill>
                <a:schemeClr val="tx1">
                  <a:lumMod val="50000"/>
                  <a:lumOff val="50000"/>
                </a:schemeClr>
              </a:solidFill>
            </a:endParaRPr>
          </a:p>
        </p:txBody>
      </p:sp>
      <p:sp>
        <p:nvSpPr>
          <p:cNvPr id="50" name="TextBox 49"/>
          <p:cNvSpPr txBox="1"/>
          <p:nvPr/>
        </p:nvSpPr>
        <p:spPr>
          <a:xfrm>
            <a:off x="2133362" y="899409"/>
            <a:ext cx="683491" cy="461665"/>
          </a:xfrm>
          <a:prstGeom prst="rect">
            <a:avLst/>
          </a:prstGeom>
          <a:noFill/>
        </p:spPr>
        <p:txBody>
          <a:bodyPr wrap="square" rtlCol="0">
            <a:spAutoFit/>
          </a:bodyPr>
          <a:lstStyle/>
          <a:p>
            <a:pPr algn="ctr"/>
            <a:r>
              <a:rPr lang="en-US" sz="2400" dirty="0">
                <a:solidFill>
                  <a:schemeClr val="bg1"/>
                </a:solidFill>
              </a:rPr>
              <a:t>01</a:t>
            </a:r>
          </a:p>
        </p:txBody>
      </p:sp>
      <p:sp>
        <p:nvSpPr>
          <p:cNvPr id="51" name="TextBox 50"/>
          <p:cNvSpPr txBox="1"/>
          <p:nvPr/>
        </p:nvSpPr>
        <p:spPr>
          <a:xfrm>
            <a:off x="3503554" y="1730812"/>
            <a:ext cx="683491" cy="461665"/>
          </a:xfrm>
          <a:prstGeom prst="rect">
            <a:avLst/>
          </a:prstGeom>
          <a:noFill/>
        </p:spPr>
        <p:txBody>
          <a:bodyPr wrap="square" rtlCol="0">
            <a:spAutoFit/>
          </a:bodyPr>
          <a:lstStyle/>
          <a:p>
            <a:pPr algn="ctr"/>
            <a:r>
              <a:rPr lang="en-US" sz="2400" dirty="0">
                <a:solidFill>
                  <a:schemeClr val="bg1"/>
                </a:solidFill>
              </a:rPr>
              <a:t>02</a:t>
            </a:r>
          </a:p>
        </p:txBody>
      </p:sp>
      <p:sp>
        <p:nvSpPr>
          <p:cNvPr id="52" name="TextBox 51"/>
          <p:cNvSpPr txBox="1"/>
          <p:nvPr/>
        </p:nvSpPr>
        <p:spPr>
          <a:xfrm>
            <a:off x="4344027" y="3129409"/>
            <a:ext cx="683491" cy="461665"/>
          </a:xfrm>
          <a:prstGeom prst="rect">
            <a:avLst/>
          </a:prstGeom>
          <a:noFill/>
        </p:spPr>
        <p:txBody>
          <a:bodyPr wrap="square" rtlCol="0">
            <a:spAutoFit/>
          </a:bodyPr>
          <a:lstStyle/>
          <a:p>
            <a:pPr algn="ctr"/>
            <a:r>
              <a:rPr lang="en-US" sz="2400" dirty="0">
                <a:solidFill>
                  <a:schemeClr val="bg1"/>
                </a:solidFill>
              </a:rPr>
              <a:t>03</a:t>
            </a:r>
          </a:p>
        </p:txBody>
      </p:sp>
      <p:sp>
        <p:nvSpPr>
          <p:cNvPr id="53" name="TextBox 52"/>
          <p:cNvSpPr txBox="1"/>
          <p:nvPr/>
        </p:nvSpPr>
        <p:spPr>
          <a:xfrm>
            <a:off x="3627748" y="4487808"/>
            <a:ext cx="683491" cy="461665"/>
          </a:xfrm>
          <a:prstGeom prst="rect">
            <a:avLst/>
          </a:prstGeom>
          <a:noFill/>
        </p:spPr>
        <p:txBody>
          <a:bodyPr wrap="square" rtlCol="0">
            <a:spAutoFit/>
          </a:bodyPr>
          <a:lstStyle/>
          <a:p>
            <a:pPr algn="ctr"/>
            <a:r>
              <a:rPr lang="en-US" sz="2400" dirty="0">
                <a:solidFill>
                  <a:schemeClr val="bg1"/>
                </a:solidFill>
              </a:rPr>
              <a:t>04</a:t>
            </a:r>
          </a:p>
        </p:txBody>
      </p:sp>
      <p:cxnSp>
        <p:nvCxnSpPr>
          <p:cNvPr id="55" name="Straight Arrow Connector 54"/>
          <p:cNvCxnSpPr>
            <a:cxnSpLocks/>
            <a:stCxn id="50" idx="3"/>
            <a:endCxn id="11" idx="1"/>
          </p:cNvCxnSpPr>
          <p:nvPr/>
        </p:nvCxnSpPr>
        <p:spPr>
          <a:xfrm flipV="1">
            <a:off x="2816853" y="1087002"/>
            <a:ext cx="2697107" cy="43240"/>
          </a:xfrm>
          <a:prstGeom prst="straightConnector1">
            <a:avLst/>
          </a:prstGeom>
          <a:ln>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flipV="1">
            <a:off x="4339197" y="2227749"/>
            <a:ext cx="2903760" cy="9852"/>
          </a:xfrm>
          <a:prstGeom prst="straightConnector1">
            <a:avLst/>
          </a:prstGeom>
          <a:ln>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4" idx="5"/>
            <a:endCxn id="23" idx="1"/>
          </p:cNvCxnSpPr>
          <p:nvPr/>
        </p:nvCxnSpPr>
        <p:spPr>
          <a:xfrm flipV="1">
            <a:off x="5053609" y="3463647"/>
            <a:ext cx="2939806" cy="43779"/>
          </a:xfrm>
          <a:prstGeom prst="straightConnector1">
            <a:avLst/>
          </a:prstGeom>
          <a:ln>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p:cNvCxnSpPr>
          <p:nvPr/>
        </p:nvCxnSpPr>
        <p:spPr>
          <a:xfrm>
            <a:off x="4329665" y="4555319"/>
            <a:ext cx="2994819" cy="24759"/>
          </a:xfrm>
          <a:prstGeom prst="straightConnector1">
            <a:avLst/>
          </a:prstGeom>
          <a:ln>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DA23728-04C8-4CCD-AEA2-77A0B44FF3A0}"/>
              </a:ext>
            </a:extLst>
          </p:cNvPr>
          <p:cNvSpPr>
            <a:spLocks noGrp="1"/>
          </p:cNvSpPr>
          <p:nvPr>
            <p:ph type="title"/>
          </p:nvPr>
        </p:nvSpPr>
        <p:spPr>
          <a:xfrm>
            <a:off x="838200" y="-1785298"/>
            <a:ext cx="10515600" cy="1325563"/>
          </a:xfrm>
        </p:spPr>
        <p:txBody>
          <a:bodyPr>
            <a:normAutofit/>
          </a:bodyPr>
          <a:lstStyle/>
          <a:p>
            <a:r>
              <a:rPr lang="en-US" sz="2800" dirty="0"/>
              <a:t>Yearly Summery – this text used for hyperlink – don’t delete</a:t>
            </a:r>
          </a:p>
        </p:txBody>
      </p:sp>
      <p:sp>
        <p:nvSpPr>
          <p:cNvPr id="78" name="Freeform 12">
            <a:extLst>
              <a:ext uri="{FF2B5EF4-FFF2-40B4-BE49-F238E27FC236}">
                <a16:creationId xmlns:a16="http://schemas.microsoft.com/office/drawing/2014/main" id="{BFBB47D9-6EE5-40F2-8EEA-93D6BEC4CE05}"/>
              </a:ext>
            </a:extLst>
          </p:cNvPr>
          <p:cNvSpPr>
            <a:spLocks/>
          </p:cNvSpPr>
          <p:nvPr/>
        </p:nvSpPr>
        <p:spPr bwMode="auto">
          <a:xfrm>
            <a:off x="1992802" y="5286367"/>
            <a:ext cx="976501" cy="1109960"/>
          </a:xfrm>
          <a:custGeom>
            <a:avLst/>
            <a:gdLst>
              <a:gd name="T0" fmla="*/ 34 w 601"/>
              <a:gd name="T1" fmla="*/ 145 h 677"/>
              <a:gd name="T2" fmla="*/ 0 w 601"/>
              <a:gd name="T3" fmla="*/ 205 h 677"/>
              <a:gd name="T4" fmla="*/ 0 w 601"/>
              <a:gd name="T5" fmla="*/ 472 h 677"/>
              <a:gd name="T6" fmla="*/ 34 w 601"/>
              <a:gd name="T7" fmla="*/ 532 h 677"/>
              <a:gd name="T8" fmla="*/ 266 w 601"/>
              <a:gd name="T9" fmla="*/ 666 h 677"/>
              <a:gd name="T10" fmla="*/ 335 w 601"/>
              <a:gd name="T11" fmla="*/ 666 h 677"/>
              <a:gd name="T12" fmla="*/ 567 w 601"/>
              <a:gd name="T13" fmla="*/ 532 h 677"/>
              <a:gd name="T14" fmla="*/ 601 w 601"/>
              <a:gd name="T15" fmla="*/ 472 h 677"/>
              <a:gd name="T16" fmla="*/ 601 w 601"/>
              <a:gd name="T17" fmla="*/ 205 h 677"/>
              <a:gd name="T18" fmla="*/ 567 w 601"/>
              <a:gd name="T19" fmla="*/ 145 h 677"/>
              <a:gd name="T20" fmla="*/ 335 w 601"/>
              <a:gd name="T21" fmla="*/ 11 h 677"/>
              <a:gd name="T22" fmla="*/ 266 w 601"/>
              <a:gd name="T23" fmla="*/ 11 h 677"/>
              <a:gd name="T24" fmla="*/ 34 w 601"/>
              <a:gd name="T25" fmla="*/ 145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1" h="677">
                <a:moveTo>
                  <a:pt x="34" y="145"/>
                </a:moveTo>
                <a:cubicBezTo>
                  <a:pt x="15" y="156"/>
                  <a:pt x="0" y="183"/>
                  <a:pt x="0" y="205"/>
                </a:cubicBezTo>
                <a:cubicBezTo>
                  <a:pt x="0" y="472"/>
                  <a:pt x="0" y="472"/>
                  <a:pt x="0" y="472"/>
                </a:cubicBezTo>
                <a:cubicBezTo>
                  <a:pt x="0" y="494"/>
                  <a:pt x="15" y="521"/>
                  <a:pt x="34" y="532"/>
                </a:cubicBezTo>
                <a:cubicBezTo>
                  <a:pt x="266" y="666"/>
                  <a:pt x="266" y="666"/>
                  <a:pt x="266" y="666"/>
                </a:cubicBezTo>
                <a:cubicBezTo>
                  <a:pt x="285" y="677"/>
                  <a:pt x="316" y="677"/>
                  <a:pt x="335" y="666"/>
                </a:cubicBezTo>
                <a:cubicBezTo>
                  <a:pt x="567" y="532"/>
                  <a:pt x="567" y="532"/>
                  <a:pt x="567" y="532"/>
                </a:cubicBezTo>
                <a:cubicBezTo>
                  <a:pt x="586" y="521"/>
                  <a:pt x="601" y="494"/>
                  <a:pt x="601" y="472"/>
                </a:cubicBezTo>
                <a:cubicBezTo>
                  <a:pt x="601" y="205"/>
                  <a:pt x="601" y="205"/>
                  <a:pt x="601" y="205"/>
                </a:cubicBezTo>
                <a:cubicBezTo>
                  <a:pt x="601" y="183"/>
                  <a:pt x="586" y="156"/>
                  <a:pt x="567" y="145"/>
                </a:cubicBezTo>
                <a:cubicBezTo>
                  <a:pt x="335" y="11"/>
                  <a:pt x="335" y="11"/>
                  <a:pt x="335" y="11"/>
                </a:cubicBezTo>
                <a:cubicBezTo>
                  <a:pt x="316" y="0"/>
                  <a:pt x="285" y="0"/>
                  <a:pt x="266" y="11"/>
                </a:cubicBezTo>
                <a:lnTo>
                  <a:pt x="34" y="145"/>
                </a:ln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79" name="Freeform 13">
            <a:extLst>
              <a:ext uri="{FF2B5EF4-FFF2-40B4-BE49-F238E27FC236}">
                <a16:creationId xmlns:a16="http://schemas.microsoft.com/office/drawing/2014/main" id="{85952A71-01F9-487B-A84E-7702E37D6B3E}"/>
              </a:ext>
            </a:extLst>
          </p:cNvPr>
          <p:cNvSpPr>
            <a:spLocks/>
          </p:cNvSpPr>
          <p:nvPr/>
        </p:nvSpPr>
        <p:spPr bwMode="auto">
          <a:xfrm>
            <a:off x="2155261" y="5441521"/>
            <a:ext cx="709582" cy="799435"/>
          </a:xfrm>
          <a:custGeom>
            <a:avLst/>
            <a:gdLst>
              <a:gd name="T0" fmla="*/ 34 w 437"/>
              <a:gd name="T1" fmla="*/ 97 h 487"/>
              <a:gd name="T2" fmla="*/ 0 w 437"/>
              <a:gd name="T3" fmla="*/ 157 h 487"/>
              <a:gd name="T4" fmla="*/ 0 w 437"/>
              <a:gd name="T5" fmla="*/ 330 h 487"/>
              <a:gd name="T6" fmla="*/ 34 w 437"/>
              <a:gd name="T7" fmla="*/ 390 h 487"/>
              <a:gd name="T8" fmla="*/ 184 w 437"/>
              <a:gd name="T9" fmla="*/ 476 h 487"/>
              <a:gd name="T10" fmla="*/ 253 w 437"/>
              <a:gd name="T11" fmla="*/ 476 h 487"/>
              <a:gd name="T12" fmla="*/ 403 w 437"/>
              <a:gd name="T13" fmla="*/ 390 h 487"/>
              <a:gd name="T14" fmla="*/ 437 w 437"/>
              <a:gd name="T15" fmla="*/ 330 h 487"/>
              <a:gd name="T16" fmla="*/ 437 w 437"/>
              <a:gd name="T17" fmla="*/ 157 h 487"/>
              <a:gd name="T18" fmla="*/ 403 w 437"/>
              <a:gd name="T19" fmla="*/ 97 h 487"/>
              <a:gd name="T20" fmla="*/ 253 w 437"/>
              <a:gd name="T21" fmla="*/ 11 h 487"/>
              <a:gd name="T22" fmla="*/ 184 w 437"/>
              <a:gd name="T23" fmla="*/ 11 h 487"/>
              <a:gd name="T24" fmla="*/ 34 w 437"/>
              <a:gd name="T25" fmla="*/ 9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487">
                <a:moveTo>
                  <a:pt x="34" y="97"/>
                </a:moveTo>
                <a:cubicBezTo>
                  <a:pt x="15" y="108"/>
                  <a:pt x="0" y="135"/>
                  <a:pt x="0" y="157"/>
                </a:cubicBezTo>
                <a:cubicBezTo>
                  <a:pt x="0" y="330"/>
                  <a:pt x="0" y="330"/>
                  <a:pt x="0" y="330"/>
                </a:cubicBezTo>
                <a:cubicBezTo>
                  <a:pt x="0" y="352"/>
                  <a:pt x="15" y="379"/>
                  <a:pt x="34" y="390"/>
                </a:cubicBezTo>
                <a:cubicBezTo>
                  <a:pt x="184" y="476"/>
                  <a:pt x="184" y="476"/>
                  <a:pt x="184" y="476"/>
                </a:cubicBezTo>
                <a:cubicBezTo>
                  <a:pt x="203" y="487"/>
                  <a:pt x="234" y="487"/>
                  <a:pt x="253" y="476"/>
                </a:cubicBezTo>
                <a:cubicBezTo>
                  <a:pt x="403" y="390"/>
                  <a:pt x="403" y="390"/>
                  <a:pt x="403" y="390"/>
                </a:cubicBezTo>
                <a:cubicBezTo>
                  <a:pt x="422" y="379"/>
                  <a:pt x="437" y="352"/>
                  <a:pt x="437" y="330"/>
                </a:cubicBezTo>
                <a:cubicBezTo>
                  <a:pt x="437" y="157"/>
                  <a:pt x="437" y="157"/>
                  <a:pt x="437" y="157"/>
                </a:cubicBezTo>
                <a:cubicBezTo>
                  <a:pt x="437" y="135"/>
                  <a:pt x="422" y="108"/>
                  <a:pt x="403" y="97"/>
                </a:cubicBezTo>
                <a:cubicBezTo>
                  <a:pt x="253" y="11"/>
                  <a:pt x="253" y="11"/>
                  <a:pt x="253" y="11"/>
                </a:cubicBezTo>
                <a:cubicBezTo>
                  <a:pt x="234" y="0"/>
                  <a:pt x="203" y="0"/>
                  <a:pt x="184" y="11"/>
                </a:cubicBezTo>
                <a:lnTo>
                  <a:pt x="34" y="97"/>
                </a:ln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TextBox 79">
            <a:extLst>
              <a:ext uri="{FF2B5EF4-FFF2-40B4-BE49-F238E27FC236}">
                <a16:creationId xmlns:a16="http://schemas.microsoft.com/office/drawing/2014/main" id="{5B772B87-0250-4662-A5F4-EB16269D5141}"/>
              </a:ext>
            </a:extLst>
          </p:cNvPr>
          <p:cNvSpPr txBox="1"/>
          <p:nvPr/>
        </p:nvSpPr>
        <p:spPr>
          <a:xfrm>
            <a:off x="2151055" y="5605121"/>
            <a:ext cx="683491" cy="461665"/>
          </a:xfrm>
          <a:prstGeom prst="rect">
            <a:avLst/>
          </a:prstGeom>
          <a:noFill/>
        </p:spPr>
        <p:txBody>
          <a:bodyPr wrap="square" rtlCol="0">
            <a:spAutoFit/>
          </a:bodyPr>
          <a:lstStyle/>
          <a:p>
            <a:pPr algn="ctr"/>
            <a:r>
              <a:rPr lang="en-US" sz="2400" dirty="0">
                <a:solidFill>
                  <a:schemeClr val="bg1"/>
                </a:solidFill>
              </a:rPr>
              <a:t>05</a:t>
            </a:r>
          </a:p>
        </p:txBody>
      </p:sp>
      <p:grpSp>
        <p:nvGrpSpPr>
          <p:cNvPr id="81" name="Group 80">
            <a:extLst>
              <a:ext uri="{FF2B5EF4-FFF2-40B4-BE49-F238E27FC236}">
                <a16:creationId xmlns:a16="http://schemas.microsoft.com/office/drawing/2014/main" id="{9BB73A35-546A-462A-8582-E1C25F6A045A}"/>
              </a:ext>
            </a:extLst>
          </p:cNvPr>
          <p:cNvGrpSpPr/>
          <p:nvPr/>
        </p:nvGrpSpPr>
        <p:grpSpPr>
          <a:xfrm>
            <a:off x="5513960" y="5428628"/>
            <a:ext cx="2872741" cy="1182506"/>
            <a:chOff x="662877" y="1326717"/>
            <a:chExt cx="2645695" cy="996994"/>
          </a:xfrm>
        </p:grpSpPr>
        <p:grpSp>
          <p:nvGrpSpPr>
            <p:cNvPr id="82" name="Group 81">
              <a:extLst>
                <a:ext uri="{FF2B5EF4-FFF2-40B4-BE49-F238E27FC236}">
                  <a16:creationId xmlns:a16="http://schemas.microsoft.com/office/drawing/2014/main" id="{1BE1D34B-59A0-41DC-B890-3F2B066C8874}"/>
                </a:ext>
              </a:extLst>
            </p:cNvPr>
            <p:cNvGrpSpPr/>
            <p:nvPr/>
          </p:nvGrpSpPr>
          <p:grpSpPr>
            <a:xfrm>
              <a:off x="673446" y="1326717"/>
              <a:ext cx="2635126" cy="811972"/>
              <a:chOff x="618028" y="1437554"/>
              <a:chExt cx="2635126" cy="811972"/>
            </a:xfrm>
          </p:grpSpPr>
          <p:sp>
            <p:nvSpPr>
              <p:cNvPr id="90" name="Freeform 5">
                <a:extLst>
                  <a:ext uri="{FF2B5EF4-FFF2-40B4-BE49-F238E27FC236}">
                    <a16:creationId xmlns:a16="http://schemas.microsoft.com/office/drawing/2014/main" id="{482619BE-FFBD-4AF5-86FD-49DE98376D0F}"/>
                  </a:ext>
                </a:extLst>
              </p:cNvPr>
              <p:cNvSpPr>
                <a:spLocks/>
              </p:cNvSpPr>
              <p:nvPr/>
            </p:nvSpPr>
            <p:spPr bwMode="auto">
              <a:xfrm>
                <a:off x="618028" y="1437554"/>
                <a:ext cx="2635126" cy="811972"/>
              </a:xfrm>
              <a:custGeom>
                <a:avLst/>
                <a:gdLst>
                  <a:gd name="T0" fmla="*/ 2826 w 3120"/>
                  <a:gd name="T1" fmla="*/ 949 h 949"/>
                  <a:gd name="T2" fmla="*/ 294 w 3120"/>
                  <a:gd name="T3" fmla="*/ 949 h 949"/>
                  <a:gd name="T4" fmla="*/ 0 w 3120"/>
                  <a:gd name="T5" fmla="*/ 654 h 949"/>
                  <a:gd name="T6" fmla="*/ 0 w 3120"/>
                  <a:gd name="T7" fmla="*/ 294 h 949"/>
                  <a:gd name="T8" fmla="*/ 294 w 3120"/>
                  <a:gd name="T9" fmla="*/ 0 h 949"/>
                  <a:gd name="T10" fmla="*/ 2826 w 3120"/>
                  <a:gd name="T11" fmla="*/ 0 h 949"/>
                  <a:gd name="T12" fmla="*/ 3120 w 3120"/>
                  <a:gd name="T13" fmla="*/ 294 h 949"/>
                  <a:gd name="T14" fmla="*/ 3120 w 3120"/>
                  <a:gd name="T15" fmla="*/ 654 h 949"/>
                  <a:gd name="T16" fmla="*/ 2826 w 3120"/>
                  <a:gd name="T17"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0" h="949">
                    <a:moveTo>
                      <a:pt x="2826" y="949"/>
                    </a:moveTo>
                    <a:cubicBezTo>
                      <a:pt x="294" y="949"/>
                      <a:pt x="294" y="949"/>
                      <a:pt x="294" y="949"/>
                    </a:cubicBezTo>
                    <a:cubicBezTo>
                      <a:pt x="133" y="949"/>
                      <a:pt x="0" y="816"/>
                      <a:pt x="0" y="654"/>
                    </a:cubicBezTo>
                    <a:cubicBezTo>
                      <a:pt x="0" y="294"/>
                      <a:pt x="0" y="294"/>
                      <a:pt x="0" y="294"/>
                    </a:cubicBezTo>
                    <a:cubicBezTo>
                      <a:pt x="0" y="132"/>
                      <a:pt x="133" y="0"/>
                      <a:pt x="294" y="0"/>
                    </a:cubicBezTo>
                    <a:cubicBezTo>
                      <a:pt x="2826" y="0"/>
                      <a:pt x="2826" y="0"/>
                      <a:pt x="2826" y="0"/>
                    </a:cubicBezTo>
                    <a:cubicBezTo>
                      <a:pt x="2988" y="0"/>
                      <a:pt x="3120" y="132"/>
                      <a:pt x="3120" y="294"/>
                    </a:cubicBezTo>
                    <a:cubicBezTo>
                      <a:pt x="3120" y="654"/>
                      <a:pt x="3120" y="654"/>
                      <a:pt x="3120" y="654"/>
                    </a:cubicBezTo>
                    <a:cubicBezTo>
                      <a:pt x="3120" y="816"/>
                      <a:pt x="2988" y="949"/>
                      <a:pt x="2826" y="949"/>
                    </a:cubicBezTo>
                    <a:close/>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91" name="Freeform 6">
                <a:extLst>
                  <a:ext uri="{FF2B5EF4-FFF2-40B4-BE49-F238E27FC236}">
                    <a16:creationId xmlns:a16="http://schemas.microsoft.com/office/drawing/2014/main" id="{2D78AB71-8608-4148-83C8-F718858BAF72}"/>
                  </a:ext>
                </a:extLst>
              </p:cNvPr>
              <p:cNvSpPr>
                <a:spLocks/>
              </p:cNvSpPr>
              <p:nvPr/>
            </p:nvSpPr>
            <p:spPr bwMode="auto">
              <a:xfrm>
                <a:off x="949205" y="1437554"/>
                <a:ext cx="2303949" cy="811972"/>
              </a:xfrm>
              <a:custGeom>
                <a:avLst/>
                <a:gdLst>
                  <a:gd name="T0" fmla="*/ 2440 w 2728"/>
                  <a:gd name="T1" fmla="*/ 0 h 949"/>
                  <a:gd name="T2" fmla="*/ 13 w 2728"/>
                  <a:gd name="T3" fmla="*/ 0 h 949"/>
                  <a:gd name="T4" fmla="*/ 0 w 2728"/>
                  <a:gd name="T5" fmla="*/ 0 h 949"/>
                  <a:gd name="T6" fmla="*/ 948 w 2728"/>
                  <a:gd name="T7" fmla="*/ 949 h 949"/>
                  <a:gd name="T8" fmla="*/ 2440 w 2728"/>
                  <a:gd name="T9" fmla="*/ 949 h 949"/>
                  <a:gd name="T10" fmla="*/ 2728 w 2728"/>
                  <a:gd name="T11" fmla="*/ 661 h 949"/>
                  <a:gd name="T12" fmla="*/ 2728 w 2728"/>
                  <a:gd name="T13" fmla="*/ 288 h 949"/>
                  <a:gd name="T14" fmla="*/ 2440 w 2728"/>
                  <a:gd name="T15" fmla="*/ 0 h 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8" h="949">
                    <a:moveTo>
                      <a:pt x="2440" y="0"/>
                    </a:moveTo>
                    <a:cubicBezTo>
                      <a:pt x="13" y="0"/>
                      <a:pt x="13" y="0"/>
                      <a:pt x="13" y="0"/>
                    </a:cubicBezTo>
                    <a:cubicBezTo>
                      <a:pt x="9" y="0"/>
                      <a:pt x="4" y="0"/>
                      <a:pt x="0" y="0"/>
                    </a:cubicBezTo>
                    <a:cubicBezTo>
                      <a:pt x="948" y="949"/>
                      <a:pt x="948" y="949"/>
                      <a:pt x="948" y="949"/>
                    </a:cubicBezTo>
                    <a:cubicBezTo>
                      <a:pt x="2440" y="949"/>
                      <a:pt x="2440" y="949"/>
                      <a:pt x="2440" y="949"/>
                    </a:cubicBezTo>
                    <a:cubicBezTo>
                      <a:pt x="2599" y="949"/>
                      <a:pt x="2728" y="819"/>
                      <a:pt x="2728" y="661"/>
                    </a:cubicBezTo>
                    <a:cubicBezTo>
                      <a:pt x="2728" y="288"/>
                      <a:pt x="2728" y="288"/>
                      <a:pt x="2728" y="288"/>
                    </a:cubicBezTo>
                    <a:cubicBezTo>
                      <a:pt x="2728" y="129"/>
                      <a:pt x="2599" y="0"/>
                      <a:pt x="2440" y="0"/>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
                <a:extLst>
                  <a:ext uri="{FF2B5EF4-FFF2-40B4-BE49-F238E27FC236}">
                    <a16:creationId xmlns:a16="http://schemas.microsoft.com/office/drawing/2014/main" id="{F68B1206-4DA3-426C-8F7C-2524299EED17}"/>
                  </a:ext>
                </a:extLst>
              </p:cNvPr>
              <p:cNvSpPr>
                <a:spLocks/>
              </p:cNvSpPr>
              <p:nvPr/>
            </p:nvSpPr>
            <p:spPr bwMode="auto">
              <a:xfrm>
                <a:off x="949205" y="1437554"/>
                <a:ext cx="1032196" cy="811972"/>
              </a:xfrm>
              <a:custGeom>
                <a:avLst/>
                <a:gdLst>
                  <a:gd name="T0" fmla="*/ 1222 w 1222"/>
                  <a:gd name="T1" fmla="*/ 642 h 949"/>
                  <a:gd name="T2" fmla="*/ 1222 w 1222"/>
                  <a:gd name="T3" fmla="*/ 277 h 949"/>
                  <a:gd name="T4" fmla="*/ 936 w 1222"/>
                  <a:gd name="T5" fmla="*/ 42 h 949"/>
                  <a:gd name="T6" fmla="*/ 0 w 1222"/>
                  <a:gd name="T7" fmla="*/ 0 h 949"/>
                  <a:gd name="T8" fmla="*/ 948 w 1222"/>
                  <a:gd name="T9" fmla="*/ 949 h 949"/>
                  <a:gd name="T10" fmla="*/ 1222 w 1222"/>
                  <a:gd name="T11" fmla="*/ 642 h 949"/>
                </a:gdLst>
                <a:ahLst/>
                <a:cxnLst>
                  <a:cxn ang="0">
                    <a:pos x="T0" y="T1"/>
                  </a:cxn>
                  <a:cxn ang="0">
                    <a:pos x="T2" y="T3"/>
                  </a:cxn>
                  <a:cxn ang="0">
                    <a:pos x="T4" y="T5"/>
                  </a:cxn>
                  <a:cxn ang="0">
                    <a:pos x="T6" y="T7"/>
                  </a:cxn>
                  <a:cxn ang="0">
                    <a:pos x="T8" y="T9"/>
                  </a:cxn>
                  <a:cxn ang="0">
                    <a:pos x="T10" y="T11"/>
                  </a:cxn>
                </a:cxnLst>
                <a:rect l="0" t="0" r="r" b="b"/>
                <a:pathLst>
                  <a:path w="1222" h="949">
                    <a:moveTo>
                      <a:pt x="1222" y="642"/>
                    </a:moveTo>
                    <a:cubicBezTo>
                      <a:pt x="1222" y="521"/>
                      <a:pt x="1222" y="399"/>
                      <a:pt x="1222" y="277"/>
                    </a:cubicBezTo>
                    <a:cubicBezTo>
                      <a:pt x="1222" y="122"/>
                      <a:pt x="1094" y="24"/>
                      <a:pt x="936" y="42"/>
                    </a:cubicBezTo>
                    <a:cubicBezTo>
                      <a:pt x="624" y="77"/>
                      <a:pt x="308" y="60"/>
                      <a:pt x="0" y="0"/>
                    </a:cubicBezTo>
                    <a:cubicBezTo>
                      <a:pt x="312" y="364"/>
                      <a:pt x="632" y="673"/>
                      <a:pt x="948" y="949"/>
                    </a:cubicBezTo>
                    <a:cubicBezTo>
                      <a:pt x="1100" y="926"/>
                      <a:pt x="1222" y="793"/>
                      <a:pt x="1222" y="642"/>
                    </a:cubicBezTo>
                    <a:close/>
                  </a:path>
                </a:pathLst>
              </a:custGeom>
              <a:solidFill>
                <a:schemeClr val="bg1"/>
              </a:solidFill>
              <a:ln>
                <a:noFill/>
              </a:ln>
              <a:effectLst>
                <a:outerShdw blurRad="698500" dist="279400" dir="21540000" sx="88000" sy="88000" algn="ctr" rotWithShape="0">
                  <a:srgbClr val="000000">
                    <a:alpha val="43137"/>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83" name="TextBox 82">
              <a:extLst>
                <a:ext uri="{FF2B5EF4-FFF2-40B4-BE49-F238E27FC236}">
                  <a16:creationId xmlns:a16="http://schemas.microsoft.com/office/drawing/2014/main" id="{3F1D448F-A3CC-4D90-B2CA-698300467DA0}"/>
                </a:ext>
              </a:extLst>
            </p:cNvPr>
            <p:cNvSpPr txBox="1"/>
            <p:nvPr/>
          </p:nvSpPr>
          <p:spPr>
            <a:xfrm>
              <a:off x="662877" y="1501870"/>
              <a:ext cx="683491" cy="461665"/>
            </a:xfrm>
            <a:prstGeom prst="rect">
              <a:avLst/>
            </a:prstGeom>
            <a:noFill/>
          </p:spPr>
          <p:txBody>
            <a:bodyPr wrap="square" rtlCol="0">
              <a:spAutoFit/>
            </a:bodyPr>
            <a:lstStyle/>
            <a:p>
              <a:pPr algn="ctr"/>
              <a:r>
                <a:rPr lang="en-US" sz="2400" dirty="0">
                  <a:solidFill>
                    <a:srgbClr val="92D050"/>
                  </a:solidFill>
                </a:rPr>
                <a:t>05</a:t>
              </a:r>
            </a:p>
          </p:txBody>
        </p:sp>
        <p:sp>
          <p:nvSpPr>
            <p:cNvPr id="89" name="TextBox 88">
              <a:extLst>
                <a:ext uri="{FF2B5EF4-FFF2-40B4-BE49-F238E27FC236}">
                  <a16:creationId xmlns:a16="http://schemas.microsoft.com/office/drawing/2014/main" id="{F06E7654-EBE2-4EFE-84F4-9423CE3D5AF3}"/>
                </a:ext>
              </a:extLst>
            </p:cNvPr>
            <p:cNvSpPr txBox="1"/>
            <p:nvPr/>
          </p:nvSpPr>
          <p:spPr>
            <a:xfrm>
              <a:off x="2076089" y="1369604"/>
              <a:ext cx="1066243" cy="954107"/>
            </a:xfrm>
            <a:prstGeom prst="rect">
              <a:avLst/>
            </a:prstGeom>
            <a:noFill/>
          </p:spPr>
          <p:txBody>
            <a:bodyPr wrap="square" rtlCol="0">
              <a:spAutoFit/>
            </a:bodyPr>
            <a:lstStyle/>
            <a:p>
              <a:pPr algn="ctr"/>
              <a:r>
                <a:rPr lang="en-US" sz="1400" dirty="0">
                  <a:solidFill>
                    <a:schemeClr val="bg1"/>
                  </a:solidFill>
                </a:rPr>
                <a:t>PURSUE</a:t>
              </a:r>
            </a:p>
            <a:p>
              <a:pPr algn="ctr"/>
              <a:r>
                <a:rPr lang="en-US" sz="1400" dirty="0">
                  <a:solidFill>
                    <a:schemeClr val="bg1"/>
                  </a:solidFill>
                </a:rPr>
                <a:t>Lead the Coke system</a:t>
              </a:r>
            </a:p>
          </p:txBody>
        </p:sp>
      </p:grpSp>
      <p:cxnSp>
        <p:nvCxnSpPr>
          <p:cNvPr id="93" name="Straight Arrow Connector 92">
            <a:extLst>
              <a:ext uri="{FF2B5EF4-FFF2-40B4-BE49-F238E27FC236}">
                <a16:creationId xmlns:a16="http://schemas.microsoft.com/office/drawing/2014/main" id="{67645BEF-84DD-474C-B3B0-213224322A5E}"/>
              </a:ext>
            </a:extLst>
          </p:cNvPr>
          <p:cNvCxnSpPr>
            <a:cxnSpLocks/>
            <a:endCxn id="83" idx="1"/>
          </p:cNvCxnSpPr>
          <p:nvPr/>
        </p:nvCxnSpPr>
        <p:spPr>
          <a:xfrm>
            <a:off x="2845115" y="5848414"/>
            <a:ext cx="2668845" cy="61742"/>
          </a:xfrm>
          <a:prstGeom prst="straightConnector1">
            <a:avLst/>
          </a:prstGeom>
          <a:ln>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2" name="TextBox 101">
            <a:hlinkClick r:id="rId3" action="ppaction://hlinksldjump"/>
            <a:extLst>
              <a:ext uri="{FF2B5EF4-FFF2-40B4-BE49-F238E27FC236}">
                <a16:creationId xmlns:a16="http://schemas.microsoft.com/office/drawing/2014/main" id="{2D4C0A0D-2623-4180-90EC-98ED2BDC10F1}"/>
              </a:ext>
            </a:extLst>
          </p:cNvPr>
          <p:cNvSpPr txBox="1"/>
          <p:nvPr/>
        </p:nvSpPr>
        <p:spPr>
          <a:xfrm>
            <a:off x="3709852" y="85684"/>
            <a:ext cx="5399513" cy="369332"/>
          </a:xfrm>
          <a:prstGeom prst="rect">
            <a:avLst/>
          </a:prstGeom>
          <a:noFill/>
          <a:effectLst>
            <a:innerShdw blurRad="63500" dist="50800" dir="16200000">
              <a:prstClr val="black">
                <a:alpha val="50000"/>
              </a:prstClr>
            </a:innerShdw>
            <a:reflection blurRad="6350" stA="50000" endA="300" endPos="55500" dist="101600" dir="5400000" sy="-100000" algn="bl" rotWithShape="0"/>
            <a:softEdge rad="12700"/>
          </a:effectLst>
        </p:spPr>
        <p:txBody>
          <a:bodyPr wrap="square" rtlCol="0">
            <a:normAutofit/>
          </a:bodyPr>
          <a:lstStyle/>
          <a:p>
            <a:r>
              <a:rPr lang="en-US" dirty="0">
                <a:solidFill>
                  <a:schemeClr val="tx1">
                    <a:lumMod val="50000"/>
                    <a:lumOff val="50000"/>
                  </a:schemeClr>
                </a:solidFill>
              </a:rPr>
              <a:t>OUR PURPOSE	HONOR GOD IN ALL WE DO	</a:t>
            </a:r>
          </a:p>
        </p:txBody>
      </p:sp>
      <p:cxnSp>
        <p:nvCxnSpPr>
          <p:cNvPr id="103" name="Straight Connector 102">
            <a:extLst>
              <a:ext uri="{FF2B5EF4-FFF2-40B4-BE49-F238E27FC236}">
                <a16:creationId xmlns:a16="http://schemas.microsoft.com/office/drawing/2014/main" id="{5A5BC02F-8FD1-40AB-B3BE-B889BFB25A24}"/>
              </a:ext>
            </a:extLst>
          </p:cNvPr>
          <p:cNvCxnSpPr>
            <a:cxnSpLocks/>
          </p:cNvCxnSpPr>
          <p:nvPr/>
        </p:nvCxnSpPr>
        <p:spPr>
          <a:xfrm>
            <a:off x="5421666" y="62098"/>
            <a:ext cx="0" cy="66547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64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0-#ppt_w/2"/>
                                          </p:val>
                                        </p:tav>
                                        <p:tav tm="100000">
                                          <p:val>
                                            <p:strVal val="#ppt_x"/>
                                          </p:val>
                                        </p:tav>
                                      </p:tavLst>
                                    </p:anim>
                                    <p:anim calcmode="lin" valueType="num">
                                      <p:cBhvr additive="base">
                                        <p:cTn id="16" dur="500" fill="hold"/>
                                        <p:tgtEl>
                                          <p:spTgt spid="49"/>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down)">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left)">
                                      <p:cBhvr>
                                        <p:cTn id="34" dur="500"/>
                                        <p:tgtEl>
                                          <p:spTgt spid="55"/>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childTnLst>
                          </p:cTn>
                        </p:par>
                        <p:par>
                          <p:cTn id="49" fill="hold">
                            <p:stCondLst>
                              <p:cond delay="3000"/>
                            </p:stCondLst>
                            <p:childTnLst>
                              <p:par>
                                <p:cTn id="50" presetID="22" presetClass="entr" presetSubtype="8"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left)">
                                      <p:cBhvr>
                                        <p:cTn id="52" dur="500"/>
                                        <p:tgtEl>
                                          <p:spTgt spid="57"/>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wipe(left)">
                                      <p:cBhvr>
                                        <p:cTn id="70" dur="500"/>
                                        <p:tgtEl>
                                          <p:spTgt spid="59"/>
                                        </p:tgtEl>
                                      </p:cBhvr>
                                    </p:animEffect>
                                  </p:childTnLst>
                                </p:cTn>
                              </p:par>
                            </p:childTnLst>
                          </p:cTn>
                        </p:par>
                        <p:par>
                          <p:cTn id="71" fill="hold">
                            <p:stCondLst>
                              <p:cond delay="5000"/>
                            </p:stCondLst>
                            <p:childTnLst>
                              <p:par>
                                <p:cTn id="72" presetID="10" presetClass="entr" presetSubtype="0"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childTnLst>
                          </p:cTn>
                        </p:par>
                        <p:par>
                          <p:cTn id="85" fill="hold">
                            <p:stCondLst>
                              <p:cond delay="6000"/>
                            </p:stCondLst>
                            <p:childTnLst>
                              <p:par>
                                <p:cTn id="86" presetID="22" presetClass="entr" presetSubtype="8"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Effect transition="in" filter="wipe(left)">
                                      <p:cBhvr>
                                        <p:cTn id="88" dur="500"/>
                                        <p:tgtEl>
                                          <p:spTgt spid="61"/>
                                        </p:tgtEl>
                                      </p:cBhvr>
                                    </p:animEffect>
                                  </p:childTnLst>
                                </p:cTn>
                              </p:par>
                            </p:childTnLst>
                          </p:cTn>
                        </p:par>
                        <p:par>
                          <p:cTn id="89" fill="hold">
                            <p:stCondLst>
                              <p:cond delay="6500"/>
                            </p:stCondLst>
                            <p:childTnLst>
                              <p:par>
                                <p:cTn id="90" presetID="10" presetClass="entr" presetSubtype="0" fill="hold" nodeType="after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par>
                          <p:cTn id="93" fill="hold">
                            <p:stCondLst>
                              <p:cond delay="7000"/>
                            </p:stCondLst>
                            <p:childTnLst>
                              <p:par>
                                <p:cTn id="94" presetID="10" presetClass="entr" presetSubtype="0" fill="hold" grpId="0" nodeType="after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fade">
                                      <p:cBhvr>
                                        <p:cTn id="96" dur="500"/>
                                        <p:tgtEl>
                                          <p:spTgt spid="7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9"/>
                                        </p:tgtEl>
                                        <p:attrNameLst>
                                          <p:attrName>style.visibility</p:attrName>
                                        </p:attrNameLst>
                                      </p:cBhvr>
                                      <p:to>
                                        <p:strVal val="visible"/>
                                      </p:to>
                                    </p:set>
                                    <p:animEffect transition="in" filter="fade">
                                      <p:cBhvr>
                                        <p:cTn id="99" dur="500"/>
                                        <p:tgtEl>
                                          <p:spTgt spid="7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7500"/>
                            </p:stCondLst>
                            <p:childTnLst>
                              <p:par>
                                <p:cTn id="104" presetID="10" presetClass="entr" presetSubtype="0" fill="hold" nodeType="after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childTnLst>
                          </p:cTn>
                        </p:par>
                        <p:par>
                          <p:cTn id="107" fill="hold">
                            <p:stCondLst>
                              <p:cond delay="8000"/>
                            </p:stCondLst>
                            <p:childTnLst>
                              <p:par>
                                <p:cTn id="108" presetID="22" presetClass="entr" presetSubtype="8" fill="hold" nodeType="afterEffect">
                                  <p:stCondLst>
                                    <p:cond delay="0"/>
                                  </p:stCondLst>
                                  <p:childTnLst>
                                    <p:set>
                                      <p:cBhvr>
                                        <p:cTn id="109" dur="1" fill="hold">
                                          <p:stCondLst>
                                            <p:cond delay="0"/>
                                          </p:stCondLst>
                                        </p:cTn>
                                        <p:tgtEl>
                                          <p:spTgt spid="93"/>
                                        </p:tgtEl>
                                        <p:attrNameLst>
                                          <p:attrName>style.visibility</p:attrName>
                                        </p:attrNameLst>
                                      </p:cBhvr>
                                      <p:to>
                                        <p:strVal val="visible"/>
                                      </p:to>
                                    </p:set>
                                    <p:animEffect transition="in" filter="wipe(left)">
                                      <p:cBhvr>
                                        <p:cTn id="110" dur="500"/>
                                        <p:tgtEl>
                                          <p:spTgt spid="93"/>
                                        </p:tgtEl>
                                      </p:cBhvr>
                                    </p:animEffect>
                                  </p:childTnLst>
                                </p:cTn>
                              </p:par>
                            </p:childTnLst>
                          </p:cTn>
                        </p:par>
                        <p:par>
                          <p:cTn id="111" fill="hold">
                            <p:stCondLst>
                              <p:cond delay="8500"/>
                            </p:stCondLst>
                            <p:childTnLst>
                              <p:par>
                                <p:cTn id="112" presetID="22" presetClass="entr" presetSubtype="4" fill="hold" nodeType="afterEffect">
                                  <p:stCondLst>
                                    <p:cond delay="0"/>
                                  </p:stCondLst>
                                  <p:childTnLst>
                                    <p:set>
                                      <p:cBhvr>
                                        <p:cTn id="113" dur="1" fill="hold">
                                          <p:stCondLst>
                                            <p:cond delay="0"/>
                                          </p:stCondLst>
                                        </p:cTn>
                                        <p:tgtEl>
                                          <p:spTgt spid="103"/>
                                        </p:tgtEl>
                                        <p:attrNameLst>
                                          <p:attrName>style.visibility</p:attrName>
                                        </p:attrNameLst>
                                      </p:cBhvr>
                                      <p:to>
                                        <p:strVal val="visible"/>
                                      </p:to>
                                    </p:set>
                                    <p:animEffect transition="in" filter="wipe(down)">
                                      <p:cBhvr>
                                        <p:cTn id="11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6" grpId="0" animBg="1"/>
      <p:bldP spid="40" grpId="0" animBg="1"/>
      <p:bldP spid="41" grpId="0" animBg="1"/>
      <p:bldP spid="42" grpId="0" animBg="1"/>
      <p:bldP spid="43" grpId="0" animBg="1"/>
      <p:bldP spid="44" grpId="0" animBg="1"/>
      <p:bldP spid="45" grpId="0" animBg="1"/>
      <p:bldP spid="46" grpId="0" animBg="1"/>
      <p:bldP spid="47" grpId="0"/>
      <p:bldP spid="48" grpId="0" animBg="1"/>
      <p:bldP spid="49" grpId="0"/>
      <p:bldP spid="50" grpId="0"/>
      <p:bldP spid="51" grpId="0"/>
      <p:bldP spid="52" grpId="0"/>
      <p:bldP spid="53" grpId="0"/>
      <p:bldP spid="78" grpId="0" animBg="1"/>
      <p:bldP spid="79" grpId="0" animBg="1"/>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93531"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3416172"/>
            <a:ext cx="993531" cy="1143000"/>
          </a:xfrm>
          <a:prstGeom prst="rect">
            <a:avLst/>
          </a:prstGeom>
          <a:solidFill>
            <a:schemeClr val="accent4"/>
          </a:solidFill>
          <a:ln>
            <a:noFill/>
          </a:ln>
          <a:effectLst>
            <a:outerShdw blurRad="558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79630" y="398573"/>
            <a:ext cx="4712677" cy="769441"/>
          </a:xfrm>
          <a:prstGeom prst="rect">
            <a:avLst/>
          </a:prstGeom>
          <a:noFill/>
        </p:spPr>
        <p:txBody>
          <a:bodyPr wrap="square" rtlCol="0" anchor="ctr" anchorCtr="0">
            <a:normAutofit/>
          </a:bodyPr>
          <a:lstStyle>
            <a:defPPr>
              <a:defRPr lang="en-US"/>
            </a:defPPr>
            <a:lvl1pPr algn="ctr">
              <a:defRPr sz="4400">
                <a:solidFill>
                  <a:schemeClr val="tx2"/>
                </a:solidFill>
              </a:defRPr>
            </a:lvl1pPr>
          </a:lstStyle>
          <a:p>
            <a:r>
              <a:rPr lang="en-US" dirty="0"/>
              <a:t>2021 Goals</a:t>
            </a:r>
          </a:p>
        </p:txBody>
      </p:sp>
      <p:sp>
        <p:nvSpPr>
          <p:cNvPr id="14" name="Rectangle 13"/>
          <p:cNvSpPr/>
          <p:nvPr/>
        </p:nvSpPr>
        <p:spPr>
          <a:xfrm>
            <a:off x="5020406" y="1144545"/>
            <a:ext cx="2831123" cy="253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736419" y="1174965"/>
            <a:ext cx="7399100" cy="338554"/>
          </a:xfrm>
          <a:prstGeom prst="rect">
            <a:avLst/>
          </a:prstGeom>
          <a:noFill/>
        </p:spPr>
        <p:txBody>
          <a:bodyPr wrap="square" rtlCol="0">
            <a:normAutofit/>
          </a:bodyPr>
          <a:lstStyle/>
          <a:p>
            <a:pPr algn="ctr"/>
            <a:r>
              <a:rPr lang="en-US" sz="1600" dirty="0">
                <a:solidFill>
                  <a:schemeClr val="tx1">
                    <a:lumMod val="50000"/>
                    <a:lumOff val="50000"/>
                  </a:schemeClr>
                </a:solidFill>
              </a:rPr>
              <a:t>We can only make the right data-driven decisions if the data that we use is correct. </a:t>
            </a:r>
          </a:p>
        </p:txBody>
      </p:sp>
      <p:sp>
        <p:nvSpPr>
          <p:cNvPr id="21" name="Rectangle 20"/>
          <p:cNvSpPr/>
          <p:nvPr/>
        </p:nvSpPr>
        <p:spPr>
          <a:xfrm>
            <a:off x="5550368" y="2025723"/>
            <a:ext cx="2795158" cy="2780898"/>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25937" y="1968753"/>
            <a:ext cx="2433940" cy="696514"/>
          </a:xfrm>
          <a:prstGeom prst="rect">
            <a:avLst/>
          </a:prstGeom>
          <a:solidFill>
            <a:schemeClr val="accent3"/>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a:t>SERVE</a:t>
            </a:r>
          </a:p>
          <a:p>
            <a:r>
              <a:rPr lang="en-US" dirty="0"/>
              <a:t>Develop Our People</a:t>
            </a:r>
          </a:p>
        </p:txBody>
      </p:sp>
      <p:cxnSp>
        <p:nvCxnSpPr>
          <p:cNvPr id="23" name="Straight Connector 22"/>
          <p:cNvCxnSpPr/>
          <p:nvPr/>
        </p:nvCxnSpPr>
        <p:spPr>
          <a:xfrm>
            <a:off x="6342796" y="2890219"/>
            <a:ext cx="6701" cy="166895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96964" y="2815744"/>
            <a:ext cx="1698644" cy="307777"/>
          </a:xfrm>
          <a:prstGeom prst="rect">
            <a:avLst/>
          </a:prstGeom>
          <a:noFill/>
        </p:spPr>
        <p:txBody>
          <a:bodyPr wrap="square" rtlCol="0">
            <a:normAutofit/>
          </a:bodyPr>
          <a:lstStyle/>
          <a:p>
            <a:r>
              <a:rPr lang="en-US" sz="1400" dirty="0">
                <a:solidFill>
                  <a:schemeClr val="tx1">
                    <a:lumMod val="50000"/>
                    <a:lumOff val="50000"/>
                  </a:schemeClr>
                </a:solidFill>
              </a:rPr>
              <a:t>EDUCATION</a:t>
            </a:r>
          </a:p>
        </p:txBody>
      </p:sp>
      <p:sp>
        <p:nvSpPr>
          <p:cNvPr id="30" name="TextBox 29"/>
          <p:cNvSpPr txBox="1"/>
          <p:nvPr/>
        </p:nvSpPr>
        <p:spPr>
          <a:xfrm>
            <a:off x="6396964" y="3248092"/>
            <a:ext cx="1698644" cy="307777"/>
          </a:xfrm>
          <a:prstGeom prst="rect">
            <a:avLst/>
          </a:prstGeom>
          <a:noFill/>
        </p:spPr>
        <p:txBody>
          <a:bodyPr wrap="square" rtlCol="0">
            <a:normAutofit/>
          </a:bodyPr>
          <a:lstStyle/>
          <a:p>
            <a:r>
              <a:rPr lang="en-US" sz="1400" dirty="0">
                <a:solidFill>
                  <a:schemeClr val="tx1">
                    <a:lumMod val="50000"/>
                    <a:lumOff val="50000"/>
                  </a:schemeClr>
                </a:solidFill>
              </a:rPr>
              <a:t>LEADERSHIP</a:t>
            </a:r>
          </a:p>
        </p:txBody>
      </p:sp>
      <p:sp>
        <p:nvSpPr>
          <p:cNvPr id="31" name="TextBox 30"/>
          <p:cNvSpPr txBox="1"/>
          <p:nvPr/>
        </p:nvSpPr>
        <p:spPr>
          <a:xfrm>
            <a:off x="6364803" y="3760296"/>
            <a:ext cx="1912089" cy="307777"/>
          </a:xfrm>
          <a:prstGeom prst="rect">
            <a:avLst/>
          </a:prstGeom>
          <a:noFill/>
        </p:spPr>
        <p:txBody>
          <a:bodyPr wrap="square" rtlCol="0">
            <a:normAutofit/>
          </a:bodyPr>
          <a:lstStyle/>
          <a:p>
            <a:r>
              <a:rPr lang="en-US" sz="1400" dirty="0">
                <a:solidFill>
                  <a:schemeClr val="tx1">
                    <a:lumMod val="50000"/>
                    <a:lumOff val="50000"/>
                  </a:schemeClr>
                </a:solidFill>
              </a:rPr>
              <a:t>CAREER PATHING</a:t>
            </a:r>
          </a:p>
        </p:txBody>
      </p:sp>
      <p:sp>
        <p:nvSpPr>
          <p:cNvPr id="32" name="Rectangle 31"/>
          <p:cNvSpPr/>
          <p:nvPr/>
        </p:nvSpPr>
        <p:spPr>
          <a:xfrm>
            <a:off x="9137954" y="2040522"/>
            <a:ext cx="2676539" cy="2766099"/>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979681" y="1962024"/>
            <a:ext cx="2433940" cy="696514"/>
          </a:xfrm>
          <a:prstGeom prst="rect">
            <a:avLst/>
          </a:prstGeom>
          <a:solidFill>
            <a:schemeClr val="accent4"/>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a:t>PURSUE</a:t>
            </a:r>
          </a:p>
          <a:p>
            <a:r>
              <a:rPr lang="en-US" dirty="0"/>
              <a:t>Operational Excellence</a:t>
            </a:r>
          </a:p>
        </p:txBody>
      </p:sp>
      <p:sp>
        <p:nvSpPr>
          <p:cNvPr id="34" name="TextBox 33"/>
          <p:cNvSpPr txBox="1"/>
          <p:nvPr/>
        </p:nvSpPr>
        <p:spPr>
          <a:xfrm>
            <a:off x="9928555" y="3021142"/>
            <a:ext cx="1645646" cy="307777"/>
          </a:xfrm>
          <a:prstGeom prst="rect">
            <a:avLst/>
          </a:prstGeom>
          <a:noFill/>
        </p:spPr>
        <p:txBody>
          <a:bodyPr wrap="square" rtlCol="0">
            <a:normAutofit/>
          </a:bodyPr>
          <a:lstStyle/>
          <a:p>
            <a:r>
              <a:rPr lang="en-US" sz="1400" dirty="0">
                <a:solidFill>
                  <a:schemeClr val="tx1">
                    <a:lumMod val="50000"/>
                    <a:lumOff val="50000"/>
                  </a:schemeClr>
                </a:solidFill>
              </a:rPr>
              <a:t>CUSTOMER SERVICE</a:t>
            </a:r>
          </a:p>
        </p:txBody>
      </p:sp>
      <p:sp>
        <p:nvSpPr>
          <p:cNvPr id="35" name="TextBox 34"/>
          <p:cNvSpPr txBox="1"/>
          <p:nvPr/>
        </p:nvSpPr>
        <p:spPr>
          <a:xfrm>
            <a:off x="9933675" y="3289790"/>
            <a:ext cx="1194090" cy="307777"/>
          </a:xfrm>
          <a:prstGeom prst="rect">
            <a:avLst/>
          </a:prstGeom>
          <a:noFill/>
        </p:spPr>
        <p:txBody>
          <a:bodyPr wrap="square" rtlCol="0">
            <a:normAutofit/>
          </a:bodyPr>
          <a:lstStyle/>
          <a:p>
            <a:r>
              <a:rPr lang="en-US" sz="1400" dirty="0">
                <a:solidFill>
                  <a:schemeClr val="tx1">
                    <a:lumMod val="50000"/>
                    <a:lumOff val="50000"/>
                  </a:schemeClr>
                </a:solidFill>
              </a:rPr>
              <a:t>PROJECTS</a:t>
            </a:r>
          </a:p>
        </p:txBody>
      </p:sp>
      <p:sp>
        <p:nvSpPr>
          <p:cNvPr id="36" name="TextBox 35"/>
          <p:cNvSpPr txBox="1"/>
          <p:nvPr/>
        </p:nvSpPr>
        <p:spPr>
          <a:xfrm>
            <a:off x="9928555" y="3588756"/>
            <a:ext cx="1645645" cy="307777"/>
          </a:xfrm>
          <a:prstGeom prst="rect">
            <a:avLst/>
          </a:prstGeom>
          <a:noFill/>
        </p:spPr>
        <p:txBody>
          <a:bodyPr wrap="square" rtlCol="0">
            <a:normAutofit/>
          </a:bodyPr>
          <a:lstStyle/>
          <a:p>
            <a:r>
              <a:rPr lang="en-US" sz="1400" dirty="0">
                <a:solidFill>
                  <a:schemeClr val="tx1">
                    <a:lumMod val="50000"/>
                    <a:lumOff val="50000"/>
                  </a:schemeClr>
                </a:solidFill>
              </a:rPr>
              <a:t>RULE GOVERNANCE</a:t>
            </a:r>
          </a:p>
        </p:txBody>
      </p:sp>
      <p:sp>
        <p:nvSpPr>
          <p:cNvPr id="38" name="TextBox 37"/>
          <p:cNvSpPr txBox="1"/>
          <p:nvPr/>
        </p:nvSpPr>
        <p:spPr>
          <a:xfrm>
            <a:off x="9935411" y="2748063"/>
            <a:ext cx="1200792" cy="307777"/>
          </a:xfrm>
          <a:prstGeom prst="rect">
            <a:avLst/>
          </a:prstGeom>
          <a:noFill/>
        </p:spPr>
        <p:txBody>
          <a:bodyPr wrap="square" rtlCol="0">
            <a:normAutofit/>
          </a:bodyPr>
          <a:lstStyle/>
          <a:p>
            <a:r>
              <a:rPr lang="en-US" sz="1400" dirty="0">
                <a:solidFill>
                  <a:schemeClr val="tx1">
                    <a:lumMod val="50000"/>
                    <a:lumOff val="50000"/>
                  </a:schemeClr>
                </a:solidFill>
              </a:rPr>
              <a:t>SLAs</a:t>
            </a:r>
          </a:p>
        </p:txBody>
      </p:sp>
      <p:cxnSp>
        <p:nvCxnSpPr>
          <p:cNvPr id="46" name="Straight Connector 45"/>
          <p:cNvCxnSpPr/>
          <p:nvPr/>
        </p:nvCxnSpPr>
        <p:spPr>
          <a:xfrm>
            <a:off x="9821112" y="3008301"/>
            <a:ext cx="6701" cy="125390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427349" y="4941414"/>
            <a:ext cx="3399208" cy="369332"/>
          </a:xfrm>
          <a:prstGeom prst="rect">
            <a:avLst/>
          </a:prstGeom>
          <a:noFill/>
        </p:spPr>
        <p:txBody>
          <a:bodyPr wrap="square" rtlCol="0">
            <a:spAutoFit/>
          </a:bodyPr>
          <a:lstStyle/>
          <a:p>
            <a:r>
              <a:rPr lang="en-US" b="1" dirty="0">
                <a:solidFill>
                  <a:schemeClr val="accent4"/>
                </a:solidFill>
              </a:rPr>
              <a:t>DEPARTMENT OBJECTIVES</a:t>
            </a:r>
          </a:p>
        </p:txBody>
      </p:sp>
      <p:grpSp>
        <p:nvGrpSpPr>
          <p:cNvPr id="70" name="Group 69"/>
          <p:cNvGrpSpPr/>
          <p:nvPr/>
        </p:nvGrpSpPr>
        <p:grpSpPr>
          <a:xfrm>
            <a:off x="1413246" y="5410200"/>
            <a:ext cx="2774427" cy="1204836"/>
            <a:chOff x="1413247" y="5410200"/>
            <a:chExt cx="2133530" cy="1204836"/>
          </a:xfrm>
        </p:grpSpPr>
        <p:sp>
          <p:nvSpPr>
            <p:cNvPr id="54" name="TextBox 53"/>
            <p:cNvSpPr txBox="1"/>
            <p:nvPr/>
          </p:nvSpPr>
          <p:spPr>
            <a:xfrm>
              <a:off x="1413247" y="5612509"/>
              <a:ext cx="605450" cy="769441"/>
            </a:xfrm>
            <a:prstGeom prst="rect">
              <a:avLst/>
            </a:prstGeom>
            <a:noFill/>
          </p:spPr>
          <p:txBody>
            <a:bodyPr wrap="square" rtlCol="0" anchor="ctr" anchorCtr="0">
              <a:normAutofit/>
            </a:bodyPr>
            <a:lstStyle/>
            <a:p>
              <a:r>
                <a:rPr lang="en-US" sz="4400" b="1" dirty="0">
                  <a:solidFill>
                    <a:schemeClr val="accent4"/>
                  </a:solidFill>
                </a:rPr>
                <a:t>1</a:t>
              </a:r>
            </a:p>
          </p:txBody>
        </p:sp>
        <p:cxnSp>
          <p:nvCxnSpPr>
            <p:cNvPr id="59" name="Straight Connector 58"/>
            <p:cNvCxnSpPr/>
            <p:nvPr/>
          </p:nvCxnSpPr>
          <p:spPr>
            <a:xfrm>
              <a:off x="1999833" y="5514499"/>
              <a:ext cx="0" cy="97803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00683" y="5410200"/>
              <a:ext cx="1546094" cy="1204836"/>
            </a:xfrm>
            <a:prstGeom prst="rect">
              <a:avLst/>
            </a:prstGeom>
            <a:noFill/>
          </p:spPr>
          <p:txBody>
            <a:bodyPr wrap="square" rtlCol="0" anchor="ctr" anchorCtr="0">
              <a:normAutofit/>
            </a:bodyPr>
            <a:lstStyle/>
            <a:p>
              <a:r>
                <a:rPr lang="en-US" sz="1600" dirty="0">
                  <a:solidFill>
                    <a:schemeClr val="tx1">
                      <a:lumMod val="50000"/>
                      <a:lumOff val="50000"/>
                    </a:schemeClr>
                  </a:solidFill>
                </a:rPr>
                <a:t>Support and empower our company with a Master Data asset</a:t>
              </a:r>
            </a:p>
          </p:txBody>
        </p:sp>
      </p:grpSp>
      <p:grpSp>
        <p:nvGrpSpPr>
          <p:cNvPr id="69" name="Group 68"/>
          <p:cNvGrpSpPr/>
          <p:nvPr/>
        </p:nvGrpSpPr>
        <p:grpSpPr>
          <a:xfrm>
            <a:off x="4386709" y="5410200"/>
            <a:ext cx="2774427" cy="1204836"/>
            <a:chOff x="4512481" y="5410200"/>
            <a:chExt cx="2133530" cy="1204836"/>
          </a:xfrm>
        </p:grpSpPr>
        <p:sp>
          <p:nvSpPr>
            <p:cNvPr id="62" name="TextBox 61"/>
            <p:cNvSpPr txBox="1"/>
            <p:nvPr/>
          </p:nvSpPr>
          <p:spPr>
            <a:xfrm>
              <a:off x="4512481" y="5612509"/>
              <a:ext cx="605450" cy="769441"/>
            </a:xfrm>
            <a:prstGeom prst="rect">
              <a:avLst/>
            </a:prstGeom>
            <a:noFill/>
          </p:spPr>
          <p:txBody>
            <a:bodyPr wrap="square" rtlCol="0" anchor="ctr" anchorCtr="0">
              <a:normAutofit/>
            </a:bodyPr>
            <a:lstStyle/>
            <a:p>
              <a:r>
                <a:rPr lang="en-US" sz="4400" b="1" dirty="0">
                  <a:solidFill>
                    <a:schemeClr val="accent4"/>
                  </a:solidFill>
                </a:rPr>
                <a:t>2</a:t>
              </a:r>
            </a:p>
          </p:txBody>
        </p:sp>
        <p:cxnSp>
          <p:nvCxnSpPr>
            <p:cNvPr id="63" name="Straight Connector 62"/>
            <p:cNvCxnSpPr/>
            <p:nvPr/>
          </p:nvCxnSpPr>
          <p:spPr>
            <a:xfrm>
              <a:off x="5099067" y="5514499"/>
              <a:ext cx="0" cy="97803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107009" y="5410200"/>
              <a:ext cx="1539002" cy="1204836"/>
            </a:xfrm>
            <a:prstGeom prst="rect">
              <a:avLst/>
            </a:prstGeom>
            <a:noFill/>
          </p:spPr>
          <p:txBody>
            <a:bodyPr wrap="square" rtlCol="0" anchor="ctr" anchorCtr="0">
              <a:normAutofit/>
            </a:bodyPr>
            <a:lstStyle/>
            <a:p>
              <a:r>
                <a:rPr lang="en-US" sz="1600" dirty="0">
                  <a:solidFill>
                    <a:schemeClr val="tx1">
                      <a:lumMod val="50000"/>
                      <a:lumOff val="50000"/>
                    </a:schemeClr>
                  </a:solidFill>
                </a:rPr>
                <a:t>ONE trusted source of the truth</a:t>
              </a:r>
            </a:p>
          </p:txBody>
        </p:sp>
      </p:grpSp>
      <p:grpSp>
        <p:nvGrpSpPr>
          <p:cNvPr id="68" name="Group 67"/>
          <p:cNvGrpSpPr/>
          <p:nvPr/>
        </p:nvGrpSpPr>
        <p:grpSpPr>
          <a:xfrm>
            <a:off x="7360172" y="5410200"/>
            <a:ext cx="2774427" cy="1204836"/>
            <a:chOff x="7360173" y="5410200"/>
            <a:chExt cx="2133530" cy="1204836"/>
          </a:xfrm>
        </p:grpSpPr>
        <p:sp>
          <p:nvSpPr>
            <p:cNvPr id="65" name="TextBox 64"/>
            <p:cNvSpPr txBox="1"/>
            <p:nvPr/>
          </p:nvSpPr>
          <p:spPr>
            <a:xfrm>
              <a:off x="7360173" y="5612509"/>
              <a:ext cx="605450" cy="769441"/>
            </a:xfrm>
            <a:prstGeom prst="rect">
              <a:avLst/>
            </a:prstGeom>
            <a:noFill/>
          </p:spPr>
          <p:txBody>
            <a:bodyPr wrap="square" rtlCol="0" anchor="ctr" anchorCtr="0">
              <a:normAutofit/>
            </a:bodyPr>
            <a:lstStyle/>
            <a:p>
              <a:r>
                <a:rPr lang="en-US" sz="4400" b="1" dirty="0">
                  <a:solidFill>
                    <a:schemeClr val="accent4"/>
                  </a:solidFill>
                </a:rPr>
                <a:t>3</a:t>
              </a:r>
            </a:p>
          </p:txBody>
        </p:sp>
        <p:cxnSp>
          <p:nvCxnSpPr>
            <p:cNvPr id="66" name="Straight Connector 65"/>
            <p:cNvCxnSpPr/>
            <p:nvPr/>
          </p:nvCxnSpPr>
          <p:spPr>
            <a:xfrm>
              <a:off x="7946759" y="5514499"/>
              <a:ext cx="0" cy="97803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945051" y="5410200"/>
              <a:ext cx="1548652" cy="1204836"/>
            </a:xfrm>
            <a:prstGeom prst="rect">
              <a:avLst/>
            </a:prstGeom>
            <a:noFill/>
          </p:spPr>
          <p:txBody>
            <a:bodyPr wrap="square" rtlCol="0" anchor="ctr" anchorCtr="0">
              <a:normAutofit/>
            </a:bodyPr>
            <a:lstStyle/>
            <a:p>
              <a:r>
                <a:rPr lang="en-US" sz="1600" dirty="0">
                  <a:solidFill>
                    <a:schemeClr val="tx1">
                      <a:lumMod val="50000"/>
                      <a:lumOff val="50000"/>
                    </a:schemeClr>
                  </a:solidFill>
                </a:rPr>
                <a:t>Provide governance through a thoughtful educational and  metric strategy</a:t>
              </a: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868" y="3083301"/>
            <a:ext cx="259683" cy="193582"/>
          </a:xfrm>
          <a:prstGeom prst="rect">
            <a:avLst/>
          </a:prstGeom>
        </p:spPr>
      </p:pic>
      <p:sp>
        <p:nvSpPr>
          <p:cNvPr id="5" name="Title 4">
            <a:extLst>
              <a:ext uri="{FF2B5EF4-FFF2-40B4-BE49-F238E27FC236}">
                <a16:creationId xmlns:a16="http://schemas.microsoft.com/office/drawing/2014/main" id="{52834A75-393E-456A-8B00-C98EEB5DE96C}"/>
              </a:ext>
            </a:extLst>
          </p:cNvPr>
          <p:cNvSpPr>
            <a:spLocks noGrp="1"/>
          </p:cNvSpPr>
          <p:nvPr>
            <p:ph type="title"/>
          </p:nvPr>
        </p:nvSpPr>
        <p:spPr>
          <a:xfrm>
            <a:off x="838200" y="-2764284"/>
            <a:ext cx="10515600" cy="1325563"/>
          </a:xfrm>
        </p:spPr>
        <p:txBody>
          <a:bodyPr>
            <a:normAutofit/>
          </a:bodyPr>
          <a:lstStyle/>
          <a:p>
            <a:r>
              <a:rPr lang="en-US" sz="2800" dirty="0"/>
              <a:t>Skills Analysis – this text used for hyperlink – don’t delete</a:t>
            </a:r>
          </a:p>
        </p:txBody>
      </p:sp>
      <p:pic>
        <p:nvPicPr>
          <p:cNvPr id="72" name="Picture 71">
            <a:hlinkClick r:id="rId4" action="ppaction://hlinksldjump"/>
            <a:extLst>
              <a:ext uri="{FF2B5EF4-FFF2-40B4-BE49-F238E27FC236}">
                <a16:creationId xmlns:a16="http://schemas.microsoft.com/office/drawing/2014/main" id="{4D7AE53A-F2B4-478E-8425-FFD1AB67F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990" y="1470750"/>
            <a:ext cx="621846" cy="493819"/>
          </a:xfrm>
          <a:prstGeom prst="rect">
            <a:avLst/>
          </a:prstGeom>
        </p:spPr>
      </p:pic>
      <p:pic>
        <p:nvPicPr>
          <p:cNvPr id="73" name="Picture 72">
            <a:hlinkClick r:id="rId6" action="ppaction://hlinksldjump"/>
            <a:extLst>
              <a:ext uri="{FF2B5EF4-FFF2-40B4-BE49-F238E27FC236}">
                <a16:creationId xmlns:a16="http://schemas.microsoft.com/office/drawing/2014/main" id="{F8171529-6B40-4CEB-91B4-D3D106903F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666" y="2609685"/>
            <a:ext cx="536494" cy="402371"/>
          </a:xfrm>
          <a:prstGeom prst="rect">
            <a:avLst/>
          </a:prstGeom>
        </p:spPr>
      </p:pic>
      <p:pic>
        <p:nvPicPr>
          <p:cNvPr id="74" name="Picture 73">
            <a:hlinkClick r:id="rId8" action="ppaction://hlinksldjump"/>
            <a:extLst>
              <a:ext uri="{FF2B5EF4-FFF2-40B4-BE49-F238E27FC236}">
                <a16:creationId xmlns:a16="http://schemas.microsoft.com/office/drawing/2014/main" id="{6F27FF3B-EEDA-410C-A11C-78E975C1B9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6425" y="3657172"/>
            <a:ext cx="566977" cy="438950"/>
          </a:xfrm>
          <a:prstGeom prst="rect">
            <a:avLst/>
          </a:prstGeom>
        </p:spPr>
      </p:pic>
      <p:pic>
        <p:nvPicPr>
          <p:cNvPr id="75" name="Picture 74">
            <a:hlinkClick r:id="rId10" action="ppaction://hlinksldjump"/>
            <a:extLst>
              <a:ext uri="{FF2B5EF4-FFF2-40B4-BE49-F238E27FC236}">
                <a16:creationId xmlns:a16="http://schemas.microsoft.com/office/drawing/2014/main" id="{63D0ADE1-BE55-40A9-B4F8-900A11FC3A3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604" y="4741238"/>
            <a:ext cx="670618" cy="627942"/>
          </a:xfrm>
          <a:prstGeom prst="rect">
            <a:avLst/>
          </a:prstGeom>
        </p:spPr>
      </p:pic>
      <p:pic>
        <p:nvPicPr>
          <p:cNvPr id="76" name="Picture 75">
            <a:hlinkClick r:id="rId12" action="ppaction://hlinksldjump"/>
            <a:extLst>
              <a:ext uri="{FF2B5EF4-FFF2-40B4-BE49-F238E27FC236}">
                <a16:creationId xmlns:a16="http://schemas.microsoft.com/office/drawing/2014/main" id="{5E031857-229D-4B7D-9379-0F652DF3158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307" y="6014294"/>
            <a:ext cx="329213" cy="621846"/>
          </a:xfrm>
          <a:prstGeom prst="rect">
            <a:avLst/>
          </a:prstGeom>
        </p:spPr>
      </p:pic>
      <p:pic>
        <p:nvPicPr>
          <p:cNvPr id="77" name="Picture 76">
            <a:hlinkClick r:id="rId14" action="ppaction://hlinksldjump"/>
            <a:extLst>
              <a:ext uri="{FF2B5EF4-FFF2-40B4-BE49-F238E27FC236}">
                <a16:creationId xmlns:a16="http://schemas.microsoft.com/office/drawing/2014/main" id="{B8BD0402-21A8-4CB1-A4C1-18CC2CA8D64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3859" y="283043"/>
            <a:ext cx="512108" cy="542591"/>
          </a:xfrm>
          <a:prstGeom prst="rect">
            <a:avLst/>
          </a:prstGeom>
        </p:spPr>
      </p:pic>
      <p:grpSp>
        <p:nvGrpSpPr>
          <p:cNvPr id="79" name="Group 78">
            <a:extLst>
              <a:ext uri="{FF2B5EF4-FFF2-40B4-BE49-F238E27FC236}">
                <a16:creationId xmlns:a16="http://schemas.microsoft.com/office/drawing/2014/main" id="{A6A24C22-5D31-449F-B6D0-E713E75B3CC2}"/>
              </a:ext>
            </a:extLst>
          </p:cNvPr>
          <p:cNvGrpSpPr/>
          <p:nvPr/>
        </p:nvGrpSpPr>
        <p:grpSpPr>
          <a:xfrm>
            <a:off x="11496187" y="81706"/>
            <a:ext cx="596208" cy="569805"/>
            <a:chOff x="10988394" y="81910"/>
            <a:chExt cx="596208" cy="569805"/>
          </a:xfrm>
        </p:grpSpPr>
        <p:grpSp>
          <p:nvGrpSpPr>
            <p:cNvPr id="80" name="Group 79">
              <a:extLst>
                <a:ext uri="{FF2B5EF4-FFF2-40B4-BE49-F238E27FC236}">
                  <a16:creationId xmlns:a16="http://schemas.microsoft.com/office/drawing/2014/main" id="{9319D256-4FA0-414F-ACD8-BF4ADBD3313D}"/>
                </a:ext>
              </a:extLst>
            </p:cNvPr>
            <p:cNvGrpSpPr/>
            <p:nvPr/>
          </p:nvGrpSpPr>
          <p:grpSpPr>
            <a:xfrm>
              <a:off x="11066408" y="119477"/>
              <a:ext cx="477439" cy="447530"/>
              <a:chOff x="1787388" y="5874371"/>
              <a:chExt cx="684213" cy="641350"/>
            </a:xfrm>
            <a:solidFill>
              <a:schemeClr val="tx1">
                <a:lumMod val="65000"/>
                <a:lumOff val="35000"/>
              </a:schemeClr>
            </a:solidFill>
          </p:grpSpPr>
          <p:sp>
            <p:nvSpPr>
              <p:cNvPr id="82" name="Freeform 79">
                <a:extLst>
                  <a:ext uri="{FF2B5EF4-FFF2-40B4-BE49-F238E27FC236}">
                    <a16:creationId xmlns:a16="http://schemas.microsoft.com/office/drawing/2014/main" id="{F9A3D989-46AF-427D-8BAE-87962749C61C}"/>
                  </a:ext>
                </a:extLst>
              </p:cNvPr>
              <p:cNvSpPr>
                <a:spLocks/>
              </p:cNvSpPr>
              <p:nvPr/>
            </p:nvSpPr>
            <p:spPr bwMode="auto">
              <a:xfrm>
                <a:off x="1787388" y="5874371"/>
                <a:ext cx="684213" cy="327025"/>
              </a:xfrm>
              <a:custGeom>
                <a:avLst/>
                <a:gdLst>
                  <a:gd name="T0" fmla="*/ 277 w 283"/>
                  <a:gd name="T1" fmla="*/ 114 h 135"/>
                  <a:gd name="T2" fmla="*/ 149 w 283"/>
                  <a:gd name="T3" fmla="*/ 3 h 135"/>
                  <a:gd name="T4" fmla="*/ 134 w 283"/>
                  <a:gd name="T5" fmla="*/ 3 h 135"/>
                  <a:gd name="T6" fmla="*/ 6 w 283"/>
                  <a:gd name="T7" fmla="*/ 114 h 135"/>
                  <a:gd name="T8" fmla="*/ 4 w 283"/>
                  <a:gd name="T9" fmla="*/ 130 h 135"/>
                  <a:gd name="T10" fmla="*/ 20 w 283"/>
                  <a:gd name="T11" fmla="*/ 131 h 135"/>
                  <a:gd name="T12" fmla="*/ 132 w 283"/>
                  <a:gd name="T13" fmla="*/ 35 h 135"/>
                  <a:gd name="T14" fmla="*/ 151 w 283"/>
                  <a:gd name="T15" fmla="*/ 35 h 135"/>
                  <a:gd name="T16" fmla="*/ 262 w 283"/>
                  <a:gd name="T17" fmla="*/ 131 h 135"/>
                  <a:gd name="T18" fmla="*/ 270 w 283"/>
                  <a:gd name="T19" fmla="*/ 134 h 135"/>
                  <a:gd name="T20" fmla="*/ 279 w 283"/>
                  <a:gd name="T21" fmla="*/ 130 h 135"/>
                  <a:gd name="T22" fmla="*/ 277 w 283"/>
                  <a:gd name="T23" fmla="*/ 11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135">
                    <a:moveTo>
                      <a:pt x="277" y="114"/>
                    </a:moveTo>
                    <a:cubicBezTo>
                      <a:pt x="149" y="3"/>
                      <a:pt x="149" y="3"/>
                      <a:pt x="149" y="3"/>
                    </a:cubicBezTo>
                    <a:cubicBezTo>
                      <a:pt x="145" y="0"/>
                      <a:pt x="138" y="0"/>
                      <a:pt x="134" y="3"/>
                    </a:cubicBezTo>
                    <a:cubicBezTo>
                      <a:pt x="6" y="114"/>
                      <a:pt x="6" y="114"/>
                      <a:pt x="6" y="114"/>
                    </a:cubicBezTo>
                    <a:cubicBezTo>
                      <a:pt x="1" y="118"/>
                      <a:pt x="0" y="125"/>
                      <a:pt x="4" y="130"/>
                    </a:cubicBezTo>
                    <a:cubicBezTo>
                      <a:pt x="8" y="135"/>
                      <a:pt x="16" y="135"/>
                      <a:pt x="20" y="131"/>
                    </a:cubicBezTo>
                    <a:cubicBezTo>
                      <a:pt x="132" y="35"/>
                      <a:pt x="132" y="35"/>
                      <a:pt x="132" y="35"/>
                    </a:cubicBezTo>
                    <a:cubicBezTo>
                      <a:pt x="137" y="31"/>
                      <a:pt x="146" y="31"/>
                      <a:pt x="151" y="35"/>
                    </a:cubicBezTo>
                    <a:cubicBezTo>
                      <a:pt x="262" y="131"/>
                      <a:pt x="262" y="131"/>
                      <a:pt x="262" y="131"/>
                    </a:cubicBezTo>
                    <a:cubicBezTo>
                      <a:pt x="265" y="133"/>
                      <a:pt x="267" y="134"/>
                      <a:pt x="270" y="134"/>
                    </a:cubicBezTo>
                    <a:cubicBezTo>
                      <a:pt x="273" y="134"/>
                      <a:pt x="276" y="132"/>
                      <a:pt x="279" y="130"/>
                    </a:cubicBezTo>
                    <a:cubicBezTo>
                      <a:pt x="283" y="125"/>
                      <a:pt x="282" y="118"/>
                      <a:pt x="277" y="11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83" name="Freeform 80">
                <a:extLst>
                  <a:ext uri="{FF2B5EF4-FFF2-40B4-BE49-F238E27FC236}">
                    <a16:creationId xmlns:a16="http://schemas.microsoft.com/office/drawing/2014/main" id="{BB1974DC-0D3C-48A6-9B2B-24FD138F9DDC}"/>
                  </a:ext>
                </a:extLst>
              </p:cNvPr>
              <p:cNvSpPr>
                <a:spLocks/>
              </p:cNvSpPr>
              <p:nvPr/>
            </p:nvSpPr>
            <p:spPr bwMode="auto">
              <a:xfrm>
                <a:off x="1874700" y="5983908"/>
                <a:ext cx="509588" cy="531813"/>
              </a:xfrm>
              <a:custGeom>
                <a:avLst/>
                <a:gdLst>
                  <a:gd name="T0" fmla="*/ 113 w 211"/>
                  <a:gd name="T1" fmla="*/ 4 h 220"/>
                  <a:gd name="T2" fmla="*/ 98 w 211"/>
                  <a:gd name="T3" fmla="*/ 4 h 220"/>
                  <a:gd name="T4" fmla="*/ 5 w 211"/>
                  <a:gd name="T5" fmla="*/ 82 h 220"/>
                  <a:gd name="T6" fmla="*/ 0 w 211"/>
                  <a:gd name="T7" fmla="*/ 92 h 220"/>
                  <a:gd name="T8" fmla="*/ 10 w 211"/>
                  <a:gd name="T9" fmla="*/ 209 h 220"/>
                  <a:gd name="T10" fmla="*/ 21 w 211"/>
                  <a:gd name="T11" fmla="*/ 220 h 220"/>
                  <a:gd name="T12" fmla="*/ 65 w 211"/>
                  <a:gd name="T13" fmla="*/ 220 h 220"/>
                  <a:gd name="T14" fmla="*/ 77 w 211"/>
                  <a:gd name="T15" fmla="*/ 208 h 220"/>
                  <a:gd name="T16" fmla="*/ 77 w 211"/>
                  <a:gd name="T17" fmla="*/ 130 h 220"/>
                  <a:gd name="T18" fmla="*/ 88 w 211"/>
                  <a:gd name="T19" fmla="*/ 118 h 220"/>
                  <a:gd name="T20" fmla="*/ 123 w 211"/>
                  <a:gd name="T21" fmla="*/ 118 h 220"/>
                  <a:gd name="T22" fmla="*/ 134 w 211"/>
                  <a:gd name="T23" fmla="*/ 130 h 220"/>
                  <a:gd name="T24" fmla="*/ 134 w 211"/>
                  <a:gd name="T25" fmla="*/ 208 h 220"/>
                  <a:gd name="T26" fmla="*/ 146 w 211"/>
                  <a:gd name="T27" fmla="*/ 220 h 220"/>
                  <a:gd name="T28" fmla="*/ 189 w 211"/>
                  <a:gd name="T29" fmla="*/ 220 h 220"/>
                  <a:gd name="T30" fmla="*/ 201 w 211"/>
                  <a:gd name="T31" fmla="*/ 209 h 220"/>
                  <a:gd name="T32" fmla="*/ 210 w 211"/>
                  <a:gd name="T33" fmla="*/ 92 h 220"/>
                  <a:gd name="T34" fmla="*/ 206 w 211"/>
                  <a:gd name="T35" fmla="*/ 82 h 220"/>
                  <a:gd name="T36" fmla="*/ 113 w 211"/>
                  <a:gd name="T37" fmla="*/ 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220">
                    <a:moveTo>
                      <a:pt x="113" y="4"/>
                    </a:moveTo>
                    <a:cubicBezTo>
                      <a:pt x="109" y="0"/>
                      <a:pt x="102" y="0"/>
                      <a:pt x="98" y="4"/>
                    </a:cubicBezTo>
                    <a:cubicBezTo>
                      <a:pt x="5" y="82"/>
                      <a:pt x="5" y="82"/>
                      <a:pt x="5" y="82"/>
                    </a:cubicBezTo>
                    <a:cubicBezTo>
                      <a:pt x="2" y="85"/>
                      <a:pt x="0" y="88"/>
                      <a:pt x="0" y="92"/>
                    </a:cubicBezTo>
                    <a:cubicBezTo>
                      <a:pt x="10" y="209"/>
                      <a:pt x="10" y="209"/>
                      <a:pt x="10" y="209"/>
                    </a:cubicBezTo>
                    <a:cubicBezTo>
                      <a:pt x="10" y="215"/>
                      <a:pt x="15" y="220"/>
                      <a:pt x="21" y="220"/>
                    </a:cubicBezTo>
                    <a:cubicBezTo>
                      <a:pt x="65" y="220"/>
                      <a:pt x="65" y="220"/>
                      <a:pt x="65" y="220"/>
                    </a:cubicBezTo>
                    <a:cubicBezTo>
                      <a:pt x="71" y="220"/>
                      <a:pt x="77" y="214"/>
                      <a:pt x="77" y="208"/>
                    </a:cubicBezTo>
                    <a:cubicBezTo>
                      <a:pt x="77" y="130"/>
                      <a:pt x="77" y="130"/>
                      <a:pt x="77" y="130"/>
                    </a:cubicBezTo>
                    <a:cubicBezTo>
                      <a:pt x="77" y="123"/>
                      <a:pt x="82" y="118"/>
                      <a:pt x="88" y="118"/>
                    </a:cubicBezTo>
                    <a:cubicBezTo>
                      <a:pt x="123" y="118"/>
                      <a:pt x="123" y="118"/>
                      <a:pt x="123" y="118"/>
                    </a:cubicBezTo>
                    <a:cubicBezTo>
                      <a:pt x="129" y="118"/>
                      <a:pt x="134" y="123"/>
                      <a:pt x="134" y="130"/>
                    </a:cubicBezTo>
                    <a:cubicBezTo>
                      <a:pt x="134" y="208"/>
                      <a:pt x="134" y="208"/>
                      <a:pt x="134" y="208"/>
                    </a:cubicBezTo>
                    <a:cubicBezTo>
                      <a:pt x="134" y="214"/>
                      <a:pt x="139" y="220"/>
                      <a:pt x="146" y="220"/>
                    </a:cubicBezTo>
                    <a:cubicBezTo>
                      <a:pt x="189" y="220"/>
                      <a:pt x="189" y="220"/>
                      <a:pt x="189" y="220"/>
                    </a:cubicBezTo>
                    <a:cubicBezTo>
                      <a:pt x="195" y="220"/>
                      <a:pt x="200" y="215"/>
                      <a:pt x="201" y="209"/>
                    </a:cubicBezTo>
                    <a:cubicBezTo>
                      <a:pt x="210" y="92"/>
                      <a:pt x="210" y="92"/>
                      <a:pt x="210" y="92"/>
                    </a:cubicBezTo>
                    <a:cubicBezTo>
                      <a:pt x="211" y="88"/>
                      <a:pt x="209" y="85"/>
                      <a:pt x="206" y="82"/>
                    </a:cubicBezTo>
                    <a:lnTo>
                      <a:pt x="113" y="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81" name="Rectangle 80">
              <a:hlinkClick r:id="rId16" action="ppaction://hlinksldjump"/>
              <a:extLst>
                <a:ext uri="{FF2B5EF4-FFF2-40B4-BE49-F238E27FC236}">
                  <a16:creationId xmlns:a16="http://schemas.microsoft.com/office/drawing/2014/main" id="{AA2E7838-D4FA-410F-A7D7-3A6446BC080A}"/>
                </a:ext>
              </a:extLst>
            </p:cNvPr>
            <p:cNvSpPr/>
            <p:nvPr/>
          </p:nvSpPr>
          <p:spPr>
            <a:xfrm>
              <a:off x="10988394" y="81910"/>
              <a:ext cx="596208" cy="569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37E3191B-575A-4803-BE5F-A2B290A891B1}"/>
              </a:ext>
            </a:extLst>
          </p:cNvPr>
          <p:cNvSpPr/>
          <p:nvPr/>
        </p:nvSpPr>
        <p:spPr>
          <a:xfrm>
            <a:off x="1982404" y="1964569"/>
            <a:ext cx="2809378" cy="2842052"/>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94FE985-6C29-4BF3-BA18-D2F4860943FC}"/>
              </a:ext>
            </a:extLst>
          </p:cNvPr>
          <p:cNvSpPr/>
          <p:nvPr/>
        </p:nvSpPr>
        <p:spPr>
          <a:xfrm>
            <a:off x="1857048" y="1967811"/>
            <a:ext cx="2433940" cy="696514"/>
          </a:xfrm>
          <a:prstGeom prst="rect">
            <a:avLst/>
          </a:prstGeom>
          <a:solidFill>
            <a:schemeClr val="accent2">
              <a:lumMod val="60000"/>
              <a:lumOff val="40000"/>
            </a:schemeClr>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r>
              <a:rPr lang="en-US" dirty="0"/>
              <a:t>GROW </a:t>
            </a:r>
          </a:p>
          <a:p>
            <a:r>
              <a:rPr lang="en-US" dirty="0"/>
              <a:t>Continuous Improvement</a:t>
            </a:r>
          </a:p>
        </p:txBody>
      </p:sp>
      <p:sp>
        <p:nvSpPr>
          <p:cNvPr id="57" name="TextBox 56">
            <a:extLst>
              <a:ext uri="{FF2B5EF4-FFF2-40B4-BE49-F238E27FC236}">
                <a16:creationId xmlns:a16="http://schemas.microsoft.com/office/drawing/2014/main" id="{A6AD0A28-3776-42BD-844F-843009B3BC27}"/>
              </a:ext>
            </a:extLst>
          </p:cNvPr>
          <p:cNvSpPr txBox="1"/>
          <p:nvPr/>
        </p:nvSpPr>
        <p:spPr>
          <a:xfrm>
            <a:off x="3068700" y="2760538"/>
            <a:ext cx="1698644" cy="307777"/>
          </a:xfrm>
          <a:prstGeom prst="rect">
            <a:avLst/>
          </a:prstGeom>
          <a:noFill/>
        </p:spPr>
        <p:txBody>
          <a:bodyPr wrap="square" rtlCol="0">
            <a:normAutofit/>
          </a:bodyPr>
          <a:lstStyle/>
          <a:p>
            <a:r>
              <a:rPr lang="en-US" sz="1400" dirty="0">
                <a:solidFill>
                  <a:schemeClr val="tx1">
                    <a:lumMod val="50000"/>
                    <a:lumOff val="50000"/>
                  </a:schemeClr>
                </a:solidFill>
              </a:rPr>
              <a:t>INNOVATION</a:t>
            </a:r>
          </a:p>
        </p:txBody>
      </p:sp>
      <p:sp>
        <p:nvSpPr>
          <p:cNvPr id="58" name="TextBox 57">
            <a:extLst>
              <a:ext uri="{FF2B5EF4-FFF2-40B4-BE49-F238E27FC236}">
                <a16:creationId xmlns:a16="http://schemas.microsoft.com/office/drawing/2014/main" id="{1C70125C-A9CC-4E54-A63C-FBF02D31E699}"/>
              </a:ext>
            </a:extLst>
          </p:cNvPr>
          <p:cNvSpPr txBox="1"/>
          <p:nvPr/>
        </p:nvSpPr>
        <p:spPr>
          <a:xfrm>
            <a:off x="3064940" y="3073577"/>
            <a:ext cx="1698644" cy="307777"/>
          </a:xfrm>
          <a:prstGeom prst="rect">
            <a:avLst/>
          </a:prstGeom>
          <a:noFill/>
        </p:spPr>
        <p:txBody>
          <a:bodyPr wrap="square" rtlCol="0">
            <a:normAutofit/>
          </a:bodyPr>
          <a:lstStyle/>
          <a:p>
            <a:r>
              <a:rPr lang="en-US" sz="1400" dirty="0">
                <a:solidFill>
                  <a:schemeClr val="tx1">
                    <a:lumMod val="50000"/>
                    <a:lumOff val="50000"/>
                  </a:schemeClr>
                </a:solidFill>
              </a:rPr>
              <a:t>DATA CLEANSING</a:t>
            </a:r>
          </a:p>
        </p:txBody>
      </p:sp>
      <p:sp>
        <p:nvSpPr>
          <p:cNvPr id="60" name="TextBox 59">
            <a:extLst>
              <a:ext uri="{FF2B5EF4-FFF2-40B4-BE49-F238E27FC236}">
                <a16:creationId xmlns:a16="http://schemas.microsoft.com/office/drawing/2014/main" id="{A72B6DDE-8D86-4B04-A350-E2CD925724E0}"/>
              </a:ext>
            </a:extLst>
          </p:cNvPr>
          <p:cNvSpPr txBox="1"/>
          <p:nvPr/>
        </p:nvSpPr>
        <p:spPr>
          <a:xfrm>
            <a:off x="3064898" y="3360120"/>
            <a:ext cx="1698644" cy="307777"/>
          </a:xfrm>
          <a:prstGeom prst="rect">
            <a:avLst/>
          </a:prstGeom>
          <a:noFill/>
        </p:spPr>
        <p:txBody>
          <a:bodyPr wrap="square" rtlCol="0">
            <a:normAutofit/>
          </a:bodyPr>
          <a:lstStyle/>
          <a:p>
            <a:r>
              <a:rPr lang="en-US" sz="1400" dirty="0">
                <a:solidFill>
                  <a:schemeClr val="tx1">
                    <a:lumMod val="50000"/>
                    <a:lumOff val="50000"/>
                  </a:schemeClr>
                </a:solidFill>
              </a:rPr>
              <a:t>RELATIONSHIPS</a:t>
            </a:r>
          </a:p>
        </p:txBody>
      </p:sp>
      <p:sp>
        <p:nvSpPr>
          <p:cNvPr id="71" name="TextBox 70">
            <a:extLst>
              <a:ext uri="{FF2B5EF4-FFF2-40B4-BE49-F238E27FC236}">
                <a16:creationId xmlns:a16="http://schemas.microsoft.com/office/drawing/2014/main" id="{6F6134A4-EE65-4E14-9CFB-B407145CAED4}"/>
              </a:ext>
            </a:extLst>
          </p:cNvPr>
          <p:cNvSpPr txBox="1"/>
          <p:nvPr/>
        </p:nvSpPr>
        <p:spPr>
          <a:xfrm>
            <a:off x="3063805" y="3656499"/>
            <a:ext cx="1698644" cy="307777"/>
          </a:xfrm>
          <a:prstGeom prst="rect">
            <a:avLst/>
          </a:prstGeom>
          <a:noFill/>
        </p:spPr>
        <p:txBody>
          <a:bodyPr wrap="square" rtlCol="0">
            <a:normAutofit/>
          </a:bodyPr>
          <a:lstStyle/>
          <a:p>
            <a:r>
              <a:rPr lang="en-US" sz="1400" dirty="0">
                <a:solidFill>
                  <a:schemeClr val="tx1">
                    <a:lumMod val="50000"/>
                    <a:lumOff val="50000"/>
                  </a:schemeClr>
                </a:solidFill>
              </a:rPr>
              <a:t>DATA GOVERNANCE</a:t>
            </a:r>
          </a:p>
        </p:txBody>
      </p:sp>
      <p:sp>
        <p:nvSpPr>
          <p:cNvPr id="78" name="TextBox 77">
            <a:extLst>
              <a:ext uri="{FF2B5EF4-FFF2-40B4-BE49-F238E27FC236}">
                <a16:creationId xmlns:a16="http://schemas.microsoft.com/office/drawing/2014/main" id="{94911886-D1C2-452F-BCBE-5A6CB96B1D72}"/>
              </a:ext>
            </a:extLst>
          </p:cNvPr>
          <p:cNvSpPr txBox="1"/>
          <p:nvPr/>
        </p:nvSpPr>
        <p:spPr>
          <a:xfrm>
            <a:off x="3074018" y="3960447"/>
            <a:ext cx="1698644" cy="307777"/>
          </a:xfrm>
          <a:prstGeom prst="rect">
            <a:avLst/>
          </a:prstGeom>
          <a:noFill/>
        </p:spPr>
        <p:txBody>
          <a:bodyPr wrap="square" rtlCol="0">
            <a:normAutofit/>
          </a:bodyPr>
          <a:lstStyle/>
          <a:p>
            <a:r>
              <a:rPr lang="en-US" sz="1400" dirty="0">
                <a:solidFill>
                  <a:schemeClr val="tx1">
                    <a:lumMod val="50000"/>
                    <a:lumOff val="50000"/>
                  </a:schemeClr>
                </a:solidFill>
              </a:rPr>
              <a:t>DATA STANDARDS</a:t>
            </a:r>
          </a:p>
        </p:txBody>
      </p:sp>
      <p:sp>
        <p:nvSpPr>
          <p:cNvPr id="84" name="TextBox 83">
            <a:extLst>
              <a:ext uri="{FF2B5EF4-FFF2-40B4-BE49-F238E27FC236}">
                <a16:creationId xmlns:a16="http://schemas.microsoft.com/office/drawing/2014/main" id="{B082899A-61A6-413A-9253-74EE112199D9}"/>
              </a:ext>
            </a:extLst>
          </p:cNvPr>
          <p:cNvSpPr txBox="1"/>
          <p:nvPr/>
        </p:nvSpPr>
        <p:spPr>
          <a:xfrm>
            <a:off x="3074018" y="4262210"/>
            <a:ext cx="1698644" cy="307777"/>
          </a:xfrm>
          <a:prstGeom prst="rect">
            <a:avLst/>
          </a:prstGeom>
          <a:noFill/>
        </p:spPr>
        <p:txBody>
          <a:bodyPr wrap="square" rtlCol="0">
            <a:normAutofit/>
          </a:bodyPr>
          <a:lstStyle/>
          <a:p>
            <a:r>
              <a:rPr lang="en-US" sz="1400" dirty="0">
                <a:solidFill>
                  <a:schemeClr val="tx1">
                    <a:lumMod val="50000"/>
                    <a:lumOff val="50000"/>
                  </a:schemeClr>
                </a:solidFill>
              </a:rPr>
              <a:t>BI BEST PRACTICES</a:t>
            </a:r>
          </a:p>
        </p:txBody>
      </p:sp>
      <p:sp>
        <p:nvSpPr>
          <p:cNvPr id="85" name="Freeform 226">
            <a:extLst>
              <a:ext uri="{FF2B5EF4-FFF2-40B4-BE49-F238E27FC236}">
                <a16:creationId xmlns:a16="http://schemas.microsoft.com/office/drawing/2014/main" id="{066F3100-652C-44E3-A35E-0959515817B3}"/>
              </a:ext>
            </a:extLst>
          </p:cNvPr>
          <p:cNvSpPr>
            <a:spLocks noEditPoints="1"/>
          </p:cNvSpPr>
          <p:nvPr/>
        </p:nvSpPr>
        <p:spPr bwMode="auto">
          <a:xfrm>
            <a:off x="5682340" y="2807828"/>
            <a:ext cx="494405" cy="314451"/>
          </a:xfrm>
          <a:custGeom>
            <a:avLst/>
            <a:gdLst>
              <a:gd name="T0" fmla="*/ 295020 w 87"/>
              <a:gd name="T1" fmla="*/ 51731 h 58"/>
              <a:gd name="T2" fmla="*/ 150940 w 87"/>
              <a:gd name="T3" fmla="*/ 100013 h 58"/>
              <a:gd name="T4" fmla="*/ 147510 w 87"/>
              <a:gd name="T5" fmla="*/ 100013 h 58"/>
              <a:gd name="T6" fmla="*/ 147510 w 87"/>
              <a:gd name="T7" fmla="*/ 100013 h 58"/>
              <a:gd name="T8" fmla="*/ 61748 w 87"/>
              <a:gd name="T9" fmla="*/ 72423 h 58"/>
              <a:gd name="T10" fmla="*/ 48026 w 87"/>
              <a:gd name="T11" fmla="*/ 110359 h 58"/>
              <a:gd name="T12" fmla="*/ 58318 w 87"/>
              <a:gd name="T13" fmla="*/ 124153 h 58"/>
              <a:gd name="T14" fmla="*/ 51457 w 87"/>
              <a:gd name="T15" fmla="*/ 137948 h 58"/>
              <a:gd name="T16" fmla="*/ 58318 w 87"/>
              <a:gd name="T17" fmla="*/ 193128 h 58"/>
              <a:gd name="T18" fmla="*/ 54887 w 87"/>
              <a:gd name="T19" fmla="*/ 196576 h 58"/>
              <a:gd name="T20" fmla="*/ 54887 w 87"/>
              <a:gd name="T21" fmla="*/ 200025 h 58"/>
              <a:gd name="T22" fmla="*/ 27444 w 87"/>
              <a:gd name="T23" fmla="*/ 200025 h 58"/>
              <a:gd name="T24" fmla="*/ 24013 w 87"/>
              <a:gd name="T25" fmla="*/ 196576 h 58"/>
              <a:gd name="T26" fmla="*/ 24013 w 87"/>
              <a:gd name="T27" fmla="*/ 193128 h 58"/>
              <a:gd name="T28" fmla="*/ 30874 w 87"/>
              <a:gd name="T29" fmla="*/ 137948 h 58"/>
              <a:gd name="T30" fmla="*/ 24013 w 87"/>
              <a:gd name="T31" fmla="*/ 124153 h 58"/>
              <a:gd name="T32" fmla="*/ 34305 w 87"/>
              <a:gd name="T33" fmla="*/ 110359 h 58"/>
              <a:gd name="T34" fmla="*/ 44596 w 87"/>
              <a:gd name="T35" fmla="*/ 65525 h 58"/>
              <a:gd name="T36" fmla="*/ 3430 w 87"/>
              <a:gd name="T37" fmla="*/ 51731 h 58"/>
              <a:gd name="T38" fmla="*/ 0 w 87"/>
              <a:gd name="T39" fmla="*/ 48282 h 58"/>
              <a:gd name="T40" fmla="*/ 3430 w 87"/>
              <a:gd name="T41" fmla="*/ 44833 h 58"/>
              <a:gd name="T42" fmla="*/ 147510 w 87"/>
              <a:gd name="T43" fmla="*/ 0 h 58"/>
              <a:gd name="T44" fmla="*/ 147510 w 87"/>
              <a:gd name="T45" fmla="*/ 0 h 58"/>
              <a:gd name="T46" fmla="*/ 150940 w 87"/>
              <a:gd name="T47" fmla="*/ 0 h 58"/>
              <a:gd name="T48" fmla="*/ 295020 w 87"/>
              <a:gd name="T49" fmla="*/ 44833 h 58"/>
              <a:gd name="T50" fmla="*/ 298450 w 87"/>
              <a:gd name="T51" fmla="*/ 48282 h 58"/>
              <a:gd name="T52" fmla="*/ 295020 w 87"/>
              <a:gd name="T53" fmla="*/ 51731 h 58"/>
              <a:gd name="T54" fmla="*/ 233271 w 87"/>
              <a:gd name="T55" fmla="*/ 131051 h 58"/>
              <a:gd name="T56" fmla="*/ 147510 w 87"/>
              <a:gd name="T57" fmla="*/ 165538 h 58"/>
              <a:gd name="T58" fmla="*/ 65179 w 87"/>
              <a:gd name="T59" fmla="*/ 131051 h 58"/>
              <a:gd name="T60" fmla="*/ 68609 w 87"/>
              <a:gd name="T61" fmla="*/ 89666 h 58"/>
              <a:gd name="T62" fmla="*/ 144079 w 87"/>
              <a:gd name="T63" fmla="*/ 113807 h 58"/>
              <a:gd name="T64" fmla="*/ 147510 w 87"/>
              <a:gd name="T65" fmla="*/ 117256 h 58"/>
              <a:gd name="T66" fmla="*/ 154371 w 87"/>
              <a:gd name="T67" fmla="*/ 113807 h 58"/>
              <a:gd name="T68" fmla="*/ 229841 w 87"/>
              <a:gd name="T69" fmla="*/ 89666 h 58"/>
              <a:gd name="T70" fmla="*/ 233271 w 87"/>
              <a:gd name="T71" fmla="*/ 131051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accent3"/>
          </a:solidFill>
          <a:ln>
            <a:noFill/>
          </a:ln>
        </p:spPr>
        <p:txBody>
          <a:bodyPr/>
          <a:lstStyle/>
          <a:p>
            <a:endParaRPr lang="en-US" sz="9598"/>
          </a:p>
        </p:txBody>
      </p:sp>
      <p:cxnSp>
        <p:nvCxnSpPr>
          <p:cNvPr id="86" name="Straight Connector 85">
            <a:extLst>
              <a:ext uri="{FF2B5EF4-FFF2-40B4-BE49-F238E27FC236}">
                <a16:creationId xmlns:a16="http://schemas.microsoft.com/office/drawing/2014/main" id="{DEEBB722-1802-4837-8307-14E943DFDBE0}"/>
              </a:ext>
            </a:extLst>
          </p:cNvPr>
          <p:cNvCxnSpPr/>
          <p:nvPr/>
        </p:nvCxnSpPr>
        <p:spPr>
          <a:xfrm>
            <a:off x="2786576" y="2815744"/>
            <a:ext cx="6701" cy="166895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7" name="Freeform 111">
            <a:extLst>
              <a:ext uri="{FF2B5EF4-FFF2-40B4-BE49-F238E27FC236}">
                <a16:creationId xmlns:a16="http://schemas.microsoft.com/office/drawing/2014/main" id="{77ED4551-70DB-4959-8B45-B838F20254F6}"/>
              </a:ext>
            </a:extLst>
          </p:cNvPr>
          <p:cNvSpPr>
            <a:spLocks noChangeArrowheads="1"/>
          </p:cNvSpPr>
          <p:nvPr/>
        </p:nvSpPr>
        <p:spPr bwMode="auto">
          <a:xfrm>
            <a:off x="2227202" y="3130456"/>
            <a:ext cx="205550" cy="194017"/>
          </a:xfrm>
          <a:custGeom>
            <a:avLst/>
            <a:gdLst>
              <a:gd name="T0" fmla="*/ 156272 w 355"/>
              <a:gd name="T1" fmla="*/ 127033 h 435"/>
              <a:gd name="T2" fmla="*/ 156272 w 355"/>
              <a:gd name="T3" fmla="*/ 127033 h 435"/>
              <a:gd name="T4" fmla="*/ 80394 w 355"/>
              <a:gd name="T5" fmla="*/ 154863 h 435"/>
              <a:gd name="T6" fmla="*/ 4065 w 355"/>
              <a:gd name="T7" fmla="*/ 127033 h 435"/>
              <a:gd name="T8" fmla="*/ 0 w 355"/>
              <a:gd name="T9" fmla="*/ 127033 h 435"/>
              <a:gd name="T10" fmla="*/ 0 w 355"/>
              <a:gd name="T11" fmla="*/ 150823 h 435"/>
              <a:gd name="T12" fmla="*/ 80394 w 355"/>
              <a:gd name="T13" fmla="*/ 194813 h 435"/>
              <a:gd name="T14" fmla="*/ 159885 w 355"/>
              <a:gd name="T15" fmla="*/ 150823 h 435"/>
              <a:gd name="T16" fmla="*/ 159885 w 355"/>
              <a:gd name="T17" fmla="*/ 127033 h 435"/>
              <a:gd name="T18" fmla="*/ 156272 w 355"/>
              <a:gd name="T19" fmla="*/ 127033 h 435"/>
              <a:gd name="T20" fmla="*/ 156272 w 355"/>
              <a:gd name="T21" fmla="*/ 71821 h 435"/>
              <a:gd name="T22" fmla="*/ 156272 w 355"/>
              <a:gd name="T23" fmla="*/ 71821 h 435"/>
              <a:gd name="T24" fmla="*/ 80394 w 355"/>
              <a:gd name="T25" fmla="*/ 95611 h 435"/>
              <a:gd name="T26" fmla="*/ 4065 w 355"/>
              <a:gd name="T27" fmla="*/ 71821 h 435"/>
              <a:gd name="T28" fmla="*/ 0 w 355"/>
              <a:gd name="T29" fmla="*/ 71821 h 435"/>
              <a:gd name="T30" fmla="*/ 0 w 355"/>
              <a:gd name="T31" fmla="*/ 99651 h 435"/>
              <a:gd name="T32" fmla="*/ 80394 w 355"/>
              <a:gd name="T33" fmla="*/ 131072 h 435"/>
              <a:gd name="T34" fmla="*/ 159885 w 355"/>
              <a:gd name="T35" fmla="*/ 99651 h 435"/>
              <a:gd name="T36" fmla="*/ 159885 w 355"/>
              <a:gd name="T37" fmla="*/ 71821 h 435"/>
              <a:gd name="T38" fmla="*/ 156272 w 355"/>
              <a:gd name="T39" fmla="*/ 71821 h 435"/>
              <a:gd name="T40" fmla="*/ 80394 w 355"/>
              <a:gd name="T41" fmla="*/ 0 h 435"/>
              <a:gd name="T42" fmla="*/ 80394 w 355"/>
              <a:gd name="T43" fmla="*/ 0 h 435"/>
              <a:gd name="T44" fmla="*/ 0 w 355"/>
              <a:gd name="T45" fmla="*/ 27830 h 435"/>
              <a:gd name="T46" fmla="*/ 0 w 355"/>
              <a:gd name="T47" fmla="*/ 43541 h 435"/>
              <a:gd name="T48" fmla="*/ 80394 w 355"/>
              <a:gd name="T49" fmla="*/ 71821 h 435"/>
              <a:gd name="T50" fmla="*/ 159885 w 355"/>
              <a:gd name="T51" fmla="*/ 43541 h 435"/>
              <a:gd name="T52" fmla="*/ 159885 w 355"/>
              <a:gd name="T53" fmla="*/ 27830 h 435"/>
              <a:gd name="T54" fmla="*/ 80394 w 355"/>
              <a:gd name="T55" fmla="*/ 0 h 4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55" h="43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chemeClr val="accent2"/>
          </a:solidFill>
          <a:ln>
            <a:noFill/>
          </a:ln>
          <a:effectLst/>
        </p:spPr>
        <p:txBody>
          <a:bodyPr wrap="none" lIns="91416" tIns="45708" rIns="91416" bIns="45708" anchor="ctr"/>
          <a:lstStyle/>
          <a:p>
            <a:endParaRPr lang="en-US" sz="9598"/>
          </a:p>
        </p:txBody>
      </p:sp>
      <p:pic>
        <p:nvPicPr>
          <p:cNvPr id="88" name="Graphic 87" descr="Handshake">
            <a:extLst>
              <a:ext uri="{FF2B5EF4-FFF2-40B4-BE49-F238E27FC236}">
                <a16:creationId xmlns:a16="http://schemas.microsoft.com/office/drawing/2014/main" id="{36F42562-BA31-415F-B89B-4C30D645A71B}"/>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70242" y="3335488"/>
            <a:ext cx="372296" cy="372296"/>
          </a:xfrm>
          <a:prstGeom prst="rect">
            <a:avLst/>
          </a:prstGeom>
        </p:spPr>
      </p:pic>
      <p:pic>
        <p:nvPicPr>
          <p:cNvPr id="8" name="Graphic 7" descr="Head with gears">
            <a:extLst>
              <a:ext uri="{FF2B5EF4-FFF2-40B4-BE49-F238E27FC236}">
                <a16:creationId xmlns:a16="http://schemas.microsoft.com/office/drawing/2014/main" id="{B6C236CA-C6C6-4DF4-8E8A-2B8A84E16CA3}"/>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86354" y="2744297"/>
            <a:ext cx="287246" cy="287246"/>
          </a:xfrm>
          <a:prstGeom prst="rect">
            <a:avLst/>
          </a:prstGeom>
        </p:spPr>
      </p:pic>
      <p:pic>
        <p:nvPicPr>
          <p:cNvPr id="10" name="Graphic 9" descr="Lock">
            <a:extLst>
              <a:ext uri="{FF2B5EF4-FFF2-40B4-BE49-F238E27FC236}">
                <a16:creationId xmlns:a16="http://schemas.microsoft.com/office/drawing/2014/main" id="{75417018-6119-41F1-9FC9-9B92C28F082D}"/>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209922" y="3695900"/>
            <a:ext cx="273922" cy="273922"/>
          </a:xfrm>
          <a:prstGeom prst="rect">
            <a:avLst/>
          </a:prstGeom>
        </p:spPr>
      </p:pic>
      <p:pic>
        <p:nvPicPr>
          <p:cNvPr id="89" name="Graphic 88" descr="Mining tools">
            <a:extLst>
              <a:ext uri="{FF2B5EF4-FFF2-40B4-BE49-F238E27FC236}">
                <a16:creationId xmlns:a16="http://schemas.microsoft.com/office/drawing/2014/main" id="{73505A51-4C37-4F40-8E61-2CAC331F37BA}"/>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217134" y="4005560"/>
            <a:ext cx="275303" cy="275303"/>
          </a:xfrm>
          <a:prstGeom prst="rect">
            <a:avLst/>
          </a:prstGeom>
        </p:spPr>
      </p:pic>
      <p:pic>
        <p:nvPicPr>
          <p:cNvPr id="91" name="Graphic 90" descr="Thumbs up sign">
            <a:extLst>
              <a:ext uri="{FF2B5EF4-FFF2-40B4-BE49-F238E27FC236}">
                <a16:creationId xmlns:a16="http://schemas.microsoft.com/office/drawing/2014/main" id="{E732820C-F304-4765-BBD3-211BB5261105}"/>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209867" y="4288803"/>
            <a:ext cx="289836" cy="289836"/>
          </a:xfrm>
          <a:prstGeom prst="rect">
            <a:avLst/>
          </a:prstGeom>
        </p:spPr>
      </p:pic>
      <p:sp>
        <p:nvSpPr>
          <p:cNvPr id="92" name="Freeform 60">
            <a:extLst>
              <a:ext uri="{FF2B5EF4-FFF2-40B4-BE49-F238E27FC236}">
                <a16:creationId xmlns:a16="http://schemas.microsoft.com/office/drawing/2014/main" id="{5B0CFDAA-A19F-4726-AC40-57F2BB058A8C}"/>
              </a:ext>
            </a:extLst>
          </p:cNvPr>
          <p:cNvSpPr>
            <a:spLocks noChangeArrowheads="1"/>
          </p:cNvSpPr>
          <p:nvPr/>
        </p:nvSpPr>
        <p:spPr bwMode="auto">
          <a:xfrm>
            <a:off x="5708641" y="3735381"/>
            <a:ext cx="394110" cy="388575"/>
          </a:xfrm>
          <a:custGeom>
            <a:avLst/>
            <a:gdLst>
              <a:gd name="T0" fmla="*/ 67317282 w 545"/>
              <a:gd name="T1" fmla="*/ 78678142 h 609"/>
              <a:gd name="T2" fmla="*/ 0 w 545"/>
              <a:gd name="T3" fmla="*/ 75054951 h 609"/>
              <a:gd name="T4" fmla="*/ 3783493 w 545"/>
              <a:gd name="T5" fmla="*/ 7246742 h 609"/>
              <a:gd name="T6" fmla="*/ 10175881 w 545"/>
              <a:gd name="T7" fmla="*/ 10999436 h 609"/>
              <a:gd name="T8" fmla="*/ 24917959 w 545"/>
              <a:gd name="T9" fmla="*/ 10999436 h 609"/>
              <a:gd name="T10" fmla="*/ 28570701 w 545"/>
              <a:gd name="T11" fmla="*/ 7246742 h 609"/>
              <a:gd name="T12" fmla="*/ 36006935 w 545"/>
              <a:gd name="T13" fmla="*/ 18246178 h 609"/>
              <a:gd name="T14" fmla="*/ 43443170 w 545"/>
              <a:gd name="T15" fmla="*/ 7246742 h 609"/>
              <a:gd name="T16" fmla="*/ 47096272 w 545"/>
              <a:gd name="T17" fmla="*/ 10999436 h 609"/>
              <a:gd name="T18" fmla="*/ 61837989 w 545"/>
              <a:gd name="T19" fmla="*/ 10999436 h 609"/>
              <a:gd name="T20" fmla="*/ 67317282 w 545"/>
              <a:gd name="T21" fmla="*/ 7246742 h 609"/>
              <a:gd name="T22" fmla="*/ 70970385 w 545"/>
              <a:gd name="T23" fmla="*/ 75054951 h 609"/>
              <a:gd name="T24" fmla="*/ 58185248 w 545"/>
              <a:gd name="T25" fmla="*/ 28339815 h 609"/>
              <a:gd name="T26" fmla="*/ 13828622 w 545"/>
              <a:gd name="T27" fmla="*/ 28339815 h 609"/>
              <a:gd name="T28" fmla="*/ 13828622 w 545"/>
              <a:gd name="T29" fmla="*/ 35715700 h 609"/>
              <a:gd name="T30" fmla="*/ 61837989 w 545"/>
              <a:gd name="T31" fmla="*/ 31963007 h 609"/>
              <a:gd name="T32" fmla="*/ 58185248 w 545"/>
              <a:gd name="T33" fmla="*/ 43868240 h 609"/>
              <a:gd name="T34" fmla="*/ 13828622 w 545"/>
              <a:gd name="T35" fmla="*/ 43868240 h 609"/>
              <a:gd name="T36" fmla="*/ 13828622 w 545"/>
              <a:gd name="T37" fmla="*/ 51244484 h 609"/>
              <a:gd name="T38" fmla="*/ 61837989 w 545"/>
              <a:gd name="T39" fmla="*/ 47491791 h 609"/>
              <a:gd name="T40" fmla="*/ 58185248 w 545"/>
              <a:gd name="T41" fmla="*/ 60431965 h 609"/>
              <a:gd name="T42" fmla="*/ 12915527 w 545"/>
              <a:gd name="T43" fmla="*/ 60431965 h 609"/>
              <a:gd name="T44" fmla="*/ 12915527 w 545"/>
              <a:gd name="T45" fmla="*/ 65867111 h 609"/>
              <a:gd name="T46" fmla="*/ 61837989 w 545"/>
              <a:gd name="T47" fmla="*/ 63149718 h 609"/>
              <a:gd name="T48" fmla="*/ 54401755 w 545"/>
              <a:gd name="T49" fmla="*/ 14622627 h 609"/>
              <a:gd name="T50" fmla="*/ 50749014 w 545"/>
              <a:gd name="T51" fmla="*/ 10999436 h 609"/>
              <a:gd name="T52" fmla="*/ 54401755 w 545"/>
              <a:gd name="T53" fmla="*/ 0 h 609"/>
              <a:gd name="T54" fmla="*/ 58185248 w 545"/>
              <a:gd name="T55" fmla="*/ 10999436 h 609"/>
              <a:gd name="T56" fmla="*/ 36006935 w 545"/>
              <a:gd name="T57" fmla="*/ 14622627 h 609"/>
              <a:gd name="T58" fmla="*/ 32354194 w 545"/>
              <a:gd name="T59" fmla="*/ 10999436 h 609"/>
              <a:gd name="T60" fmla="*/ 36006935 w 545"/>
              <a:gd name="T61" fmla="*/ 0 h 609"/>
              <a:gd name="T62" fmla="*/ 39660038 w 545"/>
              <a:gd name="T63" fmla="*/ 10999436 h 609"/>
              <a:gd name="T64" fmla="*/ 17612115 w 545"/>
              <a:gd name="T65" fmla="*/ 14622627 h 609"/>
              <a:gd name="T66" fmla="*/ 13828622 w 545"/>
              <a:gd name="T67" fmla="*/ 10999436 h 609"/>
              <a:gd name="T68" fmla="*/ 17612115 w 545"/>
              <a:gd name="T69" fmla="*/ 0 h 609"/>
              <a:gd name="T70" fmla="*/ 21264857 w 545"/>
              <a:gd name="T71" fmla="*/ 10999436 h 6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45" h="609">
                <a:moveTo>
                  <a:pt x="516" y="608"/>
                </a:moveTo>
                <a:lnTo>
                  <a:pt x="516" y="608"/>
                </a:lnTo>
                <a:cubicBezTo>
                  <a:pt x="29" y="608"/>
                  <a:pt x="29" y="608"/>
                  <a:pt x="29" y="608"/>
                </a:cubicBezTo>
                <a:cubicBezTo>
                  <a:pt x="14" y="608"/>
                  <a:pt x="0" y="594"/>
                  <a:pt x="0" y="580"/>
                </a:cubicBezTo>
                <a:cubicBezTo>
                  <a:pt x="0" y="85"/>
                  <a:pt x="0" y="85"/>
                  <a:pt x="0" y="85"/>
                </a:cubicBezTo>
                <a:cubicBezTo>
                  <a:pt x="0" y="71"/>
                  <a:pt x="14" y="56"/>
                  <a:pt x="29" y="56"/>
                </a:cubicBezTo>
                <a:cubicBezTo>
                  <a:pt x="78" y="56"/>
                  <a:pt x="78" y="56"/>
                  <a:pt x="78" y="56"/>
                </a:cubicBezTo>
                <a:cubicBezTo>
                  <a:pt x="78" y="85"/>
                  <a:pt x="78" y="85"/>
                  <a:pt x="78" y="85"/>
                </a:cubicBezTo>
                <a:cubicBezTo>
                  <a:pt x="78" y="120"/>
                  <a:pt x="99"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1"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2" y="141"/>
                  <a:pt x="417" y="141"/>
                </a:cubicBezTo>
                <a:cubicBezTo>
                  <a:pt x="446" y="141"/>
                  <a:pt x="474" y="120"/>
                  <a:pt x="474" y="85"/>
                </a:cubicBezTo>
                <a:cubicBezTo>
                  <a:pt x="474" y="56"/>
                  <a:pt x="474" y="56"/>
                  <a:pt x="474" y="56"/>
                </a:cubicBezTo>
                <a:cubicBezTo>
                  <a:pt x="516" y="56"/>
                  <a:pt x="516" y="56"/>
                  <a:pt x="516" y="56"/>
                </a:cubicBezTo>
                <a:cubicBezTo>
                  <a:pt x="537" y="56"/>
                  <a:pt x="544" y="71"/>
                  <a:pt x="544" y="85"/>
                </a:cubicBezTo>
                <a:cubicBezTo>
                  <a:pt x="544" y="580"/>
                  <a:pt x="544" y="580"/>
                  <a:pt x="544" y="580"/>
                </a:cubicBezTo>
                <a:cubicBezTo>
                  <a:pt x="544" y="594"/>
                  <a:pt x="537" y="608"/>
                  <a:pt x="516" y="608"/>
                </a:cubicBezTo>
                <a:close/>
                <a:moveTo>
                  <a:pt x="446" y="219"/>
                </a:moveTo>
                <a:lnTo>
                  <a:pt x="446" y="219"/>
                </a:lnTo>
                <a:cubicBezTo>
                  <a:pt x="106" y="219"/>
                  <a:pt x="106" y="219"/>
                  <a:pt x="106" y="219"/>
                </a:cubicBezTo>
                <a:cubicBezTo>
                  <a:pt x="85" y="219"/>
                  <a:pt x="78" y="233"/>
                  <a:pt x="78" y="247"/>
                </a:cubicBezTo>
                <a:cubicBezTo>
                  <a:pt x="78" y="262"/>
                  <a:pt x="85"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106" y="339"/>
                  <a:pt x="106" y="339"/>
                  <a:pt x="106" y="339"/>
                </a:cubicBezTo>
                <a:cubicBezTo>
                  <a:pt x="85" y="339"/>
                  <a:pt x="78" y="353"/>
                  <a:pt x="78" y="367"/>
                </a:cubicBezTo>
                <a:cubicBezTo>
                  <a:pt x="78" y="389"/>
                  <a:pt x="85" y="396"/>
                  <a:pt x="106" y="396"/>
                </a:cubicBezTo>
                <a:cubicBezTo>
                  <a:pt x="446" y="396"/>
                  <a:pt x="446" y="396"/>
                  <a:pt x="446" y="396"/>
                </a:cubicBezTo>
                <a:cubicBezTo>
                  <a:pt x="460" y="396"/>
                  <a:pt x="474" y="389"/>
                  <a:pt x="474" y="367"/>
                </a:cubicBezTo>
                <a:cubicBezTo>
                  <a:pt x="474" y="353"/>
                  <a:pt x="460" y="339"/>
                  <a:pt x="446" y="339"/>
                </a:cubicBezTo>
                <a:close/>
                <a:moveTo>
                  <a:pt x="446" y="467"/>
                </a:moveTo>
                <a:lnTo>
                  <a:pt x="446" y="467"/>
                </a:lnTo>
                <a:cubicBezTo>
                  <a:pt x="99" y="467"/>
                  <a:pt x="99" y="467"/>
                  <a:pt x="99" y="467"/>
                </a:cubicBezTo>
                <a:cubicBezTo>
                  <a:pt x="85" y="467"/>
                  <a:pt x="78" y="474"/>
                  <a:pt x="78" y="488"/>
                </a:cubicBezTo>
                <a:cubicBezTo>
                  <a:pt x="78" y="502"/>
                  <a:pt x="85" y="509"/>
                  <a:pt x="99" y="509"/>
                </a:cubicBezTo>
                <a:cubicBezTo>
                  <a:pt x="446" y="509"/>
                  <a:pt x="446" y="509"/>
                  <a:pt x="446" y="509"/>
                </a:cubicBezTo>
                <a:cubicBezTo>
                  <a:pt x="460" y="509"/>
                  <a:pt x="474" y="502"/>
                  <a:pt x="474" y="488"/>
                </a:cubicBezTo>
                <a:cubicBezTo>
                  <a:pt x="474" y="474"/>
                  <a:pt x="460" y="467"/>
                  <a:pt x="446" y="467"/>
                </a:cubicBezTo>
                <a:close/>
                <a:moveTo>
                  <a:pt x="417" y="113"/>
                </a:moveTo>
                <a:lnTo>
                  <a:pt x="417" y="113"/>
                </a:lnTo>
                <a:cubicBezTo>
                  <a:pt x="396" y="113"/>
                  <a:pt x="389" y="106"/>
                  <a:pt x="389" y="85"/>
                </a:cubicBezTo>
                <a:cubicBezTo>
                  <a:pt x="389" y="28"/>
                  <a:pt x="389" y="28"/>
                  <a:pt x="389" y="28"/>
                </a:cubicBezTo>
                <a:cubicBezTo>
                  <a:pt x="389" y="14"/>
                  <a:pt x="396"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55" y="113"/>
                  <a:pt x="248" y="106"/>
                  <a:pt x="248" y="85"/>
                </a:cubicBezTo>
                <a:cubicBezTo>
                  <a:pt x="248" y="28"/>
                  <a:pt x="248" y="28"/>
                  <a:pt x="248" y="28"/>
                </a:cubicBezTo>
                <a:cubicBezTo>
                  <a:pt x="248" y="14"/>
                  <a:pt x="255"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13" y="113"/>
                  <a:pt x="106" y="106"/>
                  <a:pt x="106" y="85"/>
                </a:cubicBezTo>
                <a:cubicBezTo>
                  <a:pt x="106" y="28"/>
                  <a:pt x="106" y="28"/>
                  <a:pt x="106" y="28"/>
                </a:cubicBezTo>
                <a:cubicBezTo>
                  <a:pt x="106" y="14"/>
                  <a:pt x="113" y="0"/>
                  <a:pt x="135" y="0"/>
                </a:cubicBezTo>
                <a:cubicBezTo>
                  <a:pt x="149" y="0"/>
                  <a:pt x="163" y="14"/>
                  <a:pt x="163" y="28"/>
                </a:cubicBezTo>
                <a:cubicBezTo>
                  <a:pt x="163" y="85"/>
                  <a:pt x="163" y="85"/>
                  <a:pt x="163" y="85"/>
                </a:cubicBezTo>
                <a:cubicBezTo>
                  <a:pt x="163" y="106"/>
                  <a:pt x="149" y="113"/>
                  <a:pt x="135" y="113"/>
                </a:cubicBezTo>
                <a:close/>
              </a:path>
            </a:pathLst>
          </a:custGeom>
          <a:solidFill>
            <a:schemeClr val="accent3"/>
          </a:solidFill>
          <a:ln>
            <a:noFill/>
          </a:ln>
        </p:spPr>
        <p:txBody>
          <a:bodyPr wrap="none" anchor="ctr"/>
          <a:lstStyle/>
          <a:p>
            <a:endParaRPr lang="en-US" sz="9598"/>
          </a:p>
        </p:txBody>
      </p:sp>
      <p:pic>
        <p:nvPicPr>
          <p:cNvPr id="93" name="Graphic 92" descr="Social network">
            <a:extLst>
              <a:ext uri="{FF2B5EF4-FFF2-40B4-BE49-F238E27FC236}">
                <a16:creationId xmlns:a16="http://schemas.microsoft.com/office/drawing/2014/main" id="{11AAFA94-202E-416A-AF9F-EEAD46C0B7C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695076" y="3179249"/>
            <a:ext cx="504846" cy="504846"/>
          </a:xfrm>
          <a:prstGeom prst="rect">
            <a:avLst/>
          </a:prstGeom>
        </p:spPr>
      </p:pic>
      <p:sp>
        <p:nvSpPr>
          <p:cNvPr id="94" name="TextBox 93">
            <a:extLst>
              <a:ext uri="{FF2B5EF4-FFF2-40B4-BE49-F238E27FC236}">
                <a16:creationId xmlns:a16="http://schemas.microsoft.com/office/drawing/2014/main" id="{D85D1F47-5F27-4216-8A10-AADB8D506289}"/>
              </a:ext>
            </a:extLst>
          </p:cNvPr>
          <p:cNvSpPr txBox="1"/>
          <p:nvPr/>
        </p:nvSpPr>
        <p:spPr>
          <a:xfrm>
            <a:off x="6364802" y="4192644"/>
            <a:ext cx="1912089" cy="307777"/>
          </a:xfrm>
          <a:prstGeom prst="rect">
            <a:avLst/>
          </a:prstGeom>
          <a:noFill/>
        </p:spPr>
        <p:txBody>
          <a:bodyPr wrap="square" rtlCol="0">
            <a:normAutofit/>
          </a:bodyPr>
          <a:lstStyle/>
          <a:p>
            <a:r>
              <a:rPr lang="en-US" sz="1400" dirty="0">
                <a:solidFill>
                  <a:schemeClr val="tx1">
                    <a:lumMod val="50000"/>
                    <a:lumOff val="50000"/>
                  </a:schemeClr>
                </a:solidFill>
              </a:rPr>
              <a:t>PULSE ACTION PLANS</a:t>
            </a:r>
          </a:p>
        </p:txBody>
      </p:sp>
      <p:pic>
        <p:nvPicPr>
          <p:cNvPr id="16" name="Graphic 15" descr="Research">
            <a:extLst>
              <a:ext uri="{FF2B5EF4-FFF2-40B4-BE49-F238E27FC236}">
                <a16:creationId xmlns:a16="http://schemas.microsoft.com/office/drawing/2014/main" id="{31385F1A-7FBC-42A7-8EF3-516041276AC4}"/>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749591" y="4219213"/>
            <a:ext cx="393769" cy="393769"/>
          </a:xfrm>
          <a:prstGeom prst="rect">
            <a:avLst/>
          </a:prstGeom>
        </p:spPr>
      </p:pic>
      <p:sp>
        <p:nvSpPr>
          <p:cNvPr id="95" name="TextBox 94">
            <a:extLst>
              <a:ext uri="{FF2B5EF4-FFF2-40B4-BE49-F238E27FC236}">
                <a16:creationId xmlns:a16="http://schemas.microsoft.com/office/drawing/2014/main" id="{F8886B3A-6ED3-404A-BC31-F83C513A9BE7}"/>
              </a:ext>
            </a:extLst>
          </p:cNvPr>
          <p:cNvSpPr txBox="1"/>
          <p:nvPr/>
        </p:nvSpPr>
        <p:spPr>
          <a:xfrm>
            <a:off x="9928556" y="3870646"/>
            <a:ext cx="1645645" cy="307777"/>
          </a:xfrm>
          <a:prstGeom prst="rect">
            <a:avLst/>
          </a:prstGeom>
          <a:noFill/>
        </p:spPr>
        <p:txBody>
          <a:bodyPr wrap="square" rtlCol="0">
            <a:normAutofit/>
          </a:bodyPr>
          <a:lstStyle/>
          <a:p>
            <a:r>
              <a:rPr lang="en-US" sz="1400" dirty="0">
                <a:solidFill>
                  <a:schemeClr val="tx1">
                    <a:lumMod val="50000"/>
                    <a:lumOff val="50000"/>
                  </a:schemeClr>
                </a:solidFill>
              </a:rPr>
              <a:t>RULE EXECUTION</a:t>
            </a:r>
          </a:p>
        </p:txBody>
      </p:sp>
      <p:sp>
        <p:nvSpPr>
          <p:cNvPr id="96" name="TextBox 95">
            <a:extLst>
              <a:ext uri="{FF2B5EF4-FFF2-40B4-BE49-F238E27FC236}">
                <a16:creationId xmlns:a16="http://schemas.microsoft.com/office/drawing/2014/main" id="{3967C21E-F1BD-4393-8642-43134124AF43}"/>
              </a:ext>
            </a:extLst>
          </p:cNvPr>
          <p:cNvSpPr txBox="1"/>
          <p:nvPr/>
        </p:nvSpPr>
        <p:spPr>
          <a:xfrm>
            <a:off x="9911121" y="4134914"/>
            <a:ext cx="1645645" cy="307777"/>
          </a:xfrm>
          <a:prstGeom prst="rect">
            <a:avLst/>
          </a:prstGeom>
          <a:noFill/>
        </p:spPr>
        <p:txBody>
          <a:bodyPr wrap="square" rtlCol="0">
            <a:normAutofit/>
          </a:bodyPr>
          <a:lstStyle/>
          <a:p>
            <a:r>
              <a:rPr lang="en-US" sz="1400" dirty="0">
                <a:solidFill>
                  <a:schemeClr val="tx1">
                    <a:lumMod val="50000"/>
                    <a:lumOff val="50000"/>
                  </a:schemeClr>
                </a:solidFill>
              </a:rPr>
              <a:t>DATA WAREHOUSE</a:t>
            </a:r>
          </a:p>
        </p:txBody>
      </p:sp>
      <p:sp>
        <p:nvSpPr>
          <p:cNvPr id="97" name="TextBox 96">
            <a:extLst>
              <a:ext uri="{FF2B5EF4-FFF2-40B4-BE49-F238E27FC236}">
                <a16:creationId xmlns:a16="http://schemas.microsoft.com/office/drawing/2014/main" id="{BB45CDA6-DBEA-430A-B5E5-C143E8787D61}"/>
              </a:ext>
            </a:extLst>
          </p:cNvPr>
          <p:cNvSpPr txBox="1"/>
          <p:nvPr/>
        </p:nvSpPr>
        <p:spPr>
          <a:xfrm>
            <a:off x="9911121" y="4459093"/>
            <a:ext cx="1819061" cy="307777"/>
          </a:xfrm>
          <a:prstGeom prst="rect">
            <a:avLst/>
          </a:prstGeom>
          <a:noFill/>
        </p:spPr>
        <p:txBody>
          <a:bodyPr wrap="square" rtlCol="0">
            <a:normAutofit/>
          </a:bodyPr>
          <a:lstStyle/>
          <a:p>
            <a:r>
              <a:rPr lang="en-US" sz="1400" dirty="0">
                <a:solidFill>
                  <a:schemeClr val="tx1">
                    <a:lumMod val="50000"/>
                    <a:lumOff val="50000"/>
                  </a:schemeClr>
                </a:solidFill>
              </a:rPr>
              <a:t>BI DATA GOVERNANCE</a:t>
            </a:r>
          </a:p>
        </p:txBody>
      </p:sp>
      <p:pic>
        <p:nvPicPr>
          <p:cNvPr id="9" name="Graphic 8" descr="Stopwatch">
            <a:extLst>
              <a:ext uri="{FF2B5EF4-FFF2-40B4-BE49-F238E27FC236}">
                <a16:creationId xmlns:a16="http://schemas.microsoft.com/office/drawing/2014/main" id="{0422B40E-9EA4-475B-BD8F-FC183C860BED}"/>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9203075" y="2725541"/>
            <a:ext cx="307361" cy="307361"/>
          </a:xfrm>
          <a:prstGeom prst="rect">
            <a:avLst/>
          </a:prstGeom>
        </p:spPr>
      </p:pic>
      <p:pic>
        <p:nvPicPr>
          <p:cNvPr id="17" name="Graphic 16" descr="Bullseye">
            <a:extLst>
              <a:ext uri="{FF2B5EF4-FFF2-40B4-BE49-F238E27FC236}">
                <a16:creationId xmlns:a16="http://schemas.microsoft.com/office/drawing/2014/main" id="{64346451-7984-4B31-8BE9-1E4DDAC801EC}"/>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225530" y="3324473"/>
            <a:ext cx="274604" cy="274604"/>
          </a:xfrm>
          <a:prstGeom prst="rect">
            <a:avLst/>
          </a:prstGeom>
        </p:spPr>
      </p:pic>
      <p:pic>
        <p:nvPicPr>
          <p:cNvPr id="19" name="Graphic 18" descr="Checklist">
            <a:extLst>
              <a:ext uri="{FF2B5EF4-FFF2-40B4-BE49-F238E27FC236}">
                <a16:creationId xmlns:a16="http://schemas.microsoft.com/office/drawing/2014/main" id="{12CDD9F4-BEB7-4BC6-A5D9-C8D2206D1FED}"/>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217991" y="3865663"/>
            <a:ext cx="291591" cy="291591"/>
          </a:xfrm>
          <a:prstGeom prst="rect">
            <a:avLst/>
          </a:prstGeom>
        </p:spPr>
      </p:pic>
      <p:pic>
        <p:nvPicPr>
          <p:cNvPr id="24" name="Graphic 23" descr="Decision chart">
            <a:extLst>
              <a:ext uri="{FF2B5EF4-FFF2-40B4-BE49-F238E27FC236}">
                <a16:creationId xmlns:a16="http://schemas.microsoft.com/office/drawing/2014/main" id="{3DDA5C8F-DC7D-480B-8DC1-05C5B5E7B2F0}"/>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232292" y="4174140"/>
            <a:ext cx="279909" cy="279909"/>
          </a:xfrm>
          <a:prstGeom prst="rect">
            <a:avLst/>
          </a:prstGeom>
        </p:spPr>
      </p:pic>
      <p:pic>
        <p:nvPicPr>
          <p:cNvPr id="26" name="Graphic 25" descr="Key">
            <a:extLst>
              <a:ext uri="{FF2B5EF4-FFF2-40B4-BE49-F238E27FC236}">
                <a16:creationId xmlns:a16="http://schemas.microsoft.com/office/drawing/2014/main" id="{5D8B7945-E6E0-4956-AC82-489F20051916}"/>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208978" y="4470339"/>
            <a:ext cx="314452" cy="314452"/>
          </a:xfrm>
          <a:prstGeom prst="rect">
            <a:avLst/>
          </a:prstGeom>
        </p:spPr>
      </p:pic>
      <p:pic>
        <p:nvPicPr>
          <p:cNvPr id="28" name="Graphic 27" descr="Irritant">
            <a:extLst>
              <a:ext uri="{FF2B5EF4-FFF2-40B4-BE49-F238E27FC236}">
                <a16:creationId xmlns:a16="http://schemas.microsoft.com/office/drawing/2014/main" id="{FD6B90FB-96E5-4C24-91FE-B2D4EA0C92C8}"/>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flipH="1">
            <a:off x="9205726" y="3554913"/>
            <a:ext cx="338554" cy="338554"/>
          </a:xfrm>
          <a:prstGeom prst="rect">
            <a:avLst/>
          </a:prstGeom>
        </p:spPr>
      </p:pic>
    </p:spTree>
    <p:extLst>
      <p:ext uri="{BB962C8B-B14F-4D97-AF65-F5344CB8AC3E}">
        <p14:creationId xmlns:p14="http://schemas.microsoft.com/office/powerpoint/2010/main" val="17097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50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childTnLst>
                          </p:cTn>
                        </p:par>
                        <p:par>
                          <p:cTn id="49" fill="hold">
                            <p:stCondLst>
                              <p:cond delay="2250"/>
                            </p:stCondLst>
                            <p:childTnLst>
                              <p:par>
                                <p:cTn id="50" presetID="10" presetClass="entr" presetSubtype="0" fill="hold" grpId="0"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2" presetClass="entr" presetSubtype="4" fill="hold" nodeType="withEffect">
                                  <p:stCondLst>
                                    <p:cond delay="10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200"/>
                                  </p:stCondLst>
                                  <p:childTnLst>
                                    <p:set>
                                      <p:cBhvr>
                                        <p:cTn id="58" dur="1" fill="hold">
                                          <p:stCondLst>
                                            <p:cond delay="0"/>
                                          </p:stCondLst>
                                        </p:cTn>
                                        <p:tgtEl>
                                          <p:spTgt spid="69"/>
                                        </p:tgtEl>
                                        <p:attrNameLst>
                                          <p:attrName>style.visibility</p:attrName>
                                        </p:attrNameLst>
                                      </p:cBhvr>
                                      <p:to>
                                        <p:strVal val="visible"/>
                                      </p:to>
                                    </p:set>
                                    <p:anim calcmode="lin" valueType="num">
                                      <p:cBhvr additive="base">
                                        <p:cTn id="59" dur="500" fill="hold"/>
                                        <p:tgtEl>
                                          <p:spTgt spid="69"/>
                                        </p:tgtEl>
                                        <p:attrNameLst>
                                          <p:attrName>ppt_x</p:attrName>
                                        </p:attrNameLst>
                                      </p:cBhvr>
                                      <p:tavLst>
                                        <p:tav tm="0">
                                          <p:val>
                                            <p:strVal val="#ppt_x"/>
                                          </p:val>
                                        </p:tav>
                                        <p:tav tm="100000">
                                          <p:val>
                                            <p:strVal val="#ppt_x"/>
                                          </p:val>
                                        </p:tav>
                                      </p:tavLst>
                                    </p:anim>
                                    <p:anim calcmode="lin" valueType="num">
                                      <p:cBhvr additive="base">
                                        <p:cTn id="60" dur="500" fill="hold"/>
                                        <p:tgtEl>
                                          <p:spTgt spid="6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68"/>
                                        </p:tgtEl>
                                        <p:attrNameLst>
                                          <p:attrName>style.visibility</p:attrName>
                                        </p:attrNameLst>
                                      </p:cBhvr>
                                      <p:to>
                                        <p:strVal val="visible"/>
                                      </p:to>
                                    </p:set>
                                    <p:anim calcmode="lin" valueType="num">
                                      <p:cBhvr additive="base">
                                        <p:cTn id="63" dur="500" fill="hold"/>
                                        <p:tgtEl>
                                          <p:spTgt spid="68"/>
                                        </p:tgtEl>
                                        <p:attrNameLst>
                                          <p:attrName>ppt_x</p:attrName>
                                        </p:attrNameLst>
                                      </p:cBhvr>
                                      <p:tavLst>
                                        <p:tav tm="0">
                                          <p:val>
                                            <p:strVal val="#ppt_x"/>
                                          </p:val>
                                        </p:tav>
                                        <p:tav tm="100000">
                                          <p:val>
                                            <p:strVal val="#ppt_x"/>
                                          </p:val>
                                        </p:tav>
                                      </p:tavLst>
                                    </p:anim>
                                    <p:anim calcmode="lin" valueType="num">
                                      <p:cBhvr additive="base">
                                        <p:cTn id="64" dur="500" fill="hold"/>
                                        <p:tgtEl>
                                          <p:spTgt spid="68"/>
                                        </p:tgtEl>
                                        <p:attrNameLst>
                                          <p:attrName>ppt_y</p:attrName>
                                        </p:attrNameLst>
                                      </p:cBhvr>
                                      <p:tavLst>
                                        <p:tav tm="0">
                                          <p:val>
                                            <p:strVal val="1+#ppt_h/2"/>
                                          </p:val>
                                        </p:tav>
                                        <p:tav tm="100000">
                                          <p:val>
                                            <p:strVal val="#ppt_y"/>
                                          </p:val>
                                        </p:tav>
                                      </p:tavLst>
                                    </p:anim>
                                  </p:childTnLst>
                                </p:cTn>
                              </p:par>
                            </p:childTnLst>
                          </p:cTn>
                        </p:par>
                        <p:par>
                          <p:cTn id="65" fill="hold">
                            <p:stCondLst>
                              <p:cond delay="305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500"/>
                                        <p:tgtEl>
                                          <p:spTgt spid="58"/>
                                        </p:tgtEl>
                                      </p:cBhvr>
                                    </p:animEffect>
                                  </p:childTnLst>
                                </p:cTn>
                              </p:par>
                              <p:par>
                                <p:cTn id="78" presetID="10" presetClass="entr" presetSubtype="0" fill="hold" grpId="0" nodeType="withEffect">
                                  <p:stCondLst>
                                    <p:cond delay="25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71"/>
                                        </p:tgtEl>
                                        <p:attrNameLst>
                                          <p:attrName>style.visibility</p:attrName>
                                        </p:attrNameLst>
                                      </p:cBhvr>
                                      <p:to>
                                        <p:strVal val="visible"/>
                                      </p:to>
                                    </p:set>
                                    <p:animEffect transition="in" filter="fade">
                                      <p:cBhvr>
                                        <p:cTn id="83" dur="500"/>
                                        <p:tgtEl>
                                          <p:spTgt spid="71"/>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78"/>
                                        </p:tgtEl>
                                        <p:attrNameLst>
                                          <p:attrName>style.visibility</p:attrName>
                                        </p:attrNameLst>
                                      </p:cBhvr>
                                      <p:to>
                                        <p:strVal val="visible"/>
                                      </p:to>
                                    </p:set>
                                    <p:animEffect transition="in" filter="fade">
                                      <p:cBhvr>
                                        <p:cTn id="86" dur="500"/>
                                        <p:tgtEl>
                                          <p:spTgt spid="78"/>
                                        </p:tgtEl>
                                      </p:cBhvr>
                                    </p:animEffect>
                                  </p:childTnLst>
                                </p:cTn>
                              </p:par>
                              <p:par>
                                <p:cTn id="87" presetID="10" presetClass="entr" presetSubtype="0" fill="hold" grpId="0" nodeType="withEffect">
                                  <p:stCondLst>
                                    <p:cond delay="250"/>
                                  </p:stCondLst>
                                  <p:childTnLst>
                                    <p:set>
                                      <p:cBhvr>
                                        <p:cTn id="88" dur="1" fill="hold">
                                          <p:stCondLst>
                                            <p:cond delay="0"/>
                                          </p:stCondLst>
                                        </p:cTn>
                                        <p:tgtEl>
                                          <p:spTgt spid="84"/>
                                        </p:tgtEl>
                                        <p:attrNameLst>
                                          <p:attrName>style.visibility</p:attrName>
                                        </p:attrNameLst>
                                      </p:cBhvr>
                                      <p:to>
                                        <p:strVal val="visible"/>
                                      </p:to>
                                    </p:set>
                                    <p:animEffect transition="in" filter="fade">
                                      <p:cBhvr>
                                        <p:cTn id="89" dur="500"/>
                                        <p:tgtEl>
                                          <p:spTgt spid="84"/>
                                        </p:tgtEl>
                                      </p:cBhvr>
                                    </p:animEffect>
                                  </p:childTnLst>
                                </p:cTn>
                              </p:par>
                            </p:childTnLst>
                          </p:cTn>
                        </p:par>
                        <p:par>
                          <p:cTn id="90" fill="hold">
                            <p:stCondLst>
                              <p:cond delay="3800"/>
                            </p:stCondLst>
                            <p:childTnLst>
                              <p:par>
                                <p:cTn id="91" presetID="22" presetClass="entr" presetSubtype="4" fill="hold" nodeType="after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wipe(down)">
                                      <p:cBhvr>
                                        <p:cTn id="93" dur="500"/>
                                        <p:tgtEl>
                                          <p:spTgt spid="86"/>
                                        </p:tgtEl>
                                      </p:cBhvr>
                                    </p:animEffect>
                                  </p:childTnLst>
                                </p:cTn>
                              </p:par>
                              <p:par>
                                <p:cTn id="94" presetID="10" presetClass="entr" presetSubtype="0" fill="hold" grpId="0" nodeType="withEffect">
                                  <p:stCondLst>
                                    <p:cond delay="750"/>
                                  </p:stCondLst>
                                  <p:childTnLst>
                                    <p:set>
                                      <p:cBhvr>
                                        <p:cTn id="95" dur="1" fill="hold">
                                          <p:stCondLst>
                                            <p:cond delay="0"/>
                                          </p:stCondLst>
                                        </p:cTn>
                                        <p:tgtEl>
                                          <p:spTgt spid="94"/>
                                        </p:tgtEl>
                                        <p:attrNameLst>
                                          <p:attrName>style.visibility</p:attrName>
                                        </p:attrNameLst>
                                      </p:cBhvr>
                                      <p:to>
                                        <p:strVal val="visible"/>
                                      </p:to>
                                    </p:set>
                                    <p:animEffect transition="in" filter="fade">
                                      <p:cBhvr>
                                        <p:cTn id="96" dur="500"/>
                                        <p:tgtEl>
                                          <p:spTgt spid="9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5"/>
                                        </p:tgtEl>
                                        <p:attrNameLst>
                                          <p:attrName>style.visibility</p:attrName>
                                        </p:attrNameLst>
                                      </p:cBhvr>
                                      <p:to>
                                        <p:strVal val="visible"/>
                                      </p:to>
                                    </p:set>
                                    <p:animEffect transition="in" filter="fade">
                                      <p:cBhvr>
                                        <p:cTn id="99" dur="500"/>
                                        <p:tgtEl>
                                          <p:spTgt spid="9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6"/>
                                        </p:tgtEl>
                                        <p:attrNameLst>
                                          <p:attrName>style.visibility</p:attrName>
                                        </p:attrNameLst>
                                      </p:cBhvr>
                                      <p:to>
                                        <p:strVal val="visible"/>
                                      </p:to>
                                    </p:set>
                                    <p:animEffect transition="in" filter="fade">
                                      <p:cBhvr>
                                        <p:cTn id="102" dur="500"/>
                                        <p:tgtEl>
                                          <p:spTgt spid="9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9" grpId="0"/>
      <p:bldP spid="30" grpId="0"/>
      <p:bldP spid="31" grpId="0"/>
      <p:bldP spid="32" grpId="0" animBg="1"/>
      <p:bldP spid="33" grpId="0" animBg="1"/>
      <p:bldP spid="34" grpId="0"/>
      <p:bldP spid="35" grpId="0"/>
      <p:bldP spid="36" grpId="0"/>
      <p:bldP spid="38" grpId="0"/>
      <p:bldP spid="53" grpId="0"/>
      <p:bldP spid="55" grpId="0" animBg="1"/>
      <p:bldP spid="56" grpId="0" animBg="1"/>
      <p:bldP spid="57" grpId="0"/>
      <p:bldP spid="58" grpId="0"/>
      <p:bldP spid="60" grpId="0"/>
      <p:bldP spid="71" grpId="0"/>
      <p:bldP spid="78" grpId="0"/>
      <p:bldP spid="84" grpId="0"/>
      <p:bldP spid="94" grpId="0"/>
      <p:bldP spid="95" grpId="0"/>
      <p:bldP spid="96" grpId="0"/>
      <p:bldP spid="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93531"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4559172"/>
            <a:ext cx="993531" cy="1143000"/>
          </a:xfrm>
          <a:prstGeom prst="rect">
            <a:avLst/>
          </a:prstGeom>
          <a:solidFill>
            <a:schemeClr val="accent5"/>
          </a:solidFill>
          <a:ln>
            <a:noFill/>
          </a:ln>
          <a:effectLst>
            <a:outerShdw blurRad="558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19715" y="321681"/>
            <a:ext cx="4712677" cy="769441"/>
          </a:xfrm>
          <a:prstGeom prst="rect">
            <a:avLst/>
          </a:prstGeom>
          <a:noFill/>
        </p:spPr>
        <p:txBody>
          <a:bodyPr wrap="square" rtlCol="0" anchor="ctr" anchorCtr="0">
            <a:normAutofit fontScale="55000" lnSpcReduction="20000"/>
          </a:bodyPr>
          <a:lstStyle>
            <a:defPPr>
              <a:defRPr lang="en-US"/>
            </a:defPPr>
            <a:lvl1pPr algn="ctr">
              <a:defRPr sz="4400">
                <a:solidFill>
                  <a:schemeClr val="tx2"/>
                </a:solidFill>
              </a:defRPr>
            </a:lvl1pPr>
          </a:lstStyle>
          <a:p>
            <a:r>
              <a:rPr lang="en-US" dirty="0"/>
              <a:t>The Pulse &amp;</a:t>
            </a:r>
          </a:p>
          <a:p>
            <a:r>
              <a:rPr lang="en-US" dirty="0"/>
              <a:t>Courageous Conversations</a:t>
            </a:r>
          </a:p>
        </p:txBody>
      </p:sp>
      <p:sp>
        <p:nvSpPr>
          <p:cNvPr id="14" name="Rectangle 13"/>
          <p:cNvSpPr/>
          <p:nvPr/>
        </p:nvSpPr>
        <p:spPr>
          <a:xfrm>
            <a:off x="7460493" y="1091122"/>
            <a:ext cx="2831123" cy="253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129E080-DCFA-4B9C-B129-D31800E9098A}"/>
              </a:ext>
            </a:extLst>
          </p:cNvPr>
          <p:cNvSpPr>
            <a:spLocks noGrp="1"/>
          </p:cNvSpPr>
          <p:nvPr>
            <p:ph type="title"/>
          </p:nvPr>
        </p:nvSpPr>
        <p:spPr>
          <a:xfrm>
            <a:off x="838200" y="-2310298"/>
            <a:ext cx="10515600" cy="1325563"/>
          </a:xfrm>
        </p:spPr>
        <p:txBody>
          <a:bodyPr>
            <a:normAutofit/>
          </a:bodyPr>
          <a:lstStyle/>
          <a:p>
            <a:r>
              <a:rPr lang="en-US" sz="2800" dirty="0"/>
              <a:t>Organization – this text used for hyperlink – don’t delete</a:t>
            </a:r>
          </a:p>
        </p:txBody>
      </p:sp>
      <p:pic>
        <p:nvPicPr>
          <p:cNvPr id="55" name="Picture 54">
            <a:hlinkClick r:id="rId3" action="ppaction://hlinksldjump"/>
            <a:extLst>
              <a:ext uri="{FF2B5EF4-FFF2-40B4-BE49-F238E27FC236}">
                <a16:creationId xmlns:a16="http://schemas.microsoft.com/office/drawing/2014/main" id="{D8EC7149-C425-406F-913A-E90CC9167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990" y="1470750"/>
            <a:ext cx="621846" cy="493819"/>
          </a:xfrm>
          <a:prstGeom prst="rect">
            <a:avLst/>
          </a:prstGeom>
        </p:spPr>
      </p:pic>
      <p:pic>
        <p:nvPicPr>
          <p:cNvPr id="58" name="Picture 57">
            <a:hlinkClick r:id="rId5" action="ppaction://hlinksldjump"/>
            <a:extLst>
              <a:ext uri="{FF2B5EF4-FFF2-40B4-BE49-F238E27FC236}">
                <a16:creationId xmlns:a16="http://schemas.microsoft.com/office/drawing/2014/main" id="{59080FAC-A162-44CB-AD9E-1E63EB7F5D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66" y="2609685"/>
            <a:ext cx="536494" cy="402371"/>
          </a:xfrm>
          <a:prstGeom prst="rect">
            <a:avLst/>
          </a:prstGeom>
        </p:spPr>
      </p:pic>
      <p:pic>
        <p:nvPicPr>
          <p:cNvPr id="63" name="Picture 62">
            <a:hlinkClick r:id="rId7" action="ppaction://hlinksldjump"/>
            <a:extLst>
              <a:ext uri="{FF2B5EF4-FFF2-40B4-BE49-F238E27FC236}">
                <a16:creationId xmlns:a16="http://schemas.microsoft.com/office/drawing/2014/main" id="{01C46C24-16D1-4005-B018-14CA467B8C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6425" y="3657172"/>
            <a:ext cx="566977" cy="438950"/>
          </a:xfrm>
          <a:prstGeom prst="rect">
            <a:avLst/>
          </a:prstGeom>
        </p:spPr>
      </p:pic>
      <p:pic>
        <p:nvPicPr>
          <p:cNvPr id="64" name="Picture 63">
            <a:hlinkClick r:id="rId9" action="ppaction://hlinksldjump"/>
            <a:extLst>
              <a:ext uri="{FF2B5EF4-FFF2-40B4-BE49-F238E27FC236}">
                <a16:creationId xmlns:a16="http://schemas.microsoft.com/office/drawing/2014/main" id="{8A495680-0370-4BB9-8B2A-12642F9B85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604" y="4741238"/>
            <a:ext cx="670618" cy="627942"/>
          </a:xfrm>
          <a:prstGeom prst="rect">
            <a:avLst/>
          </a:prstGeom>
        </p:spPr>
      </p:pic>
      <p:pic>
        <p:nvPicPr>
          <p:cNvPr id="65" name="Picture 64">
            <a:hlinkClick r:id="rId11" action="ppaction://hlinksldjump"/>
            <a:extLst>
              <a:ext uri="{FF2B5EF4-FFF2-40B4-BE49-F238E27FC236}">
                <a16:creationId xmlns:a16="http://schemas.microsoft.com/office/drawing/2014/main" id="{6A122E43-1D0E-42B9-8379-E4658B447A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5307" y="6014294"/>
            <a:ext cx="329213" cy="621846"/>
          </a:xfrm>
          <a:prstGeom prst="rect">
            <a:avLst/>
          </a:prstGeom>
        </p:spPr>
      </p:pic>
      <p:pic>
        <p:nvPicPr>
          <p:cNvPr id="66" name="Picture 65">
            <a:hlinkClick r:id="rId13" action="ppaction://hlinksldjump"/>
            <a:extLst>
              <a:ext uri="{FF2B5EF4-FFF2-40B4-BE49-F238E27FC236}">
                <a16:creationId xmlns:a16="http://schemas.microsoft.com/office/drawing/2014/main" id="{BD777A3C-EBEE-43B0-A2B8-55F006FDA15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3859" y="283043"/>
            <a:ext cx="512108" cy="542591"/>
          </a:xfrm>
          <a:prstGeom prst="rect">
            <a:avLst/>
          </a:prstGeom>
        </p:spPr>
      </p:pic>
      <p:grpSp>
        <p:nvGrpSpPr>
          <p:cNvPr id="68" name="Group 67">
            <a:extLst>
              <a:ext uri="{FF2B5EF4-FFF2-40B4-BE49-F238E27FC236}">
                <a16:creationId xmlns:a16="http://schemas.microsoft.com/office/drawing/2014/main" id="{A7FDFD64-57B7-4B2B-B9E7-39D5579DB993}"/>
              </a:ext>
            </a:extLst>
          </p:cNvPr>
          <p:cNvGrpSpPr/>
          <p:nvPr/>
        </p:nvGrpSpPr>
        <p:grpSpPr>
          <a:xfrm>
            <a:off x="11496187" y="81706"/>
            <a:ext cx="596208" cy="569805"/>
            <a:chOff x="10988394" y="81910"/>
            <a:chExt cx="596208" cy="569805"/>
          </a:xfrm>
        </p:grpSpPr>
        <p:grpSp>
          <p:nvGrpSpPr>
            <p:cNvPr id="69" name="Group 68">
              <a:extLst>
                <a:ext uri="{FF2B5EF4-FFF2-40B4-BE49-F238E27FC236}">
                  <a16:creationId xmlns:a16="http://schemas.microsoft.com/office/drawing/2014/main" id="{C6F96EBF-E3E5-4F3A-BFE5-27D35B7A13A3}"/>
                </a:ext>
              </a:extLst>
            </p:cNvPr>
            <p:cNvGrpSpPr/>
            <p:nvPr/>
          </p:nvGrpSpPr>
          <p:grpSpPr>
            <a:xfrm>
              <a:off x="11066408" y="119477"/>
              <a:ext cx="477439" cy="447530"/>
              <a:chOff x="1787388" y="5874371"/>
              <a:chExt cx="684213" cy="641350"/>
            </a:xfrm>
            <a:solidFill>
              <a:schemeClr val="tx1">
                <a:lumMod val="65000"/>
                <a:lumOff val="35000"/>
              </a:schemeClr>
            </a:solidFill>
          </p:grpSpPr>
          <p:sp>
            <p:nvSpPr>
              <p:cNvPr id="71" name="Freeform 79">
                <a:extLst>
                  <a:ext uri="{FF2B5EF4-FFF2-40B4-BE49-F238E27FC236}">
                    <a16:creationId xmlns:a16="http://schemas.microsoft.com/office/drawing/2014/main" id="{E0AD55DD-28E8-4C70-A57C-97B7AD8B436A}"/>
                  </a:ext>
                </a:extLst>
              </p:cNvPr>
              <p:cNvSpPr>
                <a:spLocks/>
              </p:cNvSpPr>
              <p:nvPr/>
            </p:nvSpPr>
            <p:spPr bwMode="auto">
              <a:xfrm>
                <a:off x="1787388" y="5874371"/>
                <a:ext cx="684213" cy="327025"/>
              </a:xfrm>
              <a:custGeom>
                <a:avLst/>
                <a:gdLst>
                  <a:gd name="T0" fmla="*/ 277 w 283"/>
                  <a:gd name="T1" fmla="*/ 114 h 135"/>
                  <a:gd name="T2" fmla="*/ 149 w 283"/>
                  <a:gd name="T3" fmla="*/ 3 h 135"/>
                  <a:gd name="T4" fmla="*/ 134 w 283"/>
                  <a:gd name="T5" fmla="*/ 3 h 135"/>
                  <a:gd name="T6" fmla="*/ 6 w 283"/>
                  <a:gd name="T7" fmla="*/ 114 h 135"/>
                  <a:gd name="T8" fmla="*/ 4 w 283"/>
                  <a:gd name="T9" fmla="*/ 130 h 135"/>
                  <a:gd name="T10" fmla="*/ 20 w 283"/>
                  <a:gd name="T11" fmla="*/ 131 h 135"/>
                  <a:gd name="T12" fmla="*/ 132 w 283"/>
                  <a:gd name="T13" fmla="*/ 35 h 135"/>
                  <a:gd name="T14" fmla="*/ 151 w 283"/>
                  <a:gd name="T15" fmla="*/ 35 h 135"/>
                  <a:gd name="T16" fmla="*/ 262 w 283"/>
                  <a:gd name="T17" fmla="*/ 131 h 135"/>
                  <a:gd name="T18" fmla="*/ 270 w 283"/>
                  <a:gd name="T19" fmla="*/ 134 h 135"/>
                  <a:gd name="T20" fmla="*/ 279 w 283"/>
                  <a:gd name="T21" fmla="*/ 130 h 135"/>
                  <a:gd name="T22" fmla="*/ 277 w 283"/>
                  <a:gd name="T23" fmla="*/ 11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135">
                    <a:moveTo>
                      <a:pt x="277" y="114"/>
                    </a:moveTo>
                    <a:cubicBezTo>
                      <a:pt x="149" y="3"/>
                      <a:pt x="149" y="3"/>
                      <a:pt x="149" y="3"/>
                    </a:cubicBezTo>
                    <a:cubicBezTo>
                      <a:pt x="145" y="0"/>
                      <a:pt x="138" y="0"/>
                      <a:pt x="134" y="3"/>
                    </a:cubicBezTo>
                    <a:cubicBezTo>
                      <a:pt x="6" y="114"/>
                      <a:pt x="6" y="114"/>
                      <a:pt x="6" y="114"/>
                    </a:cubicBezTo>
                    <a:cubicBezTo>
                      <a:pt x="1" y="118"/>
                      <a:pt x="0" y="125"/>
                      <a:pt x="4" y="130"/>
                    </a:cubicBezTo>
                    <a:cubicBezTo>
                      <a:pt x="8" y="135"/>
                      <a:pt x="16" y="135"/>
                      <a:pt x="20" y="131"/>
                    </a:cubicBezTo>
                    <a:cubicBezTo>
                      <a:pt x="132" y="35"/>
                      <a:pt x="132" y="35"/>
                      <a:pt x="132" y="35"/>
                    </a:cubicBezTo>
                    <a:cubicBezTo>
                      <a:pt x="137" y="31"/>
                      <a:pt x="146" y="31"/>
                      <a:pt x="151" y="35"/>
                    </a:cubicBezTo>
                    <a:cubicBezTo>
                      <a:pt x="262" y="131"/>
                      <a:pt x="262" y="131"/>
                      <a:pt x="262" y="131"/>
                    </a:cubicBezTo>
                    <a:cubicBezTo>
                      <a:pt x="265" y="133"/>
                      <a:pt x="267" y="134"/>
                      <a:pt x="270" y="134"/>
                    </a:cubicBezTo>
                    <a:cubicBezTo>
                      <a:pt x="273" y="134"/>
                      <a:pt x="276" y="132"/>
                      <a:pt x="279" y="130"/>
                    </a:cubicBezTo>
                    <a:cubicBezTo>
                      <a:pt x="283" y="125"/>
                      <a:pt x="282" y="118"/>
                      <a:pt x="277" y="11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2" name="Freeform 80">
                <a:extLst>
                  <a:ext uri="{FF2B5EF4-FFF2-40B4-BE49-F238E27FC236}">
                    <a16:creationId xmlns:a16="http://schemas.microsoft.com/office/drawing/2014/main" id="{CFD73B82-F46E-49A6-AA81-55F4B07CA4A5}"/>
                  </a:ext>
                </a:extLst>
              </p:cNvPr>
              <p:cNvSpPr>
                <a:spLocks/>
              </p:cNvSpPr>
              <p:nvPr/>
            </p:nvSpPr>
            <p:spPr bwMode="auto">
              <a:xfrm>
                <a:off x="1874700" y="5983908"/>
                <a:ext cx="509588" cy="531813"/>
              </a:xfrm>
              <a:custGeom>
                <a:avLst/>
                <a:gdLst>
                  <a:gd name="T0" fmla="*/ 113 w 211"/>
                  <a:gd name="T1" fmla="*/ 4 h 220"/>
                  <a:gd name="T2" fmla="*/ 98 w 211"/>
                  <a:gd name="T3" fmla="*/ 4 h 220"/>
                  <a:gd name="T4" fmla="*/ 5 w 211"/>
                  <a:gd name="T5" fmla="*/ 82 h 220"/>
                  <a:gd name="T6" fmla="*/ 0 w 211"/>
                  <a:gd name="T7" fmla="*/ 92 h 220"/>
                  <a:gd name="T8" fmla="*/ 10 w 211"/>
                  <a:gd name="T9" fmla="*/ 209 h 220"/>
                  <a:gd name="T10" fmla="*/ 21 w 211"/>
                  <a:gd name="T11" fmla="*/ 220 h 220"/>
                  <a:gd name="T12" fmla="*/ 65 w 211"/>
                  <a:gd name="T13" fmla="*/ 220 h 220"/>
                  <a:gd name="T14" fmla="*/ 77 w 211"/>
                  <a:gd name="T15" fmla="*/ 208 h 220"/>
                  <a:gd name="T16" fmla="*/ 77 w 211"/>
                  <a:gd name="T17" fmla="*/ 130 h 220"/>
                  <a:gd name="T18" fmla="*/ 88 w 211"/>
                  <a:gd name="T19" fmla="*/ 118 h 220"/>
                  <a:gd name="T20" fmla="*/ 123 w 211"/>
                  <a:gd name="T21" fmla="*/ 118 h 220"/>
                  <a:gd name="T22" fmla="*/ 134 w 211"/>
                  <a:gd name="T23" fmla="*/ 130 h 220"/>
                  <a:gd name="T24" fmla="*/ 134 w 211"/>
                  <a:gd name="T25" fmla="*/ 208 h 220"/>
                  <a:gd name="T26" fmla="*/ 146 w 211"/>
                  <a:gd name="T27" fmla="*/ 220 h 220"/>
                  <a:gd name="T28" fmla="*/ 189 w 211"/>
                  <a:gd name="T29" fmla="*/ 220 h 220"/>
                  <a:gd name="T30" fmla="*/ 201 w 211"/>
                  <a:gd name="T31" fmla="*/ 209 h 220"/>
                  <a:gd name="T32" fmla="*/ 210 w 211"/>
                  <a:gd name="T33" fmla="*/ 92 h 220"/>
                  <a:gd name="T34" fmla="*/ 206 w 211"/>
                  <a:gd name="T35" fmla="*/ 82 h 220"/>
                  <a:gd name="T36" fmla="*/ 113 w 211"/>
                  <a:gd name="T37" fmla="*/ 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220">
                    <a:moveTo>
                      <a:pt x="113" y="4"/>
                    </a:moveTo>
                    <a:cubicBezTo>
                      <a:pt x="109" y="0"/>
                      <a:pt x="102" y="0"/>
                      <a:pt x="98" y="4"/>
                    </a:cubicBezTo>
                    <a:cubicBezTo>
                      <a:pt x="5" y="82"/>
                      <a:pt x="5" y="82"/>
                      <a:pt x="5" y="82"/>
                    </a:cubicBezTo>
                    <a:cubicBezTo>
                      <a:pt x="2" y="85"/>
                      <a:pt x="0" y="88"/>
                      <a:pt x="0" y="92"/>
                    </a:cubicBezTo>
                    <a:cubicBezTo>
                      <a:pt x="10" y="209"/>
                      <a:pt x="10" y="209"/>
                      <a:pt x="10" y="209"/>
                    </a:cubicBezTo>
                    <a:cubicBezTo>
                      <a:pt x="10" y="215"/>
                      <a:pt x="15" y="220"/>
                      <a:pt x="21" y="220"/>
                    </a:cubicBezTo>
                    <a:cubicBezTo>
                      <a:pt x="65" y="220"/>
                      <a:pt x="65" y="220"/>
                      <a:pt x="65" y="220"/>
                    </a:cubicBezTo>
                    <a:cubicBezTo>
                      <a:pt x="71" y="220"/>
                      <a:pt x="77" y="214"/>
                      <a:pt x="77" y="208"/>
                    </a:cubicBezTo>
                    <a:cubicBezTo>
                      <a:pt x="77" y="130"/>
                      <a:pt x="77" y="130"/>
                      <a:pt x="77" y="130"/>
                    </a:cubicBezTo>
                    <a:cubicBezTo>
                      <a:pt x="77" y="123"/>
                      <a:pt x="82" y="118"/>
                      <a:pt x="88" y="118"/>
                    </a:cubicBezTo>
                    <a:cubicBezTo>
                      <a:pt x="123" y="118"/>
                      <a:pt x="123" y="118"/>
                      <a:pt x="123" y="118"/>
                    </a:cubicBezTo>
                    <a:cubicBezTo>
                      <a:pt x="129" y="118"/>
                      <a:pt x="134" y="123"/>
                      <a:pt x="134" y="130"/>
                    </a:cubicBezTo>
                    <a:cubicBezTo>
                      <a:pt x="134" y="208"/>
                      <a:pt x="134" y="208"/>
                      <a:pt x="134" y="208"/>
                    </a:cubicBezTo>
                    <a:cubicBezTo>
                      <a:pt x="134" y="214"/>
                      <a:pt x="139" y="220"/>
                      <a:pt x="146" y="220"/>
                    </a:cubicBezTo>
                    <a:cubicBezTo>
                      <a:pt x="189" y="220"/>
                      <a:pt x="189" y="220"/>
                      <a:pt x="189" y="220"/>
                    </a:cubicBezTo>
                    <a:cubicBezTo>
                      <a:pt x="195" y="220"/>
                      <a:pt x="200" y="215"/>
                      <a:pt x="201" y="209"/>
                    </a:cubicBezTo>
                    <a:cubicBezTo>
                      <a:pt x="210" y="92"/>
                      <a:pt x="210" y="92"/>
                      <a:pt x="210" y="92"/>
                    </a:cubicBezTo>
                    <a:cubicBezTo>
                      <a:pt x="211" y="88"/>
                      <a:pt x="209" y="85"/>
                      <a:pt x="206" y="82"/>
                    </a:cubicBezTo>
                    <a:lnTo>
                      <a:pt x="113" y="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70" name="Rectangle 69">
              <a:hlinkClick r:id="rId15" action="ppaction://hlinksldjump"/>
              <a:extLst>
                <a:ext uri="{FF2B5EF4-FFF2-40B4-BE49-F238E27FC236}">
                  <a16:creationId xmlns:a16="http://schemas.microsoft.com/office/drawing/2014/main" id="{3E87FECB-3A57-47CF-800C-C17F5A6E10CA}"/>
                </a:ext>
              </a:extLst>
            </p:cNvPr>
            <p:cNvSpPr/>
            <p:nvPr/>
          </p:nvSpPr>
          <p:spPr>
            <a:xfrm>
              <a:off x="10988394" y="81910"/>
              <a:ext cx="596208" cy="569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278311B3-F3A3-4D19-8A40-7ECD330A156F}"/>
              </a:ext>
            </a:extLst>
          </p:cNvPr>
          <p:cNvSpPr/>
          <p:nvPr/>
        </p:nvSpPr>
        <p:spPr>
          <a:xfrm>
            <a:off x="1325442" y="869495"/>
            <a:ext cx="4533171" cy="1708452"/>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61" name="Rectangle 60">
            <a:extLst>
              <a:ext uri="{FF2B5EF4-FFF2-40B4-BE49-F238E27FC236}">
                <a16:creationId xmlns:a16="http://schemas.microsoft.com/office/drawing/2014/main" id="{16FBD629-76F9-4014-B1EC-EE4649147C91}"/>
              </a:ext>
            </a:extLst>
          </p:cNvPr>
          <p:cNvSpPr/>
          <p:nvPr/>
        </p:nvSpPr>
        <p:spPr>
          <a:xfrm>
            <a:off x="1325442" y="774236"/>
            <a:ext cx="2433940" cy="696514"/>
          </a:xfrm>
          <a:prstGeom prst="rect">
            <a:avLst/>
          </a:prstGeom>
          <a:solidFill>
            <a:schemeClr val="accent2"/>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t>Pulse Engagement Results </a:t>
            </a:r>
          </a:p>
        </p:txBody>
      </p:sp>
      <p:sp>
        <p:nvSpPr>
          <p:cNvPr id="81" name="TextBox 80">
            <a:extLst>
              <a:ext uri="{FF2B5EF4-FFF2-40B4-BE49-F238E27FC236}">
                <a16:creationId xmlns:a16="http://schemas.microsoft.com/office/drawing/2014/main" id="{469C1895-E9C3-46F8-9D71-D82AD810FCDF}"/>
              </a:ext>
            </a:extLst>
          </p:cNvPr>
          <p:cNvSpPr txBox="1"/>
          <p:nvPr/>
        </p:nvSpPr>
        <p:spPr>
          <a:xfrm>
            <a:off x="1467380" y="1596415"/>
            <a:ext cx="4249293" cy="591875"/>
          </a:xfrm>
          <a:prstGeom prst="rect">
            <a:avLst/>
          </a:prstGeom>
          <a:noFill/>
        </p:spPr>
        <p:txBody>
          <a:bodyPr wrap="square" rtlCol="0">
            <a:normAutofit fontScale="92500"/>
          </a:bodyPr>
          <a:lstStyle/>
          <a:p>
            <a:r>
              <a:rPr lang="en-US" sz="2000" dirty="0">
                <a:solidFill>
                  <a:schemeClr val="tx1">
                    <a:lumMod val="50000"/>
                    <a:lumOff val="50000"/>
                  </a:schemeClr>
                </a:solidFill>
              </a:rPr>
              <a:t>The team has a </a:t>
            </a:r>
            <a:r>
              <a:rPr lang="en-US" sz="2000" b="1" dirty="0">
                <a:solidFill>
                  <a:schemeClr val="tx1">
                    <a:lumMod val="50000"/>
                    <a:lumOff val="50000"/>
                  </a:schemeClr>
                </a:solidFill>
              </a:rPr>
              <a:t>98.3% </a:t>
            </a:r>
            <a:r>
              <a:rPr lang="en-US" sz="2000" dirty="0">
                <a:solidFill>
                  <a:schemeClr val="tx1">
                    <a:lumMod val="50000"/>
                    <a:lumOff val="50000"/>
                  </a:schemeClr>
                </a:solidFill>
              </a:rPr>
              <a:t>engagement rating</a:t>
            </a:r>
          </a:p>
        </p:txBody>
      </p:sp>
      <p:sp>
        <p:nvSpPr>
          <p:cNvPr id="82" name="TextBox 81">
            <a:extLst>
              <a:ext uri="{FF2B5EF4-FFF2-40B4-BE49-F238E27FC236}">
                <a16:creationId xmlns:a16="http://schemas.microsoft.com/office/drawing/2014/main" id="{2CE44E3E-666E-4AA2-B441-10D0C5135314}"/>
              </a:ext>
            </a:extLst>
          </p:cNvPr>
          <p:cNvSpPr txBox="1"/>
          <p:nvPr/>
        </p:nvSpPr>
        <p:spPr>
          <a:xfrm>
            <a:off x="1435468" y="1963987"/>
            <a:ext cx="4170095" cy="600164"/>
          </a:xfrm>
          <a:prstGeom prst="rect">
            <a:avLst/>
          </a:prstGeom>
          <a:noFill/>
        </p:spPr>
        <p:txBody>
          <a:bodyPr wrap="square" rtlCol="0">
            <a:normAutofit/>
          </a:bodyPr>
          <a:lstStyle/>
          <a:p>
            <a:pPr marL="285750" indent="-285750">
              <a:buFont typeface="Arial" panose="020B0604020202020204" pitchFamily="34" charset="0"/>
              <a:buChar char="•"/>
            </a:pPr>
            <a:r>
              <a:rPr lang="en-US" sz="1600" dirty="0">
                <a:solidFill>
                  <a:schemeClr val="tx1">
                    <a:lumMod val="50000"/>
                    <a:lumOff val="50000"/>
                  </a:schemeClr>
                </a:solidFill>
              </a:rPr>
              <a:t>We are proud to work at Coke Consolidated!</a:t>
            </a:r>
          </a:p>
        </p:txBody>
      </p:sp>
      <p:sp>
        <p:nvSpPr>
          <p:cNvPr id="83" name="Freeform 135">
            <a:extLst>
              <a:ext uri="{FF2B5EF4-FFF2-40B4-BE49-F238E27FC236}">
                <a16:creationId xmlns:a16="http://schemas.microsoft.com/office/drawing/2014/main" id="{2AE7B3B7-C51F-433A-908E-BA13F10F49A2}"/>
              </a:ext>
            </a:extLst>
          </p:cNvPr>
          <p:cNvSpPr>
            <a:spLocks noEditPoints="1"/>
          </p:cNvSpPr>
          <p:nvPr/>
        </p:nvSpPr>
        <p:spPr bwMode="auto">
          <a:xfrm>
            <a:off x="8385598" y="1385618"/>
            <a:ext cx="980912" cy="1008858"/>
          </a:xfrm>
          <a:custGeom>
            <a:avLst/>
            <a:gdLst>
              <a:gd name="T0" fmla="*/ 44667 w 73"/>
              <a:gd name="T1" fmla="*/ 134751 h 68"/>
              <a:gd name="T2" fmla="*/ 27488 w 73"/>
              <a:gd name="T3" fmla="*/ 134751 h 68"/>
              <a:gd name="T4" fmla="*/ 0 w 73"/>
              <a:gd name="T5" fmla="*/ 114020 h 68"/>
              <a:gd name="T6" fmla="*/ 17180 w 73"/>
              <a:gd name="T7" fmla="*/ 65648 h 68"/>
              <a:gd name="T8" fmla="*/ 51539 w 73"/>
              <a:gd name="T9" fmla="*/ 76013 h 68"/>
              <a:gd name="T10" fmla="*/ 68719 w 73"/>
              <a:gd name="T11" fmla="*/ 72558 h 68"/>
              <a:gd name="T12" fmla="*/ 68719 w 73"/>
              <a:gd name="T13" fmla="*/ 82924 h 68"/>
              <a:gd name="T14" fmla="*/ 79027 w 73"/>
              <a:gd name="T15" fmla="*/ 117475 h 68"/>
              <a:gd name="T16" fmla="*/ 44667 w 73"/>
              <a:gd name="T17" fmla="*/ 134751 h 68"/>
              <a:gd name="T18" fmla="*/ 51539 w 73"/>
              <a:gd name="T19" fmla="*/ 65648 h 68"/>
              <a:gd name="T20" fmla="*/ 17180 w 73"/>
              <a:gd name="T21" fmla="*/ 31096 h 68"/>
              <a:gd name="T22" fmla="*/ 51539 w 73"/>
              <a:gd name="T23" fmla="*/ 0 h 68"/>
              <a:gd name="T24" fmla="*/ 85899 w 73"/>
              <a:gd name="T25" fmla="*/ 31096 h 68"/>
              <a:gd name="T26" fmla="*/ 51539 w 73"/>
              <a:gd name="T27" fmla="*/ 65648 h 68"/>
              <a:gd name="T28" fmla="*/ 182106 w 73"/>
              <a:gd name="T29" fmla="*/ 234950 h 68"/>
              <a:gd name="T30" fmla="*/ 68719 w 73"/>
              <a:gd name="T31" fmla="*/ 234950 h 68"/>
              <a:gd name="T32" fmla="*/ 34360 w 73"/>
              <a:gd name="T33" fmla="*/ 200399 h 68"/>
              <a:gd name="T34" fmla="*/ 79027 w 73"/>
              <a:gd name="T35" fmla="*/ 124385 h 68"/>
              <a:gd name="T36" fmla="*/ 127130 w 73"/>
              <a:gd name="T37" fmla="*/ 141661 h 68"/>
              <a:gd name="T38" fmla="*/ 171798 w 73"/>
              <a:gd name="T39" fmla="*/ 124385 h 68"/>
              <a:gd name="T40" fmla="*/ 219901 w 73"/>
              <a:gd name="T41" fmla="*/ 200399 h 68"/>
              <a:gd name="T42" fmla="*/ 182106 w 73"/>
              <a:gd name="T43" fmla="*/ 234950 h 68"/>
              <a:gd name="T44" fmla="*/ 127130 w 73"/>
              <a:gd name="T45" fmla="*/ 134751 h 68"/>
              <a:gd name="T46" fmla="*/ 75591 w 73"/>
              <a:gd name="T47" fmla="*/ 82924 h 68"/>
              <a:gd name="T48" fmla="*/ 127130 w 73"/>
              <a:gd name="T49" fmla="*/ 31096 h 68"/>
              <a:gd name="T50" fmla="*/ 175234 w 73"/>
              <a:gd name="T51" fmla="*/ 82924 h 68"/>
              <a:gd name="T52" fmla="*/ 127130 w 73"/>
              <a:gd name="T53" fmla="*/ 134751 h 68"/>
              <a:gd name="T54" fmla="*/ 202722 w 73"/>
              <a:gd name="T55" fmla="*/ 65648 h 68"/>
              <a:gd name="T56" fmla="*/ 168362 w 73"/>
              <a:gd name="T57" fmla="*/ 31096 h 68"/>
              <a:gd name="T58" fmla="*/ 202722 w 73"/>
              <a:gd name="T59" fmla="*/ 0 h 68"/>
              <a:gd name="T60" fmla="*/ 233645 w 73"/>
              <a:gd name="T61" fmla="*/ 31096 h 68"/>
              <a:gd name="T62" fmla="*/ 202722 w 73"/>
              <a:gd name="T63" fmla="*/ 65648 h 68"/>
              <a:gd name="T64" fmla="*/ 226773 w 73"/>
              <a:gd name="T65" fmla="*/ 134751 h 68"/>
              <a:gd name="T66" fmla="*/ 209593 w 73"/>
              <a:gd name="T67" fmla="*/ 134751 h 68"/>
              <a:gd name="T68" fmla="*/ 175234 w 73"/>
              <a:gd name="T69" fmla="*/ 117475 h 68"/>
              <a:gd name="T70" fmla="*/ 185542 w 73"/>
              <a:gd name="T71" fmla="*/ 82924 h 68"/>
              <a:gd name="T72" fmla="*/ 185542 w 73"/>
              <a:gd name="T73" fmla="*/ 72558 h 68"/>
              <a:gd name="T74" fmla="*/ 202722 w 73"/>
              <a:gd name="T75" fmla="*/ 76013 h 68"/>
              <a:gd name="T76" fmla="*/ 237081 w 73"/>
              <a:gd name="T77" fmla="*/ 65648 h 68"/>
              <a:gd name="T78" fmla="*/ 250825 w 73"/>
              <a:gd name="T79" fmla="*/ 114020 h 68"/>
              <a:gd name="T80" fmla="*/ 226773 w 73"/>
              <a:gd name="T81" fmla="*/ 134751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FC000"/>
          </a:solidFill>
          <a:ln>
            <a:noFill/>
          </a:ln>
        </p:spPr>
        <p:txBody>
          <a:bodyPr/>
          <a:lstStyle/>
          <a:p>
            <a:endParaRPr lang="en-US" sz="9598"/>
          </a:p>
        </p:txBody>
      </p:sp>
      <p:sp>
        <p:nvSpPr>
          <p:cNvPr id="39" name="Rectangle 38">
            <a:extLst>
              <a:ext uri="{FF2B5EF4-FFF2-40B4-BE49-F238E27FC236}">
                <a16:creationId xmlns:a16="http://schemas.microsoft.com/office/drawing/2014/main" id="{F7C704A2-D8DF-449B-968A-C54049083444}"/>
              </a:ext>
            </a:extLst>
          </p:cNvPr>
          <p:cNvSpPr/>
          <p:nvPr/>
        </p:nvSpPr>
        <p:spPr>
          <a:xfrm>
            <a:off x="1469522" y="2995867"/>
            <a:ext cx="4533171" cy="1708452"/>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40" name="Rectangle 39">
            <a:extLst>
              <a:ext uri="{FF2B5EF4-FFF2-40B4-BE49-F238E27FC236}">
                <a16:creationId xmlns:a16="http://schemas.microsoft.com/office/drawing/2014/main" id="{FBEB1A19-5249-40D7-875E-35D182320501}"/>
              </a:ext>
            </a:extLst>
          </p:cNvPr>
          <p:cNvSpPr/>
          <p:nvPr/>
        </p:nvSpPr>
        <p:spPr>
          <a:xfrm>
            <a:off x="1299978" y="2750822"/>
            <a:ext cx="2433940" cy="696514"/>
          </a:xfrm>
          <a:prstGeom prst="rect">
            <a:avLst/>
          </a:prstGeom>
          <a:solidFill>
            <a:schemeClr val="accent2">
              <a:lumMod val="60000"/>
              <a:lumOff val="40000"/>
            </a:schemeClr>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t>Pulse Highest Favorability</a:t>
            </a:r>
          </a:p>
        </p:txBody>
      </p:sp>
      <p:sp>
        <p:nvSpPr>
          <p:cNvPr id="41" name="TextBox 40">
            <a:extLst>
              <a:ext uri="{FF2B5EF4-FFF2-40B4-BE49-F238E27FC236}">
                <a16:creationId xmlns:a16="http://schemas.microsoft.com/office/drawing/2014/main" id="{0609BFE5-3FB4-4FBD-8B71-9E71E119C2B6}"/>
              </a:ext>
            </a:extLst>
          </p:cNvPr>
          <p:cNvSpPr txBox="1"/>
          <p:nvPr/>
        </p:nvSpPr>
        <p:spPr>
          <a:xfrm>
            <a:off x="1498412" y="3605902"/>
            <a:ext cx="4521940" cy="1246141"/>
          </a:xfrm>
          <a:prstGeom prst="rect">
            <a:avLst/>
          </a:prstGeom>
          <a:noFill/>
        </p:spPr>
        <p:txBody>
          <a:bodyPr wrap="square" rtlCol="0">
            <a:normAutofit fontScale="70000" lnSpcReduction="20000"/>
          </a:bodyPr>
          <a:lstStyle/>
          <a:p>
            <a:pPr marL="342900" indent="-342900">
              <a:buFont typeface="Arial" panose="020B0604020202020204" pitchFamily="34" charset="0"/>
              <a:buChar char="•"/>
            </a:pPr>
            <a:r>
              <a:rPr lang="en-US" sz="2000" dirty="0">
                <a:solidFill>
                  <a:schemeClr val="tx1">
                    <a:lumMod val="50000"/>
                    <a:lumOff val="50000"/>
                  </a:schemeClr>
                </a:solidFill>
              </a:rPr>
              <a:t>Senior Leaders are visible</a:t>
            </a:r>
          </a:p>
          <a:p>
            <a:pPr marL="342900" indent="-342900">
              <a:buFont typeface="Arial" panose="020B0604020202020204" pitchFamily="34" charset="0"/>
              <a:buChar char="•"/>
            </a:pPr>
            <a:r>
              <a:rPr lang="en-US" sz="2000" dirty="0">
                <a:solidFill>
                  <a:schemeClr val="tx1">
                    <a:lumMod val="50000"/>
                    <a:lumOff val="50000"/>
                  </a:schemeClr>
                </a:solidFill>
              </a:rPr>
              <a:t>My accomplishments are recognized</a:t>
            </a:r>
          </a:p>
          <a:p>
            <a:pPr marL="342900" indent="-342900">
              <a:buFont typeface="Arial" panose="020B0604020202020204" pitchFamily="34" charset="0"/>
              <a:buChar char="•"/>
            </a:pPr>
            <a:r>
              <a:rPr lang="en-US" sz="2000" dirty="0">
                <a:solidFill>
                  <a:schemeClr val="tx1">
                    <a:lumMod val="50000"/>
                    <a:lumOff val="50000"/>
                  </a:schemeClr>
                </a:solidFill>
              </a:rPr>
              <a:t>Overall, my job meets my expectations</a:t>
            </a:r>
          </a:p>
          <a:p>
            <a:pPr marL="342900" indent="-342900">
              <a:buFont typeface="Arial" panose="020B0604020202020204" pitchFamily="34" charset="0"/>
              <a:buChar char="•"/>
            </a:pPr>
            <a:r>
              <a:rPr lang="en-US" sz="2000" dirty="0">
                <a:solidFill>
                  <a:schemeClr val="tx1">
                    <a:lumMod val="50000"/>
                    <a:lumOff val="50000"/>
                  </a:schemeClr>
                </a:solidFill>
              </a:rPr>
              <a:t>My manager models are values</a:t>
            </a:r>
          </a:p>
          <a:p>
            <a:pPr marL="342900" indent="-342900">
              <a:buFont typeface="Arial" panose="020B0604020202020204" pitchFamily="34" charset="0"/>
              <a:buChar char="•"/>
            </a:pPr>
            <a:r>
              <a:rPr lang="en-US" sz="2000" dirty="0">
                <a:solidFill>
                  <a:schemeClr val="tx1">
                    <a:lumMod val="50000"/>
                    <a:lumOff val="50000"/>
                  </a:schemeClr>
                </a:solidFill>
              </a:rPr>
              <a:t>Consolidated is committed to diversity and inclusion</a:t>
            </a:r>
          </a:p>
        </p:txBody>
      </p:sp>
      <p:sp>
        <p:nvSpPr>
          <p:cNvPr id="43" name="Rectangle 42">
            <a:extLst>
              <a:ext uri="{FF2B5EF4-FFF2-40B4-BE49-F238E27FC236}">
                <a16:creationId xmlns:a16="http://schemas.microsoft.com/office/drawing/2014/main" id="{781FF773-9307-4816-A49A-31F502A187C8}"/>
              </a:ext>
            </a:extLst>
          </p:cNvPr>
          <p:cNvSpPr/>
          <p:nvPr/>
        </p:nvSpPr>
        <p:spPr>
          <a:xfrm>
            <a:off x="1469522" y="5005633"/>
            <a:ext cx="4533171" cy="1708452"/>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44" name="Rectangle 43">
            <a:extLst>
              <a:ext uri="{FF2B5EF4-FFF2-40B4-BE49-F238E27FC236}">
                <a16:creationId xmlns:a16="http://schemas.microsoft.com/office/drawing/2014/main" id="{DC5B8AAD-6DF1-4C78-B421-503A1A6A3476}"/>
              </a:ext>
            </a:extLst>
          </p:cNvPr>
          <p:cNvSpPr/>
          <p:nvPr/>
        </p:nvSpPr>
        <p:spPr>
          <a:xfrm>
            <a:off x="1325442" y="4800617"/>
            <a:ext cx="2433940" cy="696514"/>
          </a:xfrm>
          <a:prstGeom prst="rect">
            <a:avLst/>
          </a:prstGeom>
          <a:solidFill>
            <a:srgbClr val="92D050"/>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t>Pulse Lowest Favorability</a:t>
            </a:r>
          </a:p>
        </p:txBody>
      </p:sp>
      <p:sp>
        <p:nvSpPr>
          <p:cNvPr id="45" name="TextBox 44">
            <a:extLst>
              <a:ext uri="{FF2B5EF4-FFF2-40B4-BE49-F238E27FC236}">
                <a16:creationId xmlns:a16="http://schemas.microsoft.com/office/drawing/2014/main" id="{46B9E43F-A470-4C03-8A53-A732B196ED12}"/>
              </a:ext>
            </a:extLst>
          </p:cNvPr>
          <p:cNvSpPr txBox="1"/>
          <p:nvPr/>
        </p:nvSpPr>
        <p:spPr>
          <a:xfrm>
            <a:off x="1467381" y="5583841"/>
            <a:ext cx="4552972" cy="1130244"/>
          </a:xfrm>
          <a:prstGeom prst="rect">
            <a:avLst/>
          </a:prstGeom>
          <a:noFill/>
        </p:spPr>
        <p:txBody>
          <a:bodyPr wrap="square" rtlCol="0">
            <a:normAutofit fontScale="70000" lnSpcReduction="20000"/>
          </a:bodyPr>
          <a:lstStyle/>
          <a:p>
            <a:pPr marL="342900" indent="-342900">
              <a:buFont typeface="Arial" panose="020B0604020202020204" pitchFamily="34" charset="0"/>
              <a:buChar char="•"/>
            </a:pPr>
            <a:r>
              <a:rPr lang="en-US" sz="2000" dirty="0">
                <a:solidFill>
                  <a:schemeClr val="tx1">
                    <a:lumMod val="50000"/>
                    <a:lumOff val="50000"/>
                  </a:schemeClr>
                </a:solidFill>
              </a:rPr>
              <a:t>I can achieve my career goals at Consolidated</a:t>
            </a:r>
          </a:p>
          <a:p>
            <a:pPr marL="342900" indent="-342900">
              <a:buFont typeface="Arial" panose="020B0604020202020204" pitchFamily="34" charset="0"/>
              <a:buChar char="•"/>
            </a:pPr>
            <a:r>
              <a:rPr lang="en-US" sz="2000" dirty="0">
                <a:solidFill>
                  <a:schemeClr val="tx1">
                    <a:lumMod val="50000"/>
                    <a:lumOff val="50000"/>
                  </a:schemeClr>
                </a:solidFill>
              </a:rPr>
              <a:t>My workload is reasonable</a:t>
            </a:r>
          </a:p>
          <a:p>
            <a:pPr marL="342900" indent="-342900">
              <a:buFont typeface="Arial" panose="020B0604020202020204" pitchFamily="34" charset="0"/>
              <a:buChar char="•"/>
            </a:pPr>
            <a:r>
              <a:rPr lang="en-US" sz="2000" dirty="0">
                <a:solidFill>
                  <a:schemeClr val="tx1">
                    <a:lumMod val="50000"/>
                    <a:lumOff val="50000"/>
                  </a:schemeClr>
                </a:solidFill>
              </a:rPr>
              <a:t>My manager cares about me as a person</a:t>
            </a:r>
          </a:p>
          <a:p>
            <a:pPr marL="342900" indent="-342900">
              <a:buFont typeface="Arial" panose="020B0604020202020204" pitchFamily="34" charset="0"/>
              <a:buChar char="•"/>
            </a:pPr>
            <a:r>
              <a:rPr lang="en-US" sz="2000" dirty="0">
                <a:solidFill>
                  <a:schemeClr val="tx1">
                    <a:lumMod val="50000"/>
                    <a:lumOff val="50000"/>
                  </a:schemeClr>
                </a:solidFill>
              </a:rPr>
              <a:t>My manager supports a balance of work and personal life</a:t>
            </a:r>
          </a:p>
          <a:p>
            <a:pPr marL="342900" indent="-342900">
              <a:buFont typeface="Arial" panose="020B0604020202020204" pitchFamily="34" charset="0"/>
              <a:buChar char="•"/>
            </a:pPr>
            <a:r>
              <a:rPr lang="en-US" sz="2000" dirty="0">
                <a:solidFill>
                  <a:schemeClr val="tx1">
                    <a:lumMod val="50000"/>
                    <a:lumOff val="50000"/>
                  </a:schemeClr>
                </a:solidFill>
              </a:rPr>
              <a:t>I understand my benefit options</a:t>
            </a:r>
          </a:p>
        </p:txBody>
      </p:sp>
      <p:sp>
        <p:nvSpPr>
          <p:cNvPr id="2" name="Star: 5 Points 1">
            <a:extLst>
              <a:ext uri="{FF2B5EF4-FFF2-40B4-BE49-F238E27FC236}">
                <a16:creationId xmlns:a16="http://schemas.microsoft.com/office/drawing/2014/main" id="{1AA6D00F-DB9B-4DD6-BDC2-3D50B50CCBFB}"/>
              </a:ext>
            </a:extLst>
          </p:cNvPr>
          <p:cNvSpPr/>
          <p:nvPr/>
        </p:nvSpPr>
        <p:spPr>
          <a:xfrm>
            <a:off x="1498412" y="5790701"/>
            <a:ext cx="159025" cy="13314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tar: 5 Points 47">
            <a:extLst>
              <a:ext uri="{FF2B5EF4-FFF2-40B4-BE49-F238E27FC236}">
                <a16:creationId xmlns:a16="http://schemas.microsoft.com/office/drawing/2014/main" id="{4E089B6E-572B-4B2E-B159-1A15AA535696}"/>
              </a:ext>
            </a:extLst>
          </p:cNvPr>
          <p:cNvSpPr/>
          <p:nvPr/>
        </p:nvSpPr>
        <p:spPr>
          <a:xfrm>
            <a:off x="1506362" y="6159621"/>
            <a:ext cx="159025" cy="13314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6206CD9-9D77-4898-894B-0FC86BD68943}"/>
              </a:ext>
            </a:extLst>
          </p:cNvPr>
          <p:cNvSpPr/>
          <p:nvPr/>
        </p:nvSpPr>
        <p:spPr>
          <a:xfrm>
            <a:off x="7207054" y="3028812"/>
            <a:ext cx="4533171" cy="1708452"/>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50" name="Rectangle 49">
            <a:extLst>
              <a:ext uri="{FF2B5EF4-FFF2-40B4-BE49-F238E27FC236}">
                <a16:creationId xmlns:a16="http://schemas.microsoft.com/office/drawing/2014/main" id="{F51AF8D8-1253-45B2-898A-3B019FD65EA2}"/>
              </a:ext>
            </a:extLst>
          </p:cNvPr>
          <p:cNvSpPr/>
          <p:nvPr/>
        </p:nvSpPr>
        <p:spPr>
          <a:xfrm>
            <a:off x="7039700" y="2732486"/>
            <a:ext cx="2433940" cy="696514"/>
          </a:xfrm>
          <a:prstGeom prst="rect">
            <a:avLst/>
          </a:prstGeom>
          <a:solidFill>
            <a:schemeClr val="accent4"/>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t>Revisit 2021 Pulse Focus</a:t>
            </a:r>
          </a:p>
        </p:txBody>
      </p:sp>
      <p:sp>
        <p:nvSpPr>
          <p:cNvPr id="59" name="TextBox 58">
            <a:extLst>
              <a:ext uri="{FF2B5EF4-FFF2-40B4-BE49-F238E27FC236}">
                <a16:creationId xmlns:a16="http://schemas.microsoft.com/office/drawing/2014/main" id="{5D0F0E09-0B0B-4549-88AC-9834226FB515}"/>
              </a:ext>
            </a:extLst>
          </p:cNvPr>
          <p:cNvSpPr txBox="1"/>
          <p:nvPr/>
        </p:nvSpPr>
        <p:spPr>
          <a:xfrm>
            <a:off x="7346025" y="3495096"/>
            <a:ext cx="4289102" cy="600163"/>
          </a:xfrm>
          <a:prstGeom prst="rect">
            <a:avLst/>
          </a:prstGeom>
          <a:noFill/>
        </p:spPr>
        <p:txBody>
          <a:bodyPr wrap="square" rtlCol="0">
            <a:normAutofit fontScale="70000" lnSpcReduction="20000"/>
          </a:bodyPr>
          <a:lstStyle/>
          <a:p>
            <a:r>
              <a:rPr lang="en-US" sz="2000" dirty="0">
                <a:solidFill>
                  <a:schemeClr val="tx1">
                    <a:lumMod val="50000"/>
                    <a:lumOff val="50000"/>
                  </a:schemeClr>
                </a:solidFill>
              </a:rPr>
              <a:t>After teammate connections, this does not seem to be a concern the team would like to address in 2021</a:t>
            </a:r>
          </a:p>
        </p:txBody>
      </p:sp>
      <p:sp>
        <p:nvSpPr>
          <p:cNvPr id="84" name="TextBox 83">
            <a:extLst>
              <a:ext uri="{FF2B5EF4-FFF2-40B4-BE49-F238E27FC236}">
                <a16:creationId xmlns:a16="http://schemas.microsoft.com/office/drawing/2014/main" id="{396AAFAE-B3C1-42A7-AC64-27C04CC3F8C9}"/>
              </a:ext>
            </a:extLst>
          </p:cNvPr>
          <p:cNvSpPr txBox="1"/>
          <p:nvPr/>
        </p:nvSpPr>
        <p:spPr>
          <a:xfrm>
            <a:off x="7207054" y="3895283"/>
            <a:ext cx="4533171" cy="860035"/>
          </a:xfrm>
          <a:prstGeom prst="rect">
            <a:avLst/>
          </a:prstGeom>
          <a:noFill/>
        </p:spPr>
        <p:txBody>
          <a:bodyPr wrap="square" rtlCol="0">
            <a:normAutofit fontScale="77500" lnSpcReduction="20000"/>
          </a:bodyPr>
          <a:lstStyle/>
          <a:p>
            <a:pPr marL="285750" indent="-285750">
              <a:buFont typeface="Arial" panose="020B0604020202020204" pitchFamily="34" charset="0"/>
              <a:buChar char="•"/>
            </a:pPr>
            <a:r>
              <a:rPr lang="en-US" sz="1600" dirty="0">
                <a:solidFill>
                  <a:schemeClr val="tx1">
                    <a:lumMod val="50000"/>
                    <a:lumOff val="50000"/>
                  </a:schemeClr>
                </a:solidFill>
              </a:rPr>
              <a:t>Recommendation: </a:t>
            </a:r>
          </a:p>
          <a:p>
            <a:pPr marL="742950" lvl="1" indent="-285750">
              <a:buFont typeface="Arial" panose="020B0604020202020204" pitchFamily="34" charset="0"/>
              <a:buChar char="•"/>
            </a:pPr>
            <a:r>
              <a:rPr lang="en-US" sz="1600" dirty="0">
                <a:solidFill>
                  <a:schemeClr val="tx1">
                    <a:lumMod val="50000"/>
                    <a:lumOff val="50000"/>
                  </a:schemeClr>
                </a:solidFill>
              </a:rPr>
              <a:t>Continued focus on employee recognition</a:t>
            </a:r>
          </a:p>
          <a:p>
            <a:pPr marL="742950" lvl="1" indent="-285750">
              <a:buFont typeface="Arial" panose="020B0604020202020204" pitchFamily="34" charset="0"/>
              <a:buChar char="•"/>
            </a:pPr>
            <a:r>
              <a:rPr lang="en-US" sz="1600" dirty="0">
                <a:solidFill>
                  <a:schemeClr val="tx1">
                    <a:lumMod val="50000"/>
                    <a:lumOff val="50000"/>
                  </a:schemeClr>
                </a:solidFill>
              </a:rPr>
              <a:t>Continued focus on career goal identification and tracking</a:t>
            </a:r>
          </a:p>
          <a:p>
            <a:pPr marL="742950" lvl="1" indent="-285750">
              <a:buFont typeface="Arial" panose="020B0604020202020204" pitchFamily="34" charset="0"/>
              <a:buChar char="•"/>
            </a:pPr>
            <a:r>
              <a:rPr lang="en-US" sz="1600" dirty="0">
                <a:solidFill>
                  <a:schemeClr val="tx1">
                    <a:lumMod val="50000"/>
                    <a:lumOff val="50000"/>
                  </a:schemeClr>
                </a:solidFill>
              </a:rPr>
              <a:t>Focus on collaboration and building relationships</a:t>
            </a:r>
          </a:p>
        </p:txBody>
      </p:sp>
      <p:sp>
        <p:nvSpPr>
          <p:cNvPr id="85" name="Rectangle 84">
            <a:extLst>
              <a:ext uri="{FF2B5EF4-FFF2-40B4-BE49-F238E27FC236}">
                <a16:creationId xmlns:a16="http://schemas.microsoft.com/office/drawing/2014/main" id="{8A5D485B-58B8-449C-874C-235031328DB3}"/>
              </a:ext>
            </a:extLst>
          </p:cNvPr>
          <p:cNvSpPr/>
          <p:nvPr/>
        </p:nvSpPr>
        <p:spPr>
          <a:xfrm>
            <a:off x="7218009" y="5007759"/>
            <a:ext cx="4533171" cy="1708452"/>
          </a:xfrm>
          <a:prstGeom prst="rect">
            <a:avLst/>
          </a:prstGeom>
          <a:solidFill>
            <a:schemeClr val="bg1"/>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86" name="Rectangle 85">
            <a:extLst>
              <a:ext uri="{FF2B5EF4-FFF2-40B4-BE49-F238E27FC236}">
                <a16:creationId xmlns:a16="http://schemas.microsoft.com/office/drawing/2014/main" id="{071A1694-50E1-4F64-96BF-6F8203CFBE6F}"/>
              </a:ext>
            </a:extLst>
          </p:cNvPr>
          <p:cNvSpPr/>
          <p:nvPr/>
        </p:nvSpPr>
        <p:spPr>
          <a:xfrm>
            <a:off x="7039700" y="4804178"/>
            <a:ext cx="2433940" cy="696514"/>
          </a:xfrm>
          <a:prstGeom prst="rect">
            <a:avLst/>
          </a:prstGeom>
          <a:solidFill>
            <a:schemeClr val="accent3"/>
          </a:solidFill>
          <a:ln>
            <a:noFill/>
          </a:ln>
          <a:effectLst>
            <a:outerShdw blurRad="177800" dist="50800" dir="540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t>Courageous Conversations</a:t>
            </a:r>
          </a:p>
        </p:txBody>
      </p:sp>
      <p:sp>
        <p:nvSpPr>
          <p:cNvPr id="87" name="TextBox 86">
            <a:extLst>
              <a:ext uri="{FF2B5EF4-FFF2-40B4-BE49-F238E27FC236}">
                <a16:creationId xmlns:a16="http://schemas.microsoft.com/office/drawing/2014/main" id="{F514B5DF-0C52-41E8-A56D-A2F11E5E90C0}"/>
              </a:ext>
            </a:extLst>
          </p:cNvPr>
          <p:cNvSpPr txBox="1"/>
          <p:nvPr/>
        </p:nvSpPr>
        <p:spPr>
          <a:xfrm>
            <a:off x="7346025" y="5923847"/>
            <a:ext cx="4289101" cy="743505"/>
          </a:xfrm>
          <a:prstGeom prst="rect">
            <a:avLst/>
          </a:prstGeom>
          <a:noFill/>
        </p:spPr>
        <p:txBody>
          <a:bodyPr wrap="square" rtlCol="0">
            <a:normAutofit fontScale="92500" lnSpcReduction="10000"/>
          </a:bodyPr>
          <a:lstStyle/>
          <a:p>
            <a:pPr marL="285750" indent="-285750">
              <a:buFont typeface="Arial" panose="020B0604020202020204" pitchFamily="34" charset="0"/>
              <a:buChar char="•"/>
            </a:pPr>
            <a:r>
              <a:rPr lang="en-US" sz="1600" dirty="0">
                <a:solidFill>
                  <a:schemeClr val="tx1">
                    <a:lumMod val="50000"/>
                    <a:lumOff val="50000"/>
                  </a:schemeClr>
                </a:solidFill>
              </a:rPr>
              <a:t>Connect with someone not like you</a:t>
            </a:r>
          </a:p>
          <a:p>
            <a:pPr marL="285750" indent="-285750">
              <a:buFont typeface="Arial" panose="020B0604020202020204" pitchFamily="34" charset="0"/>
              <a:buChar char="•"/>
            </a:pPr>
            <a:r>
              <a:rPr lang="en-US" sz="1600" dirty="0">
                <a:solidFill>
                  <a:schemeClr val="tx1">
                    <a:lumMod val="50000"/>
                    <a:lumOff val="50000"/>
                  </a:schemeClr>
                </a:solidFill>
              </a:rPr>
              <a:t>Address situations as they arise, 1:1, forum</a:t>
            </a:r>
          </a:p>
          <a:p>
            <a:pPr marL="285750" indent="-285750">
              <a:buFont typeface="Arial" panose="020B0604020202020204" pitchFamily="34" charset="0"/>
              <a:buChar char="•"/>
            </a:pPr>
            <a:r>
              <a:rPr lang="en-US" sz="1600" dirty="0">
                <a:solidFill>
                  <a:schemeClr val="tx1">
                    <a:lumMod val="50000"/>
                    <a:lumOff val="50000"/>
                  </a:schemeClr>
                </a:solidFill>
              </a:rPr>
              <a:t>Require a diverse talent pipeline</a:t>
            </a:r>
          </a:p>
        </p:txBody>
      </p:sp>
      <p:sp>
        <p:nvSpPr>
          <p:cNvPr id="88" name="TextBox 87">
            <a:extLst>
              <a:ext uri="{FF2B5EF4-FFF2-40B4-BE49-F238E27FC236}">
                <a16:creationId xmlns:a16="http://schemas.microsoft.com/office/drawing/2014/main" id="{B8A960C5-C8A0-4C8B-8361-23F9B698CB8B}"/>
              </a:ext>
            </a:extLst>
          </p:cNvPr>
          <p:cNvSpPr txBox="1"/>
          <p:nvPr/>
        </p:nvSpPr>
        <p:spPr>
          <a:xfrm>
            <a:off x="7346025" y="5565288"/>
            <a:ext cx="4150161" cy="400110"/>
          </a:xfrm>
          <a:prstGeom prst="rect">
            <a:avLst/>
          </a:prstGeom>
          <a:noFill/>
        </p:spPr>
        <p:txBody>
          <a:bodyPr wrap="square" rtlCol="0">
            <a:normAutofit/>
          </a:bodyPr>
          <a:lstStyle/>
          <a:p>
            <a:r>
              <a:rPr lang="en-US" sz="2000" dirty="0">
                <a:solidFill>
                  <a:schemeClr val="tx1">
                    <a:lumMod val="50000"/>
                    <a:lumOff val="50000"/>
                  </a:schemeClr>
                </a:solidFill>
              </a:rPr>
              <a:t>Team Recommended Actions:</a:t>
            </a:r>
          </a:p>
        </p:txBody>
      </p:sp>
      <p:sp>
        <p:nvSpPr>
          <p:cNvPr id="89" name="Star: 5 Points 88">
            <a:extLst>
              <a:ext uri="{FF2B5EF4-FFF2-40B4-BE49-F238E27FC236}">
                <a16:creationId xmlns:a16="http://schemas.microsoft.com/office/drawing/2014/main" id="{079D19DE-6041-438F-A91D-8C11EA382DD9}"/>
              </a:ext>
            </a:extLst>
          </p:cNvPr>
          <p:cNvSpPr/>
          <p:nvPr/>
        </p:nvSpPr>
        <p:spPr>
          <a:xfrm>
            <a:off x="7380980" y="5975305"/>
            <a:ext cx="159025" cy="1331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Star: 5 Points 89">
            <a:extLst>
              <a:ext uri="{FF2B5EF4-FFF2-40B4-BE49-F238E27FC236}">
                <a16:creationId xmlns:a16="http://schemas.microsoft.com/office/drawing/2014/main" id="{79B7D614-E626-493E-A010-36C645E65816}"/>
              </a:ext>
            </a:extLst>
          </p:cNvPr>
          <p:cNvSpPr/>
          <p:nvPr/>
        </p:nvSpPr>
        <p:spPr>
          <a:xfrm>
            <a:off x="7380980" y="6378946"/>
            <a:ext cx="159025" cy="1331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tar: 5 Points 90">
            <a:extLst>
              <a:ext uri="{FF2B5EF4-FFF2-40B4-BE49-F238E27FC236}">
                <a16:creationId xmlns:a16="http://schemas.microsoft.com/office/drawing/2014/main" id="{1E5A2084-8DE7-4DC8-91DB-821BFA3499AD}"/>
              </a:ext>
            </a:extLst>
          </p:cNvPr>
          <p:cNvSpPr/>
          <p:nvPr/>
        </p:nvSpPr>
        <p:spPr>
          <a:xfrm>
            <a:off x="7701754" y="4376813"/>
            <a:ext cx="159025" cy="1331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tar: 5 Points 91">
            <a:extLst>
              <a:ext uri="{FF2B5EF4-FFF2-40B4-BE49-F238E27FC236}">
                <a16:creationId xmlns:a16="http://schemas.microsoft.com/office/drawing/2014/main" id="{F483672B-D820-431E-B041-C0CA02553BA0}"/>
              </a:ext>
            </a:extLst>
          </p:cNvPr>
          <p:cNvSpPr/>
          <p:nvPr/>
        </p:nvSpPr>
        <p:spPr>
          <a:xfrm>
            <a:off x="1031050" y="76553"/>
            <a:ext cx="159025" cy="13314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447D90D-8CFF-4BCE-98CA-12C8C8BA2231}"/>
              </a:ext>
            </a:extLst>
          </p:cNvPr>
          <p:cNvSpPr txBox="1"/>
          <p:nvPr/>
        </p:nvSpPr>
        <p:spPr>
          <a:xfrm>
            <a:off x="1132471" y="33727"/>
            <a:ext cx="1308371" cy="261610"/>
          </a:xfrm>
          <a:prstGeom prst="rect">
            <a:avLst/>
          </a:prstGeom>
          <a:noFill/>
        </p:spPr>
        <p:txBody>
          <a:bodyPr wrap="none" rtlCol="0">
            <a:spAutoFit/>
          </a:bodyPr>
          <a:lstStyle/>
          <a:p>
            <a:r>
              <a:rPr lang="en-US" sz="1100" dirty="0"/>
              <a:t>Original 2021 Focus</a:t>
            </a:r>
          </a:p>
        </p:txBody>
      </p:sp>
      <p:sp>
        <p:nvSpPr>
          <p:cNvPr id="93" name="Star: 5 Points 92">
            <a:extLst>
              <a:ext uri="{FF2B5EF4-FFF2-40B4-BE49-F238E27FC236}">
                <a16:creationId xmlns:a16="http://schemas.microsoft.com/office/drawing/2014/main" id="{3FE8EE6E-28D2-4FDC-B83F-B790642A8966}"/>
              </a:ext>
            </a:extLst>
          </p:cNvPr>
          <p:cNvSpPr/>
          <p:nvPr/>
        </p:nvSpPr>
        <p:spPr>
          <a:xfrm>
            <a:off x="1031049" y="271590"/>
            <a:ext cx="159025" cy="1331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49888C1C-962D-4D6B-B8D3-21BD0CC7420B}"/>
              </a:ext>
            </a:extLst>
          </p:cNvPr>
          <p:cNvSpPr txBox="1"/>
          <p:nvPr/>
        </p:nvSpPr>
        <p:spPr>
          <a:xfrm>
            <a:off x="1132471" y="226948"/>
            <a:ext cx="1729961" cy="261610"/>
          </a:xfrm>
          <a:prstGeom prst="rect">
            <a:avLst/>
          </a:prstGeom>
          <a:noFill/>
        </p:spPr>
        <p:txBody>
          <a:bodyPr wrap="none" rtlCol="0">
            <a:spAutoFit/>
          </a:bodyPr>
          <a:lstStyle/>
          <a:p>
            <a:r>
              <a:rPr lang="en-US" sz="1100" dirty="0"/>
              <a:t>Recommended 2021 Focus</a:t>
            </a:r>
          </a:p>
        </p:txBody>
      </p:sp>
    </p:spTree>
    <p:extLst>
      <p:ext uri="{BB962C8B-B14F-4D97-AF65-F5344CB8AC3E}">
        <p14:creationId xmlns:p14="http://schemas.microsoft.com/office/powerpoint/2010/main" val="16886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1+#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0"/>
                                        </p:tgtEl>
                                        <p:attrNameLst>
                                          <p:attrName>style.visibility</p:attrName>
                                        </p:attrNameLst>
                                      </p:cBhvr>
                                      <p:to>
                                        <p:strVal val="visible"/>
                                      </p:to>
                                    </p:set>
                                    <p:anim calcmode="lin" valueType="num">
                                      <p:cBhvr additive="base">
                                        <p:cTn id="12" dur="500" fill="hold"/>
                                        <p:tgtEl>
                                          <p:spTgt spid="80"/>
                                        </p:tgtEl>
                                        <p:attrNameLst>
                                          <p:attrName>ppt_x</p:attrName>
                                        </p:attrNameLst>
                                      </p:cBhvr>
                                      <p:tavLst>
                                        <p:tav tm="0">
                                          <p:val>
                                            <p:strVal val="1+#ppt_w/2"/>
                                          </p:val>
                                        </p:tav>
                                        <p:tav tm="100000">
                                          <p:val>
                                            <p:strVal val="#ppt_x"/>
                                          </p:val>
                                        </p:tav>
                                      </p:tavLst>
                                    </p:anim>
                                    <p:anim calcmode="lin" valueType="num">
                                      <p:cBhvr additive="base">
                                        <p:cTn id="13" dur="500" fill="hold"/>
                                        <p:tgtEl>
                                          <p:spTgt spid="80"/>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1+#ppt_w/2"/>
                                          </p:val>
                                        </p:tav>
                                        <p:tav tm="100000">
                                          <p:val>
                                            <p:strVal val="#ppt_x"/>
                                          </p:val>
                                        </p:tav>
                                      </p:tavLst>
                                    </p:anim>
                                    <p:anim calcmode="lin" valueType="num">
                                      <p:cBhvr additive="base">
                                        <p:cTn id="17" dur="500" fill="hold"/>
                                        <p:tgtEl>
                                          <p:spTgt spid="81"/>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82"/>
                                        </p:tgtEl>
                                        <p:attrNameLst>
                                          <p:attrName>style.visibility</p:attrName>
                                        </p:attrNameLst>
                                      </p:cBhvr>
                                      <p:to>
                                        <p:strVal val="visible"/>
                                      </p:to>
                                    </p:set>
                                    <p:anim calcmode="lin" valueType="num">
                                      <p:cBhvr additive="base">
                                        <p:cTn id="20" dur="500" fill="hold"/>
                                        <p:tgtEl>
                                          <p:spTgt spid="82"/>
                                        </p:tgtEl>
                                        <p:attrNameLst>
                                          <p:attrName>ppt_x</p:attrName>
                                        </p:attrNameLst>
                                      </p:cBhvr>
                                      <p:tavLst>
                                        <p:tav tm="0">
                                          <p:val>
                                            <p:strVal val="1+#ppt_w/2"/>
                                          </p:val>
                                        </p:tav>
                                        <p:tav tm="100000">
                                          <p:val>
                                            <p:strVal val="#ppt_x"/>
                                          </p:val>
                                        </p:tav>
                                      </p:tavLst>
                                    </p:anim>
                                    <p:anim calcmode="lin" valueType="num">
                                      <p:cBhvr additive="base">
                                        <p:cTn id="21" dur="500" fill="hold"/>
                                        <p:tgtEl>
                                          <p:spTgt spid="82"/>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1+#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1+#ppt_w/2"/>
                                          </p:val>
                                        </p:tav>
                                        <p:tav tm="100000">
                                          <p:val>
                                            <p:strVal val="#ppt_x"/>
                                          </p:val>
                                        </p:tav>
                                      </p:tavLst>
                                    </p:anim>
                                    <p:anim calcmode="lin" valueType="num">
                                      <p:cBhvr additive="base">
                                        <p:cTn id="30" dur="500" fill="hold"/>
                                        <p:tgtEl>
                                          <p:spTgt spid="3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additive="base">
                                        <p:cTn id="33" dur="500" fill="hold"/>
                                        <p:tgtEl>
                                          <p:spTgt spid="41"/>
                                        </p:tgtEl>
                                        <p:attrNameLst>
                                          <p:attrName>ppt_x</p:attrName>
                                        </p:attrNameLst>
                                      </p:cBhvr>
                                      <p:tavLst>
                                        <p:tav tm="0">
                                          <p:val>
                                            <p:strVal val="1+#ppt_w/2"/>
                                          </p:val>
                                        </p:tav>
                                        <p:tav tm="100000">
                                          <p:val>
                                            <p:strVal val="#ppt_x"/>
                                          </p:val>
                                        </p:tav>
                                      </p:tavLst>
                                    </p:anim>
                                    <p:anim calcmode="lin" valueType="num">
                                      <p:cBhvr additive="base">
                                        <p:cTn id="34" dur="500" fill="hold"/>
                                        <p:tgtEl>
                                          <p:spTgt spid="4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1+#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childTnLst>
                          </p:cTn>
                        </p:par>
                        <p:par>
                          <p:cTn id="39" fill="hold">
                            <p:stCondLst>
                              <p:cond delay="1500"/>
                            </p:stCondLst>
                            <p:childTnLst>
                              <p:par>
                                <p:cTn id="40" presetID="2" presetClass="entr" presetSubtype="2"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1+#ppt_w/2"/>
                                          </p:val>
                                        </p:tav>
                                        <p:tav tm="100000">
                                          <p:val>
                                            <p:strVal val="#ppt_x"/>
                                          </p:val>
                                        </p:tav>
                                      </p:tavLst>
                                    </p:anim>
                                    <p:anim calcmode="lin" valueType="num">
                                      <p:cBhvr additive="base">
                                        <p:cTn id="43" dur="500" fill="hold"/>
                                        <p:tgtEl>
                                          <p:spTgt spid="43"/>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1+#ppt_w/2"/>
                                          </p:val>
                                        </p:tav>
                                        <p:tav tm="100000">
                                          <p:val>
                                            <p:strVal val="#ppt_x"/>
                                          </p:val>
                                        </p:tav>
                                      </p:tavLst>
                                    </p:anim>
                                    <p:anim calcmode="lin" valueType="num">
                                      <p:cBhvr additive="base">
                                        <p:cTn id="47" dur="500" fill="hold"/>
                                        <p:tgtEl>
                                          <p:spTgt spid="45"/>
                                        </p:tgtEl>
                                        <p:attrNameLst>
                                          <p:attrName>ppt_y</p:attrName>
                                        </p:attrNameLst>
                                      </p:cBhvr>
                                      <p:tavLst>
                                        <p:tav tm="0">
                                          <p:val>
                                            <p:strVal val="#ppt_y"/>
                                          </p:val>
                                        </p:tav>
                                        <p:tav tm="100000">
                                          <p:val>
                                            <p:strVal val="#ppt_y"/>
                                          </p:val>
                                        </p:tav>
                                      </p:tavLst>
                                    </p:anim>
                                  </p:childTnLst>
                                </p:cTn>
                              </p:par>
                            </p:childTnLst>
                          </p:cTn>
                        </p:par>
                        <p:par>
                          <p:cTn id="48" fill="hold">
                            <p:stCondLst>
                              <p:cond delay="2000"/>
                            </p:stCondLst>
                            <p:childTnLst>
                              <p:par>
                                <p:cTn id="49" presetID="2" presetClass="entr" presetSubtype="2"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500" fill="hold"/>
                                        <p:tgtEl>
                                          <p:spTgt spid="49"/>
                                        </p:tgtEl>
                                        <p:attrNameLst>
                                          <p:attrName>ppt_x</p:attrName>
                                        </p:attrNameLst>
                                      </p:cBhvr>
                                      <p:tavLst>
                                        <p:tav tm="0">
                                          <p:val>
                                            <p:strVal val="1+#ppt_w/2"/>
                                          </p:val>
                                        </p:tav>
                                        <p:tav tm="100000">
                                          <p:val>
                                            <p:strVal val="#ppt_x"/>
                                          </p:val>
                                        </p:tav>
                                      </p:tavLst>
                                    </p:anim>
                                    <p:anim calcmode="lin" valueType="num">
                                      <p:cBhvr additive="base">
                                        <p:cTn id="52" dur="500" fill="hold"/>
                                        <p:tgtEl>
                                          <p:spTgt spid="4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1+#ppt_w/2"/>
                                          </p:val>
                                        </p:tav>
                                        <p:tav tm="100000">
                                          <p:val>
                                            <p:strVal val="#ppt_x"/>
                                          </p:val>
                                        </p:tav>
                                      </p:tavLst>
                                    </p:anim>
                                    <p:anim calcmode="lin" valueType="num">
                                      <p:cBhvr additive="base">
                                        <p:cTn id="56" dur="500" fill="hold"/>
                                        <p:tgtEl>
                                          <p:spTgt spid="5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1+#ppt_w/2"/>
                                          </p:val>
                                        </p:tav>
                                        <p:tav tm="100000">
                                          <p:val>
                                            <p:strVal val="#ppt_x"/>
                                          </p:val>
                                        </p:tav>
                                      </p:tavLst>
                                    </p:anim>
                                    <p:anim calcmode="lin" valueType="num">
                                      <p:cBhvr additive="base">
                                        <p:cTn id="60" dur="500" fill="hold"/>
                                        <p:tgtEl>
                                          <p:spTgt spid="59"/>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 calcmode="lin" valueType="num">
                                      <p:cBhvr additive="base">
                                        <p:cTn id="63" dur="500" fill="hold"/>
                                        <p:tgtEl>
                                          <p:spTgt spid="84"/>
                                        </p:tgtEl>
                                        <p:attrNameLst>
                                          <p:attrName>ppt_x</p:attrName>
                                        </p:attrNameLst>
                                      </p:cBhvr>
                                      <p:tavLst>
                                        <p:tav tm="0">
                                          <p:val>
                                            <p:strVal val="1+#ppt_w/2"/>
                                          </p:val>
                                        </p:tav>
                                        <p:tav tm="100000">
                                          <p:val>
                                            <p:strVal val="#ppt_x"/>
                                          </p:val>
                                        </p:tav>
                                      </p:tavLst>
                                    </p:anim>
                                    <p:anim calcmode="lin" valueType="num">
                                      <p:cBhvr additive="base">
                                        <p:cTn id="64" dur="500" fill="hold"/>
                                        <p:tgtEl>
                                          <p:spTgt spid="84"/>
                                        </p:tgtEl>
                                        <p:attrNameLst>
                                          <p:attrName>ppt_y</p:attrName>
                                        </p:attrNameLst>
                                      </p:cBhvr>
                                      <p:tavLst>
                                        <p:tav tm="0">
                                          <p:val>
                                            <p:strVal val="#ppt_y"/>
                                          </p:val>
                                        </p:tav>
                                        <p:tav tm="100000">
                                          <p:val>
                                            <p:strVal val="#ppt_y"/>
                                          </p:val>
                                        </p:tav>
                                      </p:tavLst>
                                    </p:anim>
                                  </p:childTnLst>
                                </p:cTn>
                              </p:par>
                            </p:childTnLst>
                          </p:cTn>
                        </p:par>
                        <p:par>
                          <p:cTn id="65" fill="hold">
                            <p:stCondLst>
                              <p:cond delay="2500"/>
                            </p:stCondLst>
                            <p:childTnLst>
                              <p:par>
                                <p:cTn id="66" presetID="2" presetClass="entr" presetSubtype="2" fill="hold" grpId="0" nodeType="afterEffect">
                                  <p:stCondLst>
                                    <p:cond delay="0"/>
                                  </p:stCondLst>
                                  <p:childTnLst>
                                    <p:set>
                                      <p:cBhvr>
                                        <p:cTn id="67" dur="1" fill="hold">
                                          <p:stCondLst>
                                            <p:cond delay="0"/>
                                          </p:stCondLst>
                                        </p:cTn>
                                        <p:tgtEl>
                                          <p:spTgt spid="85"/>
                                        </p:tgtEl>
                                        <p:attrNameLst>
                                          <p:attrName>style.visibility</p:attrName>
                                        </p:attrNameLst>
                                      </p:cBhvr>
                                      <p:to>
                                        <p:strVal val="visible"/>
                                      </p:to>
                                    </p:set>
                                    <p:anim calcmode="lin" valueType="num">
                                      <p:cBhvr additive="base">
                                        <p:cTn id="68" dur="500" fill="hold"/>
                                        <p:tgtEl>
                                          <p:spTgt spid="85"/>
                                        </p:tgtEl>
                                        <p:attrNameLst>
                                          <p:attrName>ppt_x</p:attrName>
                                        </p:attrNameLst>
                                      </p:cBhvr>
                                      <p:tavLst>
                                        <p:tav tm="0">
                                          <p:val>
                                            <p:strVal val="1+#ppt_w/2"/>
                                          </p:val>
                                        </p:tav>
                                        <p:tav tm="100000">
                                          <p:val>
                                            <p:strVal val="#ppt_x"/>
                                          </p:val>
                                        </p:tav>
                                      </p:tavLst>
                                    </p:anim>
                                    <p:anim calcmode="lin" valueType="num">
                                      <p:cBhvr additive="base">
                                        <p:cTn id="69" dur="500" fill="hold"/>
                                        <p:tgtEl>
                                          <p:spTgt spid="8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additive="base">
                                        <p:cTn id="72" dur="500" fill="hold"/>
                                        <p:tgtEl>
                                          <p:spTgt spid="86"/>
                                        </p:tgtEl>
                                        <p:attrNameLst>
                                          <p:attrName>ppt_x</p:attrName>
                                        </p:attrNameLst>
                                      </p:cBhvr>
                                      <p:tavLst>
                                        <p:tav tm="0">
                                          <p:val>
                                            <p:strVal val="1+#ppt_w/2"/>
                                          </p:val>
                                        </p:tav>
                                        <p:tav tm="100000">
                                          <p:val>
                                            <p:strVal val="#ppt_x"/>
                                          </p:val>
                                        </p:tav>
                                      </p:tavLst>
                                    </p:anim>
                                    <p:anim calcmode="lin" valueType="num">
                                      <p:cBhvr additive="base">
                                        <p:cTn id="73" dur="500" fill="hold"/>
                                        <p:tgtEl>
                                          <p:spTgt spid="86"/>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 calcmode="lin" valueType="num">
                                      <p:cBhvr additive="base">
                                        <p:cTn id="76" dur="500" fill="hold"/>
                                        <p:tgtEl>
                                          <p:spTgt spid="87"/>
                                        </p:tgtEl>
                                        <p:attrNameLst>
                                          <p:attrName>ppt_x</p:attrName>
                                        </p:attrNameLst>
                                      </p:cBhvr>
                                      <p:tavLst>
                                        <p:tav tm="0">
                                          <p:val>
                                            <p:strVal val="1+#ppt_w/2"/>
                                          </p:val>
                                        </p:tav>
                                        <p:tav tm="100000">
                                          <p:val>
                                            <p:strVal val="#ppt_x"/>
                                          </p:val>
                                        </p:tav>
                                      </p:tavLst>
                                    </p:anim>
                                    <p:anim calcmode="lin" valueType="num">
                                      <p:cBhvr additive="base">
                                        <p:cTn id="77" dur="500" fill="hold"/>
                                        <p:tgtEl>
                                          <p:spTgt spid="87"/>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0"/>
                                  </p:stCondLst>
                                  <p:childTnLst>
                                    <p:set>
                                      <p:cBhvr>
                                        <p:cTn id="79" dur="1" fill="hold">
                                          <p:stCondLst>
                                            <p:cond delay="0"/>
                                          </p:stCondLst>
                                        </p:cTn>
                                        <p:tgtEl>
                                          <p:spTgt spid="88"/>
                                        </p:tgtEl>
                                        <p:attrNameLst>
                                          <p:attrName>style.visibility</p:attrName>
                                        </p:attrNameLst>
                                      </p:cBhvr>
                                      <p:to>
                                        <p:strVal val="visible"/>
                                      </p:to>
                                    </p:set>
                                    <p:anim calcmode="lin" valueType="num">
                                      <p:cBhvr additive="base">
                                        <p:cTn id="80" dur="500" fill="hold"/>
                                        <p:tgtEl>
                                          <p:spTgt spid="88"/>
                                        </p:tgtEl>
                                        <p:attrNameLst>
                                          <p:attrName>ppt_x</p:attrName>
                                        </p:attrNameLst>
                                      </p:cBhvr>
                                      <p:tavLst>
                                        <p:tav tm="0">
                                          <p:val>
                                            <p:strVal val="1+#ppt_w/2"/>
                                          </p:val>
                                        </p:tav>
                                        <p:tav tm="100000">
                                          <p:val>
                                            <p:strVal val="#ppt_x"/>
                                          </p:val>
                                        </p:tav>
                                      </p:tavLst>
                                    </p:anim>
                                    <p:anim calcmode="lin" valueType="num">
                                      <p:cBhvr additive="base">
                                        <p:cTn id="81"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61" grpId="0" animBg="1"/>
      <p:bldP spid="81" grpId="0"/>
      <p:bldP spid="82" grpId="0"/>
      <p:bldP spid="39" grpId="0" animBg="1"/>
      <p:bldP spid="40" grpId="0" animBg="1"/>
      <p:bldP spid="41" grpId="0"/>
      <p:bldP spid="43" grpId="0" animBg="1"/>
      <p:bldP spid="44" grpId="0" animBg="1"/>
      <p:bldP spid="45" grpId="0"/>
      <p:bldP spid="49" grpId="0" animBg="1"/>
      <p:bldP spid="50" grpId="0" animBg="1"/>
      <p:bldP spid="59" grpId="0"/>
      <p:bldP spid="84" grpId="0"/>
      <p:bldP spid="85" grpId="0" animBg="1"/>
      <p:bldP spid="86" grpId="0" animBg="1"/>
      <p:bldP spid="87" grpId="0"/>
      <p:bldP spid="88" grpId="0"/>
    </p:bldLst>
  </p:timing>
</p:sld>
</file>

<file path=ppt/theme/theme1.xml><?xml version="1.0" encoding="utf-8"?>
<a:theme xmlns:a="http://schemas.openxmlformats.org/drawingml/2006/main" name="Office Theme">
  <a:themeElements>
    <a:clrScheme name="Custom 1">
      <a:dk1>
        <a:srgbClr val="3A000B"/>
      </a:dk1>
      <a:lt1>
        <a:srgbClr val="FFFFFF"/>
      </a:lt1>
      <a:dk2>
        <a:srgbClr val="FF4343"/>
      </a:dk2>
      <a:lt2>
        <a:srgbClr val="FFFFFF"/>
      </a:lt2>
      <a:accent1>
        <a:srgbClr val="FF4343"/>
      </a:accent1>
      <a:accent2>
        <a:srgbClr val="FF0000"/>
      </a:accent2>
      <a:accent3>
        <a:srgbClr val="E20000"/>
      </a:accent3>
      <a:accent4>
        <a:srgbClr val="CC0000"/>
      </a:accent4>
      <a:accent5>
        <a:srgbClr val="C00000"/>
      </a:accent5>
      <a:accent6>
        <a:srgbClr val="A50021"/>
      </a:accent6>
      <a:hlink>
        <a:srgbClr val="7E0018"/>
      </a:hlink>
      <a:folHlink>
        <a:srgbClr val="5C001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923</Words>
  <Application>Microsoft Office PowerPoint</Application>
  <PresentationFormat>Widescreen</PresentationFormat>
  <Paragraphs>248</Paragraphs>
  <Slides>28</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STCaiyun</vt:lpstr>
      <vt:lpstr>Aharoni</vt:lpstr>
      <vt:lpstr>Arial</vt:lpstr>
      <vt:lpstr>Bodoni MT Black</vt:lpstr>
      <vt:lpstr>Calibri</vt:lpstr>
      <vt:lpstr>Calibri Light</vt:lpstr>
      <vt:lpstr>Modern Love Caps</vt:lpstr>
      <vt:lpstr>Modern Love Grunge</vt:lpstr>
      <vt:lpstr>Script MT Bold</vt:lpstr>
      <vt:lpstr>TCCC-UnityHeadline</vt:lpstr>
      <vt:lpstr>Wingdings</vt:lpstr>
      <vt:lpstr>Office Theme</vt:lpstr>
      <vt:lpstr>PowerPoint Presentation</vt:lpstr>
      <vt:lpstr>PowerPoint Presentation</vt:lpstr>
      <vt:lpstr>PowerPoint Presentation</vt:lpstr>
      <vt:lpstr>CONGRATULATIONS!</vt:lpstr>
      <vt:lpstr>Accountability, Consistency, and Supportiveness.</vt:lpstr>
      <vt:lpstr>PowerPoint Presentation</vt:lpstr>
      <vt:lpstr>Yearly Summery – this text used for hyperlink – don’t delete</vt:lpstr>
      <vt:lpstr>Skills Analysis – this text used for hyperlink – don’t delete</vt:lpstr>
      <vt:lpstr>Organization – this text used for hyperlink – don’t delete</vt:lpstr>
      <vt:lpstr>Sales Provisions – this text used for hyperlink – don’t delete</vt:lpstr>
      <vt:lpstr>Sales Provisions – this text used for hyperlink – don’t delete</vt:lpstr>
      <vt:lpstr>Q1 Recognition 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Greene, Maggie</dc:creator>
  <cp:lastModifiedBy>Greene, Maggie</cp:lastModifiedBy>
  <cp:revision>6</cp:revision>
  <dcterms:created xsi:type="dcterms:W3CDTF">2021-03-03T01:48:38Z</dcterms:created>
  <dcterms:modified xsi:type="dcterms:W3CDTF">2021-03-03T17:11:45Z</dcterms:modified>
</cp:coreProperties>
</file>