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  <p:sldMasterId id="2147483780" r:id="rId2"/>
    <p:sldMasterId id="2147483881" r:id="rId3"/>
    <p:sldMasterId id="2147483894" r:id="rId4"/>
    <p:sldMasterId id="2147483906" r:id="rId5"/>
  </p:sldMasterIdLst>
  <p:sldIdLst>
    <p:sldId id="256" r:id="rId6"/>
    <p:sldId id="257" r:id="rId7"/>
    <p:sldId id="299" r:id="rId8"/>
    <p:sldId id="322" r:id="rId9"/>
    <p:sldId id="326" r:id="rId10"/>
    <p:sldId id="259" r:id="rId11"/>
    <p:sldId id="260" r:id="rId12"/>
    <p:sldId id="258" r:id="rId13"/>
    <p:sldId id="261" r:id="rId14"/>
    <p:sldId id="327" r:id="rId15"/>
    <p:sldId id="321" r:id="rId16"/>
    <p:sldId id="323" r:id="rId17"/>
    <p:sldId id="324" r:id="rId18"/>
    <p:sldId id="325" r:id="rId19"/>
    <p:sldId id="329" r:id="rId20"/>
    <p:sldId id="328" r:id="rId21"/>
    <p:sldId id="332" r:id="rId22"/>
    <p:sldId id="333" r:id="rId23"/>
    <p:sldId id="336" r:id="rId24"/>
    <p:sldId id="330" r:id="rId25"/>
    <p:sldId id="331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99"/>
    <a:srgbClr val="4E1247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27" autoAdjust="0"/>
  </p:normalViewPr>
  <p:slideViewPr>
    <p:cSldViewPr snapToGrid="0">
      <p:cViewPr>
        <p:scale>
          <a:sx n="60" d="100"/>
          <a:sy n="60" d="100"/>
        </p:scale>
        <p:origin x="11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5" y="1267730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4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9" y="2091263"/>
            <a:ext cx="906858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7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167" indent="0" algn="ctr">
              <a:buNone/>
              <a:defRPr sz="1600"/>
            </a:lvl2pPr>
            <a:lvl3pPr marL="914332" indent="0" algn="ctr">
              <a:buNone/>
              <a:defRPr sz="16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6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9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6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67" indent="0" algn="ctr">
              <a:buNone/>
              <a:defRPr sz="18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800"/>
            </a:lvl4pPr>
            <a:lvl5pPr marL="1828664" indent="0" algn="ctr">
              <a:buNone/>
              <a:defRPr sz="1800"/>
            </a:lvl5pPr>
            <a:lvl6pPr marL="2285830" indent="0" algn="ctr">
              <a:buNone/>
              <a:defRPr sz="1800"/>
            </a:lvl6pPr>
            <a:lvl7pPr marL="2742994" indent="0" algn="ctr">
              <a:buNone/>
              <a:defRPr sz="1800"/>
            </a:lvl7pPr>
            <a:lvl8pPr marL="3200160" indent="0" algn="ctr">
              <a:buNone/>
              <a:defRPr sz="1800"/>
            </a:lvl8pPr>
            <a:lvl9pPr marL="3657327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6EB9D5-7E1A-4433-8B21-2237CC26FA2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3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8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B55-62C0-407E-B706-C907B44B0BF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85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marL="0" lvl="0" indent="0" algn="l" defTabSz="914332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15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27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19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3185-9573-406A-8068-0AB4F233501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94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35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3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25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836712"/>
            <a:ext cx="12192000" cy="711077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04797"/>
            <a:ext cx="12191999" cy="57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471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079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505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5553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8327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4062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157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5" y="1267730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4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465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6529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93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7850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313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6740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6863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828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432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0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24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5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8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3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7968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37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27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78042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57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167" indent="0">
              <a:buNone/>
              <a:defRPr sz="18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167" indent="0">
              <a:buNone/>
              <a:defRPr sz="18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65090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73155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88559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05381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6005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57624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00557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6530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3302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29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7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3" y="607392"/>
            <a:ext cx="2430780" cy="1645920"/>
          </a:xfrm>
        </p:spPr>
        <p:txBody>
          <a:bodyPr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3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7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332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7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66" indent="-182866" algn="l" defTabSz="914332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indent="-182866" algn="l" defTabSz="914332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66" indent="-182866" algn="l" defTabSz="914332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66" indent="-182866" algn="l" defTabSz="914332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64" indent="-182866" algn="l" defTabSz="914332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880" indent="-228584" algn="l" defTabSz="914332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859" indent="-228584" algn="l" defTabSz="914332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36" indent="-228584" algn="l" defTabSz="914332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14" indent="-228584" algn="l" defTabSz="914332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34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5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4" r:id="rId12"/>
    <p:sldLayoutId id="2147483805" r:id="rId13"/>
  </p:sldLayoutIdLst>
  <p:hf sldNum="0" hdr="0" ftr="0" dt="0"/>
  <p:txStyles>
    <p:titleStyle>
      <a:lvl1pPr algn="l" defTabSz="914332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4" indent="-91434" algn="l" defTabSz="914332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56" indent="-137151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23" indent="-137151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6" indent="-137151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183" indent="-137151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32" indent="-137151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24" indent="-137151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62" indent="-137151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355" indent="-137151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0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7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0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9.jp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5" y="1998621"/>
            <a:ext cx="9068587" cy="246137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proses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stoKASTIK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KELOMPOK 08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Alfian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firmansyah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1706985874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FAHRI ALAMSYAH – 1706985943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ALFIYANSYAH -1706986044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8"/>
            <a:ext cx="9070848" cy="58226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Fluctuation Of LQ45 Index and BCA Stock Price at Indonesia Stock Exchange IDX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2109" y="1477115"/>
            <a:ext cx="3474135" cy="422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0463" y="1477115"/>
            <a:ext cx="3470231" cy="4220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UNIVERSITY OF INDONESIA</a:t>
            </a:r>
          </a:p>
        </p:txBody>
      </p:sp>
    </p:spTree>
    <p:extLst>
      <p:ext uri="{BB962C8B-B14F-4D97-AF65-F5344CB8AC3E}">
        <p14:creationId xmlns:p14="http://schemas.microsoft.com/office/powerpoint/2010/main" val="5178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AE95-5F9E-44E9-BC5B-90B050ED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23899"/>
            <a:ext cx="9792208" cy="772056"/>
          </a:xfrm>
        </p:spPr>
        <p:txBody>
          <a:bodyPr>
            <a:normAutofit/>
          </a:bodyPr>
          <a:lstStyle/>
          <a:p>
            <a:r>
              <a:rPr lang="en-US" dirty="0"/>
              <a:t>Geometric Brownian Motion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98A3A-10F3-4D4A-B797-B3EE9BFDDF83}"/>
              </a:ext>
            </a:extLst>
          </p:cNvPr>
          <p:cNvSpPr txBox="1"/>
          <p:nvPr/>
        </p:nvSpPr>
        <p:spPr>
          <a:xfrm>
            <a:off x="210312" y="1179095"/>
            <a:ext cx="117226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Geometric Brownian motion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penyempurnaan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arithmetic Brownian motion,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dimana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mencegah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nilai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X(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distribusi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normal)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menjadi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negative, yang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menjadi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pemodelan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yang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buruk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bagi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harga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saham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Sebuah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persamaan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di mana drift dan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volatilitas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bergantung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pada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harga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saham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,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dinamakan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ito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Misalkan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kita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memodifikasi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aritmetik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Brownian motion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untuk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membuat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rata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rata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sesaat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dan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standar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deviasi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sebanding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X(t)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Maka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ito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process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dapat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ditulis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persamaan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Proses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ini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dikenal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sebagai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geometric Brownian motion (GBM)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20DFE-01E0-4B9F-A980-FE440FB4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3279873"/>
            <a:ext cx="4124325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DAB254-B2C1-4BD7-A85B-E8E804A77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1" y="4675409"/>
            <a:ext cx="3190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4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4">
            <a:extLst>
              <a:ext uri="{FF2B5EF4-FFF2-40B4-BE49-F238E27FC236}">
                <a16:creationId xmlns:a16="http://schemas.microsoft.com/office/drawing/2014/main" id="{EF71B830-5B20-4F67-AE81-49DDCA35E4CF}"/>
              </a:ext>
            </a:extLst>
          </p:cNvPr>
          <p:cNvSpPr txBox="1"/>
          <p:nvPr/>
        </p:nvSpPr>
        <p:spPr>
          <a:xfrm>
            <a:off x="808497" y="262163"/>
            <a:ext cx="1057500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 err="1">
                <a:cs typeface="Arial" pitchFamily="34" charset="0"/>
              </a:rPr>
              <a:t>Distribusi</a:t>
            </a:r>
            <a:r>
              <a:rPr lang="en-US" altLang="ko-KR" sz="2500" b="1" dirty="0">
                <a:cs typeface="Arial" pitchFamily="34" charset="0"/>
              </a:rPr>
              <a:t> Normal </a:t>
            </a:r>
            <a:r>
              <a:rPr lang="en-US" altLang="ko-KR" sz="2500" b="1" dirty="0">
                <a:cs typeface="Arial" pitchFamily="34" charset="0"/>
                <a:sym typeface="Wingdings" panose="05000000000000000000" pitchFamily="2" charset="2"/>
              </a:rPr>
              <a:t></a:t>
            </a:r>
            <a:r>
              <a:rPr lang="en-US" altLang="ko-KR" sz="2500" b="1" dirty="0">
                <a:cs typeface="Arial" pitchFamily="34" charset="0"/>
              </a:rPr>
              <a:t> </a:t>
            </a:r>
            <a:r>
              <a:rPr lang="en-US" altLang="ko-KR" sz="2500" b="1" dirty="0" err="1">
                <a:cs typeface="Arial" pitchFamily="34" charset="0"/>
              </a:rPr>
              <a:t>Metode</a:t>
            </a:r>
            <a:r>
              <a:rPr lang="en-US" altLang="ko-KR" sz="2500" b="1" dirty="0">
                <a:cs typeface="Arial" pitchFamily="34" charset="0"/>
              </a:rPr>
              <a:t> Bayes </a:t>
            </a:r>
            <a:endParaRPr lang="ko-KR" altLang="en-US" sz="2500" b="1" dirty="0">
              <a:cs typeface="Arial" pitchFamily="34" charset="0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8498C15-D220-4E9B-8191-7248E89A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9" y="739217"/>
            <a:ext cx="5901791" cy="350841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BDF37B5-FB30-4898-B0E6-67D5D86B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739217"/>
            <a:ext cx="4905375" cy="1609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EF671F66-9CA4-4352-A258-51335F4638B1}"/>
                  </a:ext>
                </a:extLst>
              </p:cNvPr>
              <p:cNvSpPr txBox="1"/>
              <p:nvPr/>
            </p:nvSpPr>
            <p:spPr>
              <a:xfrm>
                <a:off x="808497" y="4244417"/>
                <a:ext cx="5194738" cy="1361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Penentuan Nilai </a:t>
                </a:r>
                <a:r>
                  <a:rPr lang="en-US" dirty="0" err="1"/>
                  <a:t>dari</a:t>
                </a:r>
                <a:r>
                  <a:rPr lang="en-US" dirty="0"/>
                  <a:t> P (X1 &lt; X &lt; X2)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X </a:t>
                </a:r>
                <a:r>
                  <a:rPr lang="en-US" dirty="0" err="1"/>
                  <a:t>ke</a:t>
                </a:r>
                <a:r>
                  <a:rPr lang="en-US" dirty="0"/>
                  <a:t> Z.</a:t>
                </a:r>
              </a:p>
              <a:p>
                <a:r>
                  <a:rPr lang="en-US" dirty="0" err="1"/>
                  <a:t>Perumusannya</a:t>
                </a:r>
                <a:r>
                  <a:rPr lang="en-US" dirty="0"/>
                  <a:t> :</a:t>
                </a:r>
              </a:p>
              <a:p>
                <a:r>
                  <a:rPr lang="en-US" sz="2000" dirty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2000"/>
                          <m:t>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EF671F66-9CA4-4352-A258-51335F46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7" y="4244417"/>
                <a:ext cx="5194738" cy="1361527"/>
              </a:xfrm>
              <a:prstGeom prst="rect">
                <a:avLst/>
              </a:prstGeom>
              <a:blipFill>
                <a:blip r:embed="rId4"/>
                <a:stretch>
                  <a:fillRect l="-1291" t="-2232" b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ambar 13">
            <a:extLst>
              <a:ext uri="{FF2B5EF4-FFF2-40B4-BE49-F238E27FC236}">
                <a16:creationId xmlns:a16="http://schemas.microsoft.com/office/drawing/2014/main" id="{5858F4C4-F955-41A1-9B49-802673BA39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408"/>
          <a:stretch/>
        </p:blipFill>
        <p:spPr>
          <a:xfrm>
            <a:off x="6583680" y="2493424"/>
            <a:ext cx="4926432" cy="32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9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4">
            <a:extLst>
              <a:ext uri="{FF2B5EF4-FFF2-40B4-BE49-F238E27FC236}">
                <a16:creationId xmlns:a16="http://schemas.microsoft.com/office/drawing/2014/main" id="{EF71B830-5B20-4F67-AE81-49DDCA35E4CF}"/>
              </a:ext>
            </a:extLst>
          </p:cNvPr>
          <p:cNvSpPr txBox="1"/>
          <p:nvPr/>
        </p:nvSpPr>
        <p:spPr>
          <a:xfrm>
            <a:off x="200941" y="46339"/>
            <a:ext cx="1057500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 err="1">
                <a:cs typeface="Arial" pitchFamily="34" charset="0"/>
              </a:rPr>
              <a:t>Distribusi</a:t>
            </a:r>
            <a:r>
              <a:rPr lang="en-US" altLang="ko-KR" sz="2500" b="1" dirty="0">
                <a:cs typeface="Arial" pitchFamily="34" charset="0"/>
              </a:rPr>
              <a:t> Normal  </a:t>
            </a:r>
            <a:r>
              <a:rPr lang="en-US" altLang="ko-KR" sz="2500" b="1" dirty="0">
                <a:cs typeface="Arial" pitchFamily="34" charset="0"/>
                <a:sym typeface="Wingdings" panose="05000000000000000000" pitchFamily="2" charset="2"/>
              </a:rPr>
              <a:t> </a:t>
            </a:r>
            <a:r>
              <a:rPr lang="en-US" altLang="ko-KR" sz="2500" b="1" dirty="0" err="1">
                <a:cs typeface="Arial" pitchFamily="34" charset="0"/>
                <a:sym typeface="Wingdings" panose="05000000000000000000" pitchFamily="2" charset="2"/>
              </a:rPr>
              <a:t>Metode</a:t>
            </a:r>
            <a:r>
              <a:rPr lang="en-US" altLang="ko-KR" sz="2500" b="1" dirty="0">
                <a:cs typeface="Arial" pitchFamily="34" charset="0"/>
                <a:sym typeface="Wingdings" panose="05000000000000000000" pitchFamily="2" charset="2"/>
              </a:rPr>
              <a:t> Bayes</a:t>
            </a:r>
            <a:endParaRPr lang="ko-KR" altLang="en-US" sz="2500" b="1" dirty="0"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EF671F66-9CA4-4352-A258-51335F4638B1}"/>
                  </a:ext>
                </a:extLst>
              </p:cNvPr>
              <p:cNvSpPr txBox="1"/>
              <p:nvPr/>
            </p:nvSpPr>
            <p:spPr>
              <a:xfrm>
                <a:off x="200940" y="547147"/>
                <a:ext cx="10853416" cy="1559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Rata-rata </a:t>
                </a:r>
                <a:r>
                  <a:rPr lang="en-US" sz="2000" dirty="0" err="1"/>
                  <a:t>penarikan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sampel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/>
                      <m:t>μ</m:t>
                    </m:r>
                  </m:oMath>
                </a14:m>
                <a:r>
                  <a:rPr lang="en-US" sz="1000" dirty="0"/>
                  <a:t>x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/>
                      <m:t>μ</m:t>
                    </m:r>
                  </m:oMath>
                </a14:m>
                <a:endParaRPr lang="en-US" sz="2000" dirty="0"/>
              </a:p>
              <a:p>
                <a:r>
                  <a:rPr lang="en-US" sz="2000" dirty="0" err="1"/>
                  <a:t>Simpangan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bakunya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US" sz="1000" dirty="0"/>
                      <m:t>x</m:t>
                    </m:r>
                  </m:oMath>
                </a14:m>
                <a:r>
                  <a:rPr lang="en-US" sz="1000" dirty="0"/>
                  <a:t>  </a:t>
                </a:r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000" dirty="0"/>
              </a:p>
              <a:p>
                <a:r>
                  <a:rPr lang="en-US" sz="2000" dirty="0" err="1"/>
                  <a:t>Variansi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Penarikan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Sampel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000" dirty="0"/>
                  <a:t>2/x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EF671F66-9CA4-4352-A258-51335F46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0" y="547147"/>
                <a:ext cx="10853416" cy="1559466"/>
              </a:xfrm>
              <a:prstGeom prst="rect">
                <a:avLst/>
              </a:prstGeom>
              <a:blipFill>
                <a:blip r:embed="rId2"/>
                <a:stretch>
                  <a:fillRect l="-618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Kotak Teks 5">
            <a:extLst>
              <a:ext uri="{FF2B5EF4-FFF2-40B4-BE49-F238E27FC236}">
                <a16:creationId xmlns:a16="http://schemas.microsoft.com/office/drawing/2014/main" id="{4597F3F7-4B02-42A6-93E4-7DAB2734F138}"/>
              </a:ext>
            </a:extLst>
          </p:cNvPr>
          <p:cNvSpPr txBox="1"/>
          <p:nvPr/>
        </p:nvSpPr>
        <p:spPr>
          <a:xfrm>
            <a:off x="200940" y="1744890"/>
            <a:ext cx="566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Penaksiran</a:t>
            </a:r>
            <a:r>
              <a:rPr lang="en-US" b="1" dirty="0"/>
              <a:t> </a:t>
            </a:r>
            <a:r>
              <a:rPr lang="en-US" b="1" dirty="0" err="1"/>
              <a:t>Proporsi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2A91A1F6-80A7-48C5-BD62-A1027D8951E8}"/>
              </a:ext>
            </a:extLst>
          </p:cNvPr>
          <p:cNvSpPr txBox="1"/>
          <p:nvPr/>
        </p:nvSpPr>
        <p:spPr>
          <a:xfrm>
            <a:off x="1005840" y="3423437"/>
            <a:ext cx="5090160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9FAFAF95-1B37-4F1B-8511-001292E2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2" y="2130367"/>
            <a:ext cx="5660883" cy="4067122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11573123-430D-413F-ADDB-4F6838F14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30" y="181389"/>
            <a:ext cx="5660882" cy="567773"/>
          </a:xfrm>
          <a:prstGeom prst="rect">
            <a:avLst/>
          </a:prstGeom>
        </p:spPr>
      </p:pic>
      <p:sp>
        <p:nvSpPr>
          <p:cNvPr id="19" name="Kotak Teks 18">
            <a:extLst>
              <a:ext uri="{FF2B5EF4-FFF2-40B4-BE49-F238E27FC236}">
                <a16:creationId xmlns:a16="http://schemas.microsoft.com/office/drawing/2014/main" id="{464E663B-A41D-402C-84ED-DD50E50FE4C6}"/>
              </a:ext>
            </a:extLst>
          </p:cNvPr>
          <p:cNvSpPr txBox="1"/>
          <p:nvPr/>
        </p:nvSpPr>
        <p:spPr>
          <a:xfrm>
            <a:off x="5861824" y="822853"/>
            <a:ext cx="566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Variansi</a:t>
            </a:r>
            <a:r>
              <a:rPr lang="en-US" b="1" dirty="0"/>
              <a:t> (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rata rata):</a:t>
            </a:r>
          </a:p>
          <a:p>
            <a:endParaRPr lang="en-US" dirty="0"/>
          </a:p>
        </p:txBody>
      </p:sp>
      <p:pic>
        <p:nvPicPr>
          <p:cNvPr id="21" name="Gambar 20">
            <a:extLst>
              <a:ext uri="{FF2B5EF4-FFF2-40B4-BE49-F238E27FC236}">
                <a16:creationId xmlns:a16="http://schemas.microsoft.com/office/drawing/2014/main" id="{979F3B95-F533-405C-82B7-18439964D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823" y="1184158"/>
            <a:ext cx="6154603" cy="51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4">
            <a:extLst>
              <a:ext uri="{FF2B5EF4-FFF2-40B4-BE49-F238E27FC236}">
                <a16:creationId xmlns:a16="http://schemas.microsoft.com/office/drawing/2014/main" id="{EF71B830-5B20-4F67-AE81-49DDCA35E4CF}"/>
              </a:ext>
            </a:extLst>
          </p:cNvPr>
          <p:cNvSpPr txBox="1"/>
          <p:nvPr/>
        </p:nvSpPr>
        <p:spPr>
          <a:xfrm>
            <a:off x="200941" y="10296"/>
            <a:ext cx="1057500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 err="1">
                <a:cs typeface="Arial" pitchFamily="34" charset="0"/>
              </a:rPr>
              <a:t>Distribusi</a:t>
            </a:r>
            <a:r>
              <a:rPr lang="en-US" altLang="ko-KR" sz="2500" b="1" dirty="0">
                <a:cs typeface="Arial" pitchFamily="34" charset="0"/>
              </a:rPr>
              <a:t> Normal  </a:t>
            </a:r>
            <a:r>
              <a:rPr lang="en-US" altLang="ko-KR" sz="2500" b="1" dirty="0">
                <a:cs typeface="Arial" pitchFamily="34" charset="0"/>
                <a:sym typeface="Wingdings" panose="05000000000000000000" pitchFamily="2" charset="2"/>
              </a:rPr>
              <a:t> </a:t>
            </a:r>
            <a:r>
              <a:rPr lang="en-US" altLang="ko-KR" sz="2500" b="1" dirty="0" err="1">
                <a:cs typeface="Arial" pitchFamily="34" charset="0"/>
                <a:sym typeface="Wingdings" panose="05000000000000000000" pitchFamily="2" charset="2"/>
              </a:rPr>
              <a:t>Metode</a:t>
            </a:r>
            <a:r>
              <a:rPr lang="en-US" altLang="ko-KR" sz="2500" b="1" dirty="0">
                <a:cs typeface="Arial" pitchFamily="34" charset="0"/>
                <a:sym typeface="Wingdings" panose="05000000000000000000" pitchFamily="2" charset="2"/>
              </a:rPr>
              <a:t> Bayes  Uji </a:t>
            </a:r>
            <a:r>
              <a:rPr lang="en-US" altLang="ko-KR" sz="2500" b="1" dirty="0" err="1">
                <a:cs typeface="Arial" pitchFamily="34" charset="0"/>
                <a:sym typeface="Wingdings" panose="05000000000000000000" pitchFamily="2" charset="2"/>
              </a:rPr>
              <a:t>Hipotesis</a:t>
            </a:r>
            <a:endParaRPr lang="ko-KR" altLang="en-US" sz="2500" b="1" dirty="0">
              <a:cs typeface="Arial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EF671F66-9CA4-4352-A258-51335F4638B1}"/>
              </a:ext>
            </a:extLst>
          </p:cNvPr>
          <p:cNvSpPr txBox="1"/>
          <p:nvPr/>
        </p:nvSpPr>
        <p:spPr>
          <a:xfrm>
            <a:off x="332570" y="814854"/>
            <a:ext cx="611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Pengujian</a:t>
            </a:r>
            <a:r>
              <a:rPr lang="en-US" sz="2000" b="1" dirty="0"/>
              <a:t> Satu </a:t>
            </a:r>
            <a:r>
              <a:rPr lang="en-US" sz="2000" b="1" dirty="0" err="1"/>
              <a:t>arah</a:t>
            </a:r>
            <a:r>
              <a:rPr lang="en-US" sz="2000" b="1" dirty="0"/>
              <a:t> dan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Arah</a:t>
            </a:r>
            <a:endParaRPr lang="en-US" sz="2000" b="1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4597F3F7-4B02-42A6-93E4-7DAB2734F138}"/>
              </a:ext>
            </a:extLst>
          </p:cNvPr>
          <p:cNvSpPr txBox="1"/>
          <p:nvPr/>
        </p:nvSpPr>
        <p:spPr>
          <a:xfrm>
            <a:off x="200941" y="2034507"/>
            <a:ext cx="566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2A91A1F6-80A7-48C5-BD62-A1027D8951E8}"/>
              </a:ext>
            </a:extLst>
          </p:cNvPr>
          <p:cNvSpPr txBox="1"/>
          <p:nvPr/>
        </p:nvSpPr>
        <p:spPr>
          <a:xfrm>
            <a:off x="1005840" y="3423437"/>
            <a:ext cx="5090160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42D0633D-6D53-4608-93E1-ADE0A5DD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14" y="1391194"/>
            <a:ext cx="5266945" cy="4362492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570CC43D-5D94-4A3D-978E-C816BEBDB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63"/>
          <a:stretch/>
        </p:blipFill>
        <p:spPr>
          <a:xfrm>
            <a:off x="377726" y="1434397"/>
            <a:ext cx="5686425" cy="2912217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3BDBB3A0-CDFC-4FF0-B4DC-24AE1702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348" y="556908"/>
            <a:ext cx="1514475" cy="781050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3289E24F-EB20-4A05-B384-5F64E0C9E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0" y="4444538"/>
            <a:ext cx="4153437" cy="21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2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4">
            <a:extLst>
              <a:ext uri="{FF2B5EF4-FFF2-40B4-BE49-F238E27FC236}">
                <a16:creationId xmlns:a16="http://schemas.microsoft.com/office/drawing/2014/main" id="{EF71B830-5B20-4F67-AE81-49DDCA35E4CF}"/>
              </a:ext>
            </a:extLst>
          </p:cNvPr>
          <p:cNvSpPr txBox="1"/>
          <p:nvPr/>
        </p:nvSpPr>
        <p:spPr>
          <a:xfrm>
            <a:off x="200941" y="10296"/>
            <a:ext cx="1057500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500" b="1" dirty="0">
                <a:cs typeface="Arial" pitchFamily="34" charset="0"/>
              </a:rPr>
              <a:t>Power Law Distribution &amp; Exponential Distribution</a:t>
            </a:r>
            <a:endParaRPr lang="ko-KR" altLang="en-US" sz="2500" b="1" dirty="0">
              <a:cs typeface="Arial" pitchFamily="34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4597F3F7-4B02-42A6-93E4-7DAB2734F138}"/>
              </a:ext>
            </a:extLst>
          </p:cNvPr>
          <p:cNvSpPr txBox="1"/>
          <p:nvPr/>
        </p:nvSpPr>
        <p:spPr>
          <a:xfrm>
            <a:off x="200941" y="2034507"/>
            <a:ext cx="566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24EC7FF-4DC9-407A-96B7-BC6076C0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1" y="578260"/>
            <a:ext cx="3193774" cy="436649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0B72E7E8-FDAC-4CDC-92DF-ED2407F8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" y="1032721"/>
            <a:ext cx="3737113" cy="661886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5511F975-C47B-49D9-9FFB-A17800E0E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130" y="815145"/>
            <a:ext cx="1713700" cy="369332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F9597C73-C3B4-41A8-B43C-8F705DD38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245" y="615282"/>
            <a:ext cx="5486400" cy="2838450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2E8AEF84-63B6-4411-B268-DD1FF1F8B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245" y="3453732"/>
            <a:ext cx="6067485" cy="3172355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A6921576-5191-4941-98A4-889D96FA8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604" y="3272459"/>
            <a:ext cx="3352800" cy="1314450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AEE36971-4D90-4F14-836F-582BBCB43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5091" y="2708364"/>
            <a:ext cx="2476500" cy="533400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0B700293-D5BD-4C1D-99D2-34C329176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3604" y="2132736"/>
            <a:ext cx="3419475" cy="485775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54B9D166-1E07-462A-877B-8E6E50896B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894" y="4586909"/>
            <a:ext cx="3990975" cy="2158537"/>
          </a:xfrm>
          <a:prstGeom prst="rect">
            <a:avLst/>
          </a:prstGeom>
        </p:spPr>
      </p:pic>
      <p:sp>
        <p:nvSpPr>
          <p:cNvPr id="21" name="Kotak Teks 20">
            <a:extLst>
              <a:ext uri="{FF2B5EF4-FFF2-40B4-BE49-F238E27FC236}">
                <a16:creationId xmlns:a16="http://schemas.microsoft.com/office/drawing/2014/main" id="{BCCEC2DE-112F-4732-AB84-66AB72910653}"/>
              </a:ext>
            </a:extLst>
          </p:cNvPr>
          <p:cNvSpPr txBox="1"/>
          <p:nvPr/>
        </p:nvSpPr>
        <p:spPr>
          <a:xfrm>
            <a:off x="311254" y="1709747"/>
            <a:ext cx="480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 Law Tail :</a:t>
            </a:r>
          </a:p>
        </p:txBody>
      </p:sp>
    </p:spTree>
    <p:extLst>
      <p:ext uri="{BB962C8B-B14F-4D97-AF65-F5344CB8AC3E}">
        <p14:creationId xmlns:p14="http://schemas.microsoft.com/office/powerpoint/2010/main" val="92408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15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3F3DFD58-246D-4FEB-A3E0-8D5D9D5BCF53}"/>
              </a:ext>
            </a:extLst>
          </p:cNvPr>
          <p:cNvSpPr txBox="1"/>
          <p:nvPr/>
        </p:nvSpPr>
        <p:spPr>
          <a:xfrm>
            <a:off x="661251" y="1474970"/>
            <a:ext cx="2821967" cy="314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Visualisasi Saham Metode GBM  </a:t>
            </a:r>
          </a:p>
        </p:txBody>
      </p:sp>
      <p:grpSp>
        <p:nvGrpSpPr>
          <p:cNvPr id="45" name="Group 19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ambar 2">
            <a:extLst>
              <a:ext uri="{FF2B5EF4-FFF2-40B4-BE49-F238E27FC236}">
                <a16:creationId xmlns:a16="http://schemas.microsoft.com/office/drawing/2014/main" id="{23AEC10A-7312-4AAD-BA47-A629AD07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3" y="1106906"/>
            <a:ext cx="6282918" cy="3904000"/>
          </a:xfrm>
          <a:prstGeom prst="rect">
            <a:avLst/>
          </a:prstGeom>
        </p:spPr>
      </p:pic>
      <p:pic>
        <p:nvPicPr>
          <p:cNvPr id="46" name="Picture 23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3F3DFD58-246D-4FEB-A3E0-8D5D9D5BCF53}"/>
              </a:ext>
            </a:extLst>
          </p:cNvPr>
          <p:cNvSpPr txBox="1"/>
          <p:nvPr/>
        </p:nvSpPr>
        <p:spPr>
          <a:xfrm>
            <a:off x="708660" y="251460"/>
            <a:ext cx="30682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GBM  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9B7844E2-CFF0-4BB4-8A61-0EDEADCE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0" y="1037153"/>
            <a:ext cx="3861209" cy="224790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DF53539-6E3A-4688-817A-91CB4497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074445"/>
            <a:ext cx="3590649" cy="224790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5EFD92B2-4E79-4FA5-9B61-BF1060713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248" y="1064656"/>
            <a:ext cx="3437489" cy="2247900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7B7F389A-6669-4CF5-A39E-89822E482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59" y="3606403"/>
            <a:ext cx="3861209" cy="2247900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BA8E51D5-C390-4A65-BD6F-030C2E583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3606403"/>
            <a:ext cx="3590650" cy="219075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B0F05CA5-6DD3-4CAC-B346-6BFAF3424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3248" y="3606403"/>
            <a:ext cx="343748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3F3DFD58-246D-4FEB-A3E0-8D5D9D5BCF53}"/>
              </a:ext>
            </a:extLst>
          </p:cNvPr>
          <p:cNvSpPr txBox="1"/>
          <p:nvPr/>
        </p:nvSpPr>
        <p:spPr>
          <a:xfrm>
            <a:off x="708660" y="251460"/>
            <a:ext cx="30682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GBM  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0D183574-8E9C-488C-9C05-9A1477C0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815222"/>
            <a:ext cx="4479915" cy="2729746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63B4B02F-EFFE-4080-84E0-48DE8198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3876794"/>
            <a:ext cx="4479915" cy="2729746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9BEC14CE-A145-4BD8-AD08-A505AB85E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637" y="815222"/>
            <a:ext cx="6105525" cy="1533525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1603C55D-2C41-4182-BEA1-0ABC15618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638" y="2708359"/>
            <a:ext cx="6105524" cy="39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3F3DFD58-246D-4FEB-A3E0-8D5D9D5BCF53}"/>
              </a:ext>
            </a:extLst>
          </p:cNvPr>
          <p:cNvSpPr txBox="1"/>
          <p:nvPr/>
        </p:nvSpPr>
        <p:spPr>
          <a:xfrm>
            <a:off x="708660" y="251460"/>
            <a:ext cx="30682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GBM  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CED50D9-72AA-4285-96A5-FD2F6CD9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5" y="905834"/>
            <a:ext cx="3847098" cy="48577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2C1A4CD-6E8C-45A4-BBD4-AC765CC3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5" y="1762124"/>
            <a:ext cx="3847098" cy="333375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C8736B50-7160-45B3-ACF0-D79B7843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79" y="1308891"/>
            <a:ext cx="432259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8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3F3DFD58-246D-4FEB-A3E0-8D5D9D5BCF53}"/>
              </a:ext>
            </a:extLst>
          </p:cNvPr>
          <p:cNvSpPr txBox="1"/>
          <p:nvPr/>
        </p:nvSpPr>
        <p:spPr>
          <a:xfrm>
            <a:off x="708660" y="251460"/>
            <a:ext cx="30682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GBM  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CB46A38-7798-46C8-BAC7-59DA66BC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00" y="1844842"/>
            <a:ext cx="3783129" cy="2470484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69BF9FED-0DE4-4652-B1AF-D0FD2243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8" y="938463"/>
            <a:ext cx="6166184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2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85" y="528945"/>
            <a:ext cx="11242899" cy="942046"/>
          </a:xfr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LATAR BELAKANG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5" y="2039918"/>
            <a:ext cx="8515446" cy="44668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Keuangan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yang </a:t>
            </a:r>
            <a:r>
              <a:rPr lang="en-US" b="1" dirty="0" err="1"/>
              <a:t>kompleks</a:t>
            </a:r>
            <a:r>
              <a:rPr lang="en-US" b="1" dirty="0"/>
              <a:t> dan Data yang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dimana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Paper </a:t>
            </a:r>
            <a:r>
              <a:rPr lang="en-US" b="1" dirty="0" err="1"/>
              <a:t>terkait</a:t>
            </a:r>
            <a:r>
              <a:rPr lang="en-US" b="1" dirty="0"/>
              <a:t> Stock Price BCA dan </a:t>
            </a:r>
            <a:r>
              <a:rPr lang="en-US" b="1" dirty="0" err="1"/>
              <a:t>Indexnya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r>
              <a:rPr lang="en-US" b="1" dirty="0"/>
              <a:t> :</a:t>
            </a:r>
          </a:p>
          <a:p>
            <a:pPr>
              <a:buFontTx/>
              <a:buChar char="-"/>
            </a:pPr>
            <a:r>
              <a:rPr lang="en-US" b="1" dirty="0" err="1"/>
              <a:t>Kepadatan</a:t>
            </a:r>
            <a:r>
              <a:rPr lang="en-US" b="1" dirty="0"/>
              <a:t> Data </a:t>
            </a:r>
            <a:r>
              <a:rPr lang="en-US" b="1" dirty="0" err="1"/>
              <a:t>Probabilitas</a:t>
            </a:r>
            <a:r>
              <a:rPr lang="en-US" b="1" dirty="0"/>
              <a:t> dan </a:t>
            </a: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Variansi</a:t>
            </a:r>
            <a:r>
              <a:rPr lang="en-US" b="1" dirty="0"/>
              <a:t> Data</a:t>
            </a:r>
          </a:p>
          <a:p>
            <a:pPr>
              <a:buFontTx/>
              <a:buChar char="-"/>
            </a:pPr>
            <a:r>
              <a:rPr lang="en-US" b="1" dirty="0" err="1"/>
              <a:t>Distribusi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Saham</a:t>
            </a:r>
            <a:r>
              <a:rPr lang="en-US" b="1" dirty="0"/>
              <a:t> Probability dan </a:t>
            </a:r>
            <a:r>
              <a:rPr lang="en-US" b="1" dirty="0" err="1"/>
              <a:t>Variansi</a:t>
            </a:r>
            <a:r>
              <a:rPr lang="en-US" b="1" dirty="0"/>
              <a:t> Data</a:t>
            </a:r>
          </a:p>
          <a:p>
            <a:pPr marL="0" indent="0">
              <a:buNone/>
            </a:pPr>
            <a:r>
              <a:rPr lang="en-US" b="1" dirty="0" err="1"/>
              <a:t>Saham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Partikel</a:t>
            </a:r>
            <a:r>
              <a:rPr lang="en-US" b="1" dirty="0">
                <a:sym typeface="Wingdings" panose="05000000000000000000" pitchFamily="2" charset="2"/>
              </a:rPr>
              <a:t> yang </a:t>
            </a:r>
            <a:r>
              <a:rPr lang="en-US" b="1" dirty="0" err="1">
                <a:sym typeface="Wingdings" panose="05000000000000000000" pitchFamily="2" charset="2"/>
              </a:rPr>
              <a:t>bergerak</a:t>
            </a:r>
            <a:r>
              <a:rPr lang="en-US" b="1" dirty="0">
                <a:sym typeface="Wingdings" panose="05000000000000000000" pitchFamily="2" charset="2"/>
              </a:rPr>
              <a:t> ( Data yang </a:t>
            </a:r>
            <a:r>
              <a:rPr lang="en-US" b="1" dirty="0" err="1">
                <a:sym typeface="Wingdings" panose="05000000000000000000" pitchFamily="2" charset="2"/>
              </a:rPr>
              <a:t>terus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ada</a:t>
            </a:r>
            <a:r>
              <a:rPr lang="en-US" b="1" dirty="0">
                <a:sym typeface="Wingdings" panose="05000000000000000000" pitchFamily="2" charset="2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Stock Price , </a:t>
            </a:r>
            <a:r>
              <a:rPr lang="en-US" b="1" dirty="0" err="1">
                <a:sym typeface="Wingdings" panose="05000000000000000000" pitchFamily="2" charset="2"/>
              </a:rPr>
              <a:t>Variansi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</a:rPr>
              <a:t>Geometric Brownian Process</a:t>
            </a: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Proses </a:t>
            </a:r>
            <a:r>
              <a:rPr lang="en-US" b="1" dirty="0" err="1">
                <a:sym typeface="Wingdings" panose="05000000000000000000" pitchFamily="2" charset="2"/>
              </a:rPr>
              <a:t>Stokastik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Metode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Bayes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Tujuannya</a:t>
            </a:r>
            <a:r>
              <a:rPr lang="en-US" b="1" dirty="0">
                <a:solidFill>
                  <a:schemeClr val="tx1"/>
                </a:solidFill>
              </a:rPr>
              <a:t> : </a:t>
            </a:r>
            <a:r>
              <a:rPr lang="en-US" b="1" dirty="0" err="1">
                <a:solidFill>
                  <a:schemeClr val="tx1"/>
                </a:solidFill>
              </a:rPr>
              <a:t>Membandingkan</a:t>
            </a:r>
            <a:r>
              <a:rPr lang="en-US" b="1" dirty="0">
                <a:solidFill>
                  <a:schemeClr val="tx1"/>
                </a:solidFill>
              </a:rPr>
              <a:t> Tingkat </a:t>
            </a:r>
            <a:r>
              <a:rPr lang="en-US" b="1" dirty="0" err="1">
                <a:solidFill>
                  <a:schemeClr val="tx1"/>
                </a:solidFill>
              </a:rPr>
              <a:t>Fluktuaktif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Metode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Statistik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Parameternya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7786434E-493B-4CC4-B310-40FAE2F8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207" y="320325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6926"/>
      </p:ext>
    </p:extLst>
  </p:cSld>
  <p:clrMapOvr>
    <a:masterClrMapping/>
  </p:clrMapOvr>
  <p:transition spd="slow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CF383F3B-CD71-4E65-92B0-F978FA561D0C}"/>
              </a:ext>
            </a:extLst>
          </p:cNvPr>
          <p:cNvSpPr txBox="1"/>
          <p:nvPr/>
        </p:nvSpPr>
        <p:spPr>
          <a:xfrm>
            <a:off x="708660" y="251460"/>
            <a:ext cx="31093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Bayes  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3215521-CE68-49E3-897C-4E5FD7D1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2" y="927684"/>
            <a:ext cx="5662862" cy="228875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1EA6337-8038-4C38-8192-24BF5CE7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2" y="3641558"/>
            <a:ext cx="5662862" cy="2964982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576D4185-04CD-4690-96E7-221873957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072" y="927685"/>
            <a:ext cx="4347411" cy="56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8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CF383F3B-CD71-4E65-92B0-F978FA561D0C}"/>
              </a:ext>
            </a:extLst>
          </p:cNvPr>
          <p:cNvSpPr txBox="1"/>
          <p:nvPr/>
        </p:nvSpPr>
        <p:spPr>
          <a:xfrm>
            <a:off x="708660" y="251460"/>
            <a:ext cx="31093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Bayes  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4E9DFC6E-22D3-4C96-8011-CC619E96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794083"/>
            <a:ext cx="4610100" cy="2133600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7B7A429-3556-455D-A19F-EE7C580F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3100974"/>
            <a:ext cx="4610100" cy="3505566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A9D4B4E4-7F6E-4423-A722-71F3DAD6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424" y="251460"/>
            <a:ext cx="6083265" cy="2928887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EF9D8902-031E-4874-B00A-319EA9FCE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423" y="3386154"/>
            <a:ext cx="6083265" cy="32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5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5" y="360705"/>
            <a:ext cx="11365872" cy="5982038"/>
          </a:xfrm>
        </p:spPr>
      </p:pic>
    </p:spTree>
    <p:extLst>
      <p:ext uri="{BB962C8B-B14F-4D97-AF65-F5344CB8AC3E}">
        <p14:creationId xmlns:p14="http://schemas.microsoft.com/office/powerpoint/2010/main" val="136423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19761D62-663C-40E0-BFD6-AF855CAE1AD6}"/>
              </a:ext>
            </a:extLst>
          </p:cNvPr>
          <p:cNvSpPr txBox="1"/>
          <p:nvPr/>
        </p:nvSpPr>
        <p:spPr>
          <a:xfrm>
            <a:off x="834888" y="271670"/>
            <a:ext cx="102041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 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7565FC5-B03D-46FC-BC34-004CA77C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3" y="895204"/>
            <a:ext cx="10564837" cy="52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C09894DD-0B96-485F-9645-706F407F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928085"/>
            <a:ext cx="6410084" cy="50158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6277591-0AE9-4656-A7AD-6132E52F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763360"/>
            <a:ext cx="3854945" cy="2235867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150AF735-694C-4955-AB5B-CC4A89765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74"/>
          <a:stretch/>
        </p:blipFill>
        <p:spPr>
          <a:xfrm>
            <a:off x="7695873" y="4048292"/>
            <a:ext cx="3854945" cy="18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8E5BF0-D2F1-4F43-9D34-0A5DC333E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5F45A-0DD9-48F1-9F96-830604F8C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Geometric Brownian Motion &amp; Ornstein </a:t>
            </a:r>
            <a:r>
              <a:rPr lang="en-US" sz="4400" dirty="0" err="1">
                <a:solidFill>
                  <a:schemeClr val="tx1"/>
                </a:solidFill>
              </a:rPr>
              <a:t>unlenbeck</a:t>
            </a:r>
            <a:r>
              <a:rPr lang="en-US" sz="4400" dirty="0">
                <a:solidFill>
                  <a:schemeClr val="tx1"/>
                </a:solidFill>
              </a:rPr>
              <a:t> process</a:t>
            </a:r>
            <a:endParaRPr lang="en-ID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00B52-EC7D-46C2-861A-5D5E18FA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9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AE95-5F9E-44E9-BC5B-90B050ED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0" y="550113"/>
            <a:ext cx="9792208" cy="772056"/>
          </a:xfrm>
        </p:spPr>
        <p:txBody>
          <a:bodyPr>
            <a:normAutofit/>
          </a:bodyPr>
          <a:lstStyle/>
          <a:p>
            <a:r>
              <a:rPr lang="en-US" dirty="0"/>
              <a:t>Brownian Motion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FF5B2-ABDA-4355-9CB3-A7C1EB317094}"/>
              </a:ext>
            </a:extLst>
          </p:cNvPr>
          <p:cNvSpPr txBox="1"/>
          <p:nvPr/>
        </p:nvSpPr>
        <p:spPr>
          <a:xfrm>
            <a:off x="210312" y="1322169"/>
            <a:ext cx="11580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Brownian motion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kejadian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acak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terjadi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pada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waktu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kontinu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pergerakan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kontinu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daripada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diskrit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Contoh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kejadian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random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dapat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dihasilkan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membalik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sebuah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koin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koin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setiap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periode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,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arah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yang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ditentukan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apakah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koin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sisi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head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atau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tails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Brownian motion,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kita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harus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membalik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koin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jauh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lebih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cepat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dan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mengambil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langkah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sangat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kecil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di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setiap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titik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81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AE95-5F9E-44E9-BC5B-90B050ED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0" y="550113"/>
            <a:ext cx="9792208" cy="772056"/>
          </a:xfrm>
        </p:spPr>
        <p:txBody>
          <a:bodyPr>
            <a:normAutofit/>
          </a:bodyPr>
          <a:lstStyle/>
          <a:p>
            <a:r>
              <a:rPr lang="en-US" dirty="0"/>
              <a:t>Brownian Motion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FF5B2-ABDA-4355-9CB3-A7C1EB317094}"/>
              </a:ext>
            </a:extLst>
          </p:cNvPr>
          <p:cNvSpPr txBox="1"/>
          <p:nvPr/>
        </p:nvSpPr>
        <p:spPr>
          <a:xfrm>
            <a:off x="210312" y="1322169"/>
            <a:ext cx="115806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Misalkan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Z(t)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merepresentasikan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nila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kejadian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acak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jumlah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kumulatif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semua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gerakan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setelah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periode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Secara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teknis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Brownian motion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kejadian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acak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mengikuti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karateristik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	-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Z(0) = 0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	- Z(t + s) – Z(t)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distribusi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normal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mean 0 dan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varian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	- Z(t + s1) – Z(t)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independent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Z(t) – Z(t – s2)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dimana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s1, s2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	&gt;0. yang mana nonoverlapping increment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secara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independent 	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didistribusi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	- Z(t)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kontinu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78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AE95-5F9E-44E9-BC5B-90B050ED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0" y="550113"/>
            <a:ext cx="9792208" cy="772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Ornstein </a:t>
            </a:r>
            <a:r>
              <a:rPr lang="en-US" dirty="0" err="1">
                <a:solidFill>
                  <a:schemeClr val="tx1"/>
                </a:solidFill>
              </a:rPr>
              <a:t>uhlenbeck</a:t>
            </a:r>
            <a:r>
              <a:rPr lang="en-US" dirty="0">
                <a:solidFill>
                  <a:schemeClr val="tx1"/>
                </a:solidFill>
              </a:rPr>
              <a:t> process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A2447-3ECC-44C7-A8E5-7B7A8AB2ACD5}"/>
              </a:ext>
            </a:extLst>
          </p:cNvPr>
          <p:cNvSpPr txBox="1"/>
          <p:nvPr/>
        </p:nvSpPr>
        <p:spPr>
          <a:xfrm>
            <a:off x="312821" y="1411705"/>
            <a:ext cx="11486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The Ornstein-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Uhlenbeck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proses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proses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difusi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yang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diperkenalkan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sebagai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model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kecepatan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partikel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menjalani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hukum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Brownian-Motion.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Proses Ornstein-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Uhlenbeck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upaya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untuk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mengatasi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kesulitan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ini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dengan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pemodelan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kecepatan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secara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langsung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Dalam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beberapa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tahun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terakhir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, proses Ornstein-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Uhlenbeck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telah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muncul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di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bidang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keuangan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sebagai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model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volatilitas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proses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harga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aset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yang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mendasari</a:t>
            </a:r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29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AE95-5F9E-44E9-BC5B-90B050ED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0" y="550113"/>
            <a:ext cx="9792208" cy="772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Ornstein </a:t>
            </a:r>
            <a:r>
              <a:rPr lang="en-US" dirty="0" err="1">
                <a:solidFill>
                  <a:schemeClr val="tx1"/>
                </a:solidFill>
              </a:rPr>
              <a:t>uhlenbeck</a:t>
            </a:r>
            <a:r>
              <a:rPr lang="en-US" dirty="0">
                <a:solidFill>
                  <a:schemeClr val="tx1"/>
                </a:solidFill>
              </a:rPr>
              <a:t> process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A2447-3ECC-44C7-A8E5-7B7A8AB2ACD5}"/>
              </a:ext>
            </a:extLst>
          </p:cNvPr>
          <p:cNvSpPr txBox="1"/>
          <p:nvPr/>
        </p:nvSpPr>
        <p:spPr>
          <a:xfrm>
            <a:off x="259080" y="1384007"/>
            <a:ext cx="114861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Persamaan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Ornstein –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Uhlenbeck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process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sebagai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berikut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Persamaan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ini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merupakan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hasil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modifkasi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drift term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arithmetic Brownian process yang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bertujuan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menggabungkan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pengembalian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rata-rata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Ketika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nilai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a = 0,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persamaan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ini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dikenal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sebagai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Ornstein-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Uhlenbeck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process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Parameter   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mengukur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kecepatan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dari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pengembalian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jika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parameter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ini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bernilai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besar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,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pengembalian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akan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terjadi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lebih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cepat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Seperti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arithmetic Brownian motion, X 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masih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dapat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bernilai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lawik Light" panose="02020404030301010803"/>
                <a:ea typeface="+mn-ea"/>
                <a:cs typeface="+mn-cs"/>
              </a:rPr>
              <a:t>negatif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lawik Light" panose="020204040303010108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32AEB-A847-4406-939E-15ED44B6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28" y="2056451"/>
            <a:ext cx="4438650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68F2F-B7D8-4773-9627-0C61F3B2A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37" y="4934056"/>
            <a:ext cx="2286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8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Integral">
  <a:themeElements>
    <a:clrScheme name="Merah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Tem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B3921"/>
      </a:dk2>
      <a:lt2>
        <a:srgbClr val="E8E2E7"/>
      </a:lt2>
      <a:accent1>
        <a:srgbClr val="48B75B"/>
      </a:accent1>
      <a:accent2>
        <a:srgbClr val="58B13B"/>
      </a:accent2>
      <a:accent3>
        <a:srgbClr val="89AD44"/>
      </a:accent3>
      <a:accent4>
        <a:srgbClr val="ACA339"/>
      </a:accent4>
      <a:accent5>
        <a:srgbClr val="C3894D"/>
      </a:accent5>
      <a:accent6>
        <a:srgbClr val="B2483E"/>
      </a:accent6>
      <a:hlink>
        <a:srgbClr val="A07D35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5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530</Words>
  <Application>Microsoft Office PowerPoint</Application>
  <PresentationFormat>Layar Lebar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12</vt:i4>
      </vt:variant>
      <vt:variant>
        <vt:lpstr>Tema</vt:lpstr>
      </vt:variant>
      <vt:variant>
        <vt:i4>5</vt:i4>
      </vt:variant>
      <vt:variant>
        <vt:lpstr>Judul Slide</vt:lpstr>
      </vt:variant>
      <vt:variant>
        <vt:i4>22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Garamond</vt:lpstr>
      <vt:lpstr>Gill Sans MT</vt:lpstr>
      <vt:lpstr>Selawik Light</vt:lpstr>
      <vt:lpstr>Speak Pro</vt:lpstr>
      <vt:lpstr>Times New Roman</vt:lpstr>
      <vt:lpstr>Tw Cen MT</vt:lpstr>
      <vt:lpstr>Tw Cen MT Condensed</vt:lpstr>
      <vt:lpstr>Wingdings 3</vt:lpstr>
      <vt:lpstr>Savon</vt:lpstr>
      <vt:lpstr>Integral</vt:lpstr>
      <vt:lpstr>Office Theme</vt:lpstr>
      <vt:lpstr>SavonVTI</vt:lpstr>
      <vt:lpstr>Galeri</vt:lpstr>
      <vt:lpstr>   Probabilitas &amp; proses stoKASTIK – KELOMPOK 08  Alfian firmansyah – 1706985874  FAHRI ALAMSYAH – 1706985943  MuhamMAD ALFIYANSYAH -1706986044  </vt:lpstr>
      <vt:lpstr>LATAR BELAKANG </vt:lpstr>
      <vt:lpstr>Presentasi PowerPoint</vt:lpstr>
      <vt:lpstr>Presentasi PowerPoint</vt:lpstr>
      <vt:lpstr>Geometric Brownian Motion &amp; Ornstein unlenbeck process</vt:lpstr>
      <vt:lpstr>Brownian Motion</vt:lpstr>
      <vt:lpstr>Brownian Motion</vt:lpstr>
      <vt:lpstr>Ornstein uhlenbeck process</vt:lpstr>
      <vt:lpstr>Ornstein uhlenbeck process</vt:lpstr>
      <vt:lpstr>Geometric Brownian Motion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Probabilitas &amp; proses stoKASTIK – KELOMPOK 08  Alfian firmansyah – 1706985874  FAHRI ALAMSYAH – 1706985943  MuhamMAD ALFIYANSYAH -1706986044  </dc:title>
  <dc:creator>Fahri Alamsyah</dc:creator>
  <cp:lastModifiedBy>Fahri Alamsyah</cp:lastModifiedBy>
  <cp:revision>1</cp:revision>
  <dcterms:created xsi:type="dcterms:W3CDTF">2019-11-24T17:28:28Z</dcterms:created>
  <dcterms:modified xsi:type="dcterms:W3CDTF">2019-11-24T17:33:18Z</dcterms:modified>
</cp:coreProperties>
</file>