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86" r:id="rId8"/>
    <p:sldId id="257" r:id="rId9"/>
    <p:sldId id="267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68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0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057" y="1752699"/>
            <a:ext cx="9444868" cy="1243584"/>
          </a:xfrm>
        </p:spPr>
        <p:txBody>
          <a:bodyPr/>
          <a:lstStyle/>
          <a:p>
            <a:pPr algn="r"/>
            <a:r>
              <a:rPr lang="fa-IR" b="1" dirty="0">
                <a:cs typeface="B Nazanin" panose="00000400000000000000" pitchFamily="2" charset="-78"/>
              </a:rPr>
              <a:t>سیستم‌های کنترل نسخه و </a:t>
            </a:r>
            <a:r>
              <a:rPr lang="en-US" b="1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0259-266B-BC68-A39B-64198CB283BA}"/>
              </a:ext>
            </a:extLst>
          </p:cNvPr>
          <p:cNvSpPr txBox="1"/>
          <p:nvPr/>
        </p:nvSpPr>
        <p:spPr>
          <a:xfrm>
            <a:off x="4807975" y="3710694"/>
            <a:ext cx="53861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r" rtl="1">
              <a:buNone/>
            </a:pPr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نام و نام خانوادگی تهیه کننده: فائزه فروغی‌فر</a:t>
            </a:r>
          </a:p>
          <a:p>
            <a:pPr marL="0" indent="0" algn="r" rtl="1">
              <a:buNone/>
            </a:pP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نام استاد مربوطه: جناب آقای مهندس یزدان پناهی</a:t>
            </a:r>
            <a:endParaRPr lang="en-US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بررسی وضعیت مخزن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27F1A-4562-3E39-1691-980165B0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37" y="3087687"/>
            <a:ext cx="5048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1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بازگردانی تغییرات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F55C9-A8F1-D712-4853-BA110603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044099"/>
            <a:ext cx="4686300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8C4C0-6F5D-E3CD-AADA-84549EA1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5937698"/>
            <a:ext cx="3286125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E5C48E-AE81-5FA7-77BE-83779797D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621" y="4915636"/>
            <a:ext cx="4486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95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ریست کردن تغییرات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AC08-3577-EEDC-F5BA-15CABBFEE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5"/>
          <a:stretch/>
        </p:blipFill>
        <p:spPr>
          <a:xfrm>
            <a:off x="533399" y="4159322"/>
            <a:ext cx="5867400" cy="14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075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مدیریت فایل‌ها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B127-87E8-1D43-E022-B0CC7B29F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1"/>
          <a:stretch/>
        </p:blipFill>
        <p:spPr>
          <a:xfrm>
            <a:off x="300683" y="4012195"/>
            <a:ext cx="11449050" cy="18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104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کار با فایل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CF03E-FE98-A4AA-EE25-6BB74DA8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163346"/>
            <a:ext cx="5899478" cy="10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593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4152" y="1332971"/>
            <a:ext cx="2921986" cy="1243584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نتیجه‌گیری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34DF2-49FE-8AAC-825C-3CCE67D91914}"/>
              </a:ext>
            </a:extLst>
          </p:cNvPr>
          <p:cNvSpPr txBox="1"/>
          <p:nvPr/>
        </p:nvSpPr>
        <p:spPr>
          <a:xfrm rot="10800000" flipH="1" flipV="1">
            <a:off x="5989017" y="3816918"/>
            <a:ext cx="5462177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یکی از قدرتمندترین سیستم‌های کنترل نسخه است که به توسعه‌دهندگان کمک می‌کند تغییرات پروژه را به‌صورت موثر مدیریت کنند. آشنایی با دستورات مهم و نحوه استفاده از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GitHub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می‌تواند همکاری تیمی را بهبود بخشد و فرآیند توسعه نرم‌افزار را ساده‌تر کند.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268" y="3429000"/>
            <a:ext cx="4945598" cy="124358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11664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fa-IR" sz="5400" dirty="0"/>
              <a:t>مقدمه</a:t>
            </a: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9057"/>
            <a:ext cx="6718300" cy="2563157"/>
          </a:xfrm>
        </p:spPr>
        <p:txBody>
          <a:bodyPr/>
          <a:lstStyle/>
          <a:p>
            <a:pPr algn="just"/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سیستم‌های کنترل نسخه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(Version Control Systems - VCS)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ابزارهایی هستند که برای مدیریت تغییرات در کدهای برنامه‌نویسی، مستندات و فایل‌های پروژه استفاده می‌شوند. یکی از پرکاربردترین سیستم‌های کنترل نسخه،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است که به صورت توزیع‌شده عمل می‌کند. در این تحقیق به بررسی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،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مفاهیم پایه‌ای آن، دستورات پرکاربرد و نحوه استفاده از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GitHub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می‌پردازیم.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58112"/>
            <a:ext cx="11214100" cy="840230"/>
          </a:xfrm>
        </p:spPr>
        <p:txBody>
          <a:bodyPr/>
          <a:lstStyle/>
          <a:p>
            <a:r>
              <a:rPr lang="fa-IR" sz="5400" b="1" dirty="0"/>
              <a:t>انواع سیستم‌های کنترل نسخه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2058720"/>
            <a:ext cx="5157787" cy="8239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a-IR" sz="2800" b="1" dirty="0">
                <a:cs typeface="B Nazanin" panose="00000400000000000000" pitchFamily="2" charset="-78"/>
              </a:rPr>
              <a:t>سیستم‌های کنترل نسخه توزیع‌شده</a:t>
            </a:r>
          </a:p>
          <a:p>
            <a:r>
              <a:rPr lang="en-US" sz="2800" b="1" dirty="0">
                <a:latin typeface="Vazir"/>
              </a:rPr>
              <a:t>(Distributed VCS - DVCS)</a:t>
            </a:r>
            <a:endParaRPr lang="en-US" sz="2800" dirty="0">
              <a:latin typeface="Vazir"/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2058720"/>
            <a:ext cx="5157788" cy="8239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sz="2800" b="1" dirty="0">
                <a:cs typeface="B Nazanin" panose="00000400000000000000" pitchFamily="2" charset="-78"/>
              </a:rPr>
              <a:t>سیستم‌های کنترل نسخه متمرکز</a:t>
            </a:r>
          </a:p>
          <a:p>
            <a:r>
              <a:rPr lang="en-US" sz="2800" b="1" dirty="0">
                <a:latin typeface="Vazir"/>
                <a:cs typeface="B Nazanin" panose="00000400000000000000" pitchFamily="2" charset="-78"/>
              </a:rPr>
              <a:t>(Centralized VCS - CVCS)</a:t>
            </a:r>
            <a:endParaRPr lang="en-US" sz="2800" dirty="0">
              <a:latin typeface="Vazir"/>
              <a:cs typeface="B Nazanin" panose="00000400000000000000" pitchFamily="2" charset="-7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3226945"/>
            <a:ext cx="5157787" cy="2962717"/>
          </a:xfrm>
        </p:spPr>
        <p:txBody>
          <a:bodyPr>
            <a:normAutofit/>
          </a:bodyPr>
          <a:lstStyle/>
          <a:p>
            <a:pPr algn="just"/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در این سیستم‌ها هر کاربر یک کپی کامل از مخزن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Repository) 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) 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را در اختیار دارد و می‌تواند تغییرات را به صورت محلی اعمال کند.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Mercurial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از نمونه‌های این نوع سیستم‌ها هستند.</a:t>
            </a:r>
          </a:p>
          <a:p>
            <a:pPr algn="just"/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3226946"/>
            <a:ext cx="5183188" cy="148073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در این سیستم‌ها یک سرور مرکزی وجود دارد که تمامی نسخه‌های مختلف فایل‌ها را نگه‌داری می‌کند و کاربران برای دریافت و ارسال تغییرات باید به این سرور متصل شوند. نمونه‌ای از این سیستم‌ها: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SVN، Perforce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5" grpId="0" build="p"/>
      <p:bldP spid="8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58112"/>
            <a:ext cx="11214100" cy="840230"/>
          </a:xfrm>
        </p:spPr>
        <p:txBody>
          <a:bodyPr/>
          <a:lstStyle/>
          <a:p>
            <a:r>
              <a:rPr lang="fa-IR" sz="5400" dirty="0"/>
              <a:t>آشنایی با </a:t>
            </a:r>
            <a:r>
              <a:rPr lang="en-US" sz="5400" dirty="0"/>
              <a:t>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00" y="2058720"/>
            <a:ext cx="11214100" cy="8239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Vazir"/>
                <a:cs typeface="B Nazanin" panose="00000400000000000000" pitchFamily="2" charset="-78"/>
              </a:rPr>
              <a:t>Git</a:t>
            </a:r>
            <a:r>
              <a:rPr lang="fa-IR" sz="2800" dirty="0">
                <a:latin typeface="Vazir"/>
                <a:cs typeface="B Nazanin" panose="00000400000000000000" pitchFamily="2" charset="-78"/>
              </a:rPr>
              <a:t> یک سیستم کنترل نسخه توزیع‌شده است که برای مدیریت کدهای پروژه و همکاری تیمی توسعه‌دهندگان استفاده می‌شود. برخی از ویژگی‌های مهم</a:t>
            </a:r>
            <a:r>
              <a:rPr lang="en-US" sz="2800" dirty="0">
                <a:latin typeface="Vazir"/>
                <a:cs typeface="B Nazanin" panose="00000400000000000000" pitchFamily="2" charset="-78"/>
              </a:rPr>
              <a:t> Git </a:t>
            </a:r>
            <a:r>
              <a:rPr lang="fa-IR" sz="2800" dirty="0">
                <a:latin typeface="Vazir"/>
                <a:cs typeface="B Nazanin" panose="00000400000000000000" pitchFamily="2" charset="-78"/>
              </a:rPr>
              <a:t>عبارتند از:</a:t>
            </a:r>
            <a:endParaRPr lang="en-US" sz="2800" dirty="0">
              <a:latin typeface="Vazir"/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2581838" y="3197452"/>
            <a:ext cx="5183188" cy="23302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ذخیره‌سازی تاریخچه تغییرات</a:t>
            </a:r>
          </a:p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امکان کار به صورت آفلاین</a:t>
            </a:r>
          </a:p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مدیریت شاخه‌ها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 (Branches) 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و ادغام آن‌ها</a:t>
            </a:r>
          </a:p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سرعت بالا و امنیت زیاد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Vazir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47683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2842013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fa-IR" dirty="0"/>
              <a:t>مفاهیم شاخه</a:t>
            </a:r>
            <a:r>
              <a:rPr lang="en-US" dirty="0"/>
              <a:t> (Branch) </a:t>
            </a:r>
            <a:r>
              <a:rPr lang="fa-IR" dirty="0"/>
              <a:t>در </a:t>
            </a:r>
            <a:r>
              <a:rPr lang="en-US" dirty="0"/>
              <a:t>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6DCEB-8E64-DFAA-249E-AECED76CCCDD}"/>
              </a:ext>
            </a:extLst>
          </p:cNvPr>
          <p:cNvSpPr txBox="1"/>
          <p:nvPr/>
        </p:nvSpPr>
        <p:spPr>
          <a:xfrm>
            <a:off x="1297858" y="3993863"/>
            <a:ext cx="5445105" cy="19005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شاخه‌ها در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Git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به شما این امکان را می‌دهند که تغییرات را به‌صورت جداگانه اعمال کنید و در نهایت آن‌ها را با شاخه اصلی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main)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یا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(master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ادغام کنید. این مفهوم باعث افزایش انعطاف‌پذیری در توسعه نرم‌افزار می‌شود.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نحوه ایجاد شاخه و ادغام آن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2AE4F-95B4-1EEB-2208-438D2CE0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005784"/>
            <a:ext cx="6050281" cy="26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608694"/>
            <a:ext cx="11214100" cy="646331"/>
          </a:xfrm>
        </p:spPr>
        <p:txBody>
          <a:bodyPr/>
          <a:lstStyle/>
          <a:p>
            <a:r>
              <a:rPr lang="fa-IR" sz="4000" b="1" dirty="0"/>
              <a:t>انواع </a:t>
            </a:r>
            <a:r>
              <a:rPr lang="fa-IR" sz="4000" dirty="0"/>
              <a:t>مفاهیم ریپازیتوری </a:t>
            </a:r>
            <a:r>
              <a:rPr lang="en-US" sz="4000" dirty="0"/>
              <a:t>(Repository)</a:t>
            </a:r>
            <a:endParaRPr lang="fa-IR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2058720"/>
            <a:ext cx="5246689" cy="8239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a-IR" sz="2800" dirty="0">
                <a:cs typeface="B Nazanin" panose="00000400000000000000" pitchFamily="2" charset="-78"/>
              </a:rPr>
              <a:t>مخزن راه دور</a:t>
            </a:r>
          </a:p>
          <a:p>
            <a:r>
              <a:rPr lang="en-US" sz="2800" dirty="0">
                <a:latin typeface="Vazir"/>
              </a:rPr>
              <a:t>(Remote Repository)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2058720"/>
            <a:ext cx="5157788" cy="8239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sz="2800" dirty="0">
                <a:latin typeface="Vazir"/>
                <a:cs typeface="B Nazanin" panose="00000400000000000000" pitchFamily="2" charset="-78"/>
              </a:rPr>
              <a:t>مخزن محلی</a:t>
            </a:r>
          </a:p>
          <a:p>
            <a:r>
              <a:rPr lang="en-US" sz="2800" dirty="0">
                <a:latin typeface="Vazir"/>
                <a:cs typeface="B Nazanin" panose="00000400000000000000" pitchFamily="2" charset="-78"/>
              </a:rPr>
              <a:t>(Local Repository)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21482" y="3333135"/>
            <a:ext cx="4587650" cy="1881896"/>
          </a:xfrm>
        </p:spPr>
        <p:txBody>
          <a:bodyPr>
            <a:normAutofit/>
          </a:bodyPr>
          <a:lstStyle/>
          <a:p>
            <a:pPr algn="just"/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مخزنی که بر روی سرور قرار دارد و امکان همکاری بین توسعه‌دهندگان را فراهم می‌کند.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GitHub، GitLab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Bitbucket</a:t>
            </a: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 از معروف‌ترین سرویس‌های ارائه‌دهنده مخزن‌های راه دور هستند.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3226946"/>
            <a:ext cx="5183188" cy="148073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a-I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Vazir"/>
                <a:cs typeface="B Nazanin" panose="00000400000000000000" pitchFamily="2" charset="-78"/>
              </a:rPr>
              <a:t>محلی که تغییرات و تاریخچه پروژه در آن ذخیره می‌شود.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Vazir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92311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5" grpId="0" build="p"/>
      <p:bldP spid="8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نحوه استفاده از </a:t>
            </a:r>
            <a:r>
              <a:rPr lang="en-US" b="1" dirty="0"/>
              <a:t>GitHub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2AE4F-95B4-1EEB-2208-438D2CE01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43"/>
          <a:stretch/>
        </p:blipFill>
        <p:spPr>
          <a:xfrm>
            <a:off x="639865" y="4005784"/>
            <a:ext cx="4887830" cy="26132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904C1-7340-8758-D2D2-EF7A13DF7742}"/>
              </a:ext>
            </a:extLst>
          </p:cNvPr>
          <p:cNvGrpSpPr/>
          <p:nvPr/>
        </p:nvGrpSpPr>
        <p:grpSpPr>
          <a:xfrm>
            <a:off x="5720775" y="4002797"/>
            <a:ext cx="4476751" cy="2616278"/>
            <a:chOff x="5720775" y="4002797"/>
            <a:chExt cx="4476751" cy="26162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B4C2C4-8651-00BB-9F16-E57FB0FA5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0775" y="4002797"/>
              <a:ext cx="4476749" cy="10103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5C38E4-CB02-58E1-A63B-6F0431C4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0776" y="5013099"/>
              <a:ext cx="4476750" cy="1605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2720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1"/>
            <a:ext cx="7551057" cy="693174"/>
          </a:xfrm>
        </p:spPr>
        <p:txBody>
          <a:bodyPr/>
          <a:lstStyle/>
          <a:p>
            <a:r>
              <a:rPr lang="fa-IR" b="1" dirty="0"/>
              <a:t>ثبت تغییرات در </a:t>
            </a:r>
            <a:r>
              <a:rPr lang="en-US" b="1" dirty="0"/>
              <a:t>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12642-FF35-79E1-E3E7-5F68EC77A35E}"/>
              </a:ext>
            </a:extLst>
          </p:cNvPr>
          <p:cNvGrpSpPr/>
          <p:nvPr/>
        </p:nvGrpSpPr>
        <p:grpSpPr>
          <a:xfrm>
            <a:off x="601395" y="4079323"/>
            <a:ext cx="4429125" cy="1143000"/>
            <a:chOff x="601395" y="4079323"/>
            <a:chExt cx="4429125" cy="1143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59C3F1-C8E7-C26A-6500-D9347AA2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395" y="4079323"/>
              <a:ext cx="4429125" cy="428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3E9B0-9D09-2DEE-9419-81BA929EC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125"/>
            <a:stretch/>
          </p:blipFill>
          <p:spPr>
            <a:xfrm>
              <a:off x="601395" y="4507948"/>
              <a:ext cx="4429124" cy="71437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302B1-71F4-2B0A-4FBA-F553D138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31" y="1912375"/>
            <a:ext cx="565785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C14CE0-F35C-D65D-EAE0-22758CAE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31" y="4319158"/>
            <a:ext cx="4448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2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224</TotalTime>
  <Words>435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Vazir</vt:lpstr>
      <vt:lpstr>Office Theme</vt:lpstr>
      <vt:lpstr>سیستم‌های کنترل نسخه و Git</vt:lpstr>
      <vt:lpstr>مقدمه</vt:lpstr>
      <vt:lpstr>انواع سیستم‌های کنترل نسخه</vt:lpstr>
      <vt:lpstr>آشنایی با Git</vt:lpstr>
      <vt:lpstr>مفاهیم شاخه (Branch) در Git</vt:lpstr>
      <vt:lpstr>نحوه ایجاد شاخه و ادغام آن</vt:lpstr>
      <vt:lpstr>انواع مفاهیم ریپازیتوری (Repository)</vt:lpstr>
      <vt:lpstr>نحوه استفاده از GitHub</vt:lpstr>
      <vt:lpstr>ثبت تغییرات در Git</vt:lpstr>
      <vt:lpstr>بررسی وضعیت مخزن</vt:lpstr>
      <vt:lpstr>بازگردانی تغییرات</vt:lpstr>
      <vt:lpstr>ریست کردن تغییرات</vt:lpstr>
      <vt:lpstr>مدیریت فایل‌ها</vt:lpstr>
      <vt:lpstr>کار با فایل .gitignore</vt:lpstr>
      <vt:lpstr>نتیجه‌گیری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نسخه و Git</dc:title>
  <dc:creator>Faeze Forughi far</dc:creator>
  <cp:lastModifiedBy>Faeze Forughi far</cp:lastModifiedBy>
  <cp:revision>17</cp:revision>
  <dcterms:created xsi:type="dcterms:W3CDTF">2025-01-21T16:03:10Z</dcterms:created>
  <dcterms:modified xsi:type="dcterms:W3CDTF">2025-01-21T19:47:55Z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