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9" r:id="rId23"/>
    <p:sldId id="277" r:id="rId24"/>
    <p:sldId id="278" r:id="rId25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2d50d0a054_4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2d50d0a054_4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2d451323f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2d451323f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2d451323f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2d451323f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2d451323f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2d451323f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2d451323f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2d451323f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2d451323f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2d451323f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2d451323f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2d451323f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2d2d10201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2d2d10201d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2d2d10201d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2d2d10201d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2d2d10201d_2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2d2d10201d_2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2d2d10201d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2d2d10201d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2d2d10201d_2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2d2d10201d_2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2d2d10201d_2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2d2d10201d_2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2d2d10201d_2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2d2d10201d_2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2d2d10201d_2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2d2d10201d_2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2d2d10201d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2d2d10201d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2d2d10201d_1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2d2d10201d_1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2d50d0a054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2d50d0a054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2d50d0a054_2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2d50d0a054_2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2d2d10201d_1_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2d2d10201d_1_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2d50d0a054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2d50d0a054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2d50d0a054_4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2d50d0a054_4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mondejar/mitbih-databas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Digital Signals and Image Processing Project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21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Faezeh Azhir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Mahmoud Ferig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Jan Robert Eljasiak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it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Overall Model Performance</a:t>
            </a:r>
            <a:endParaRPr sz="2400"/>
          </a:p>
        </p:txBody>
      </p:sp>
      <p:sp>
        <p:nvSpPr>
          <p:cNvPr id="144" name="Google Shape;144;p2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5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Accuracy</a:t>
            </a:r>
            <a:r>
              <a:rPr lang="it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47%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-The model performs significantly better than random guessing (</a:t>
            </a:r>
            <a:r>
              <a:rPr lang="it" sz="15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1% for 102 classes</a:t>
            </a:r>
            <a:r>
              <a:rPr lang="it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but is still </a:t>
            </a:r>
            <a:r>
              <a:rPr lang="it" sz="15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 optimal for real-world applications</a:t>
            </a:r>
            <a:r>
              <a:rPr lang="it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5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500">
                <a:solidFill>
                  <a:srgbClr val="000000"/>
                </a:solidFill>
              </a:rPr>
              <a:t>-The confusion matrix shows a concentration of predictions along the diagonal, indicating that the model is correctly classifying many instances.</a:t>
            </a:r>
            <a:endParaRPr sz="15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-The model has a solid foundation but needs improvements to handle all 102 classes effectively</a:t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ECG Arrhythmia Classification using Deep Learning</a:t>
            </a:r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A Deep Learning Approach to Detecting Arrhythmias from ECG Signals (Mono-Dimensional Signal Processing).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400" b="1" i="1">
                <a:solidFill>
                  <a:srgbClr val="2A3990"/>
                </a:solidFill>
              </a:rPr>
              <a:t>Goal</a:t>
            </a:r>
            <a:endParaRPr sz="1400" b="1" i="1">
              <a:solidFill>
                <a:srgbClr val="2A3990"/>
              </a:solidFill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rgbClr val="383838"/>
              </a:buClr>
              <a:buSzPts val="1400"/>
              <a:buChar char="-"/>
            </a:pPr>
            <a:r>
              <a:rPr lang="it" sz="1400">
                <a:solidFill>
                  <a:srgbClr val="383838"/>
                </a:solidFill>
              </a:rPr>
              <a:t>Develop a deep learning model to classify ECG arrhythmias using MIT-BIH Arrhythmia Database.</a:t>
            </a:r>
            <a:endParaRPr sz="1400">
              <a:solidFill>
                <a:srgbClr val="383838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400"/>
              <a:buChar char="-"/>
            </a:pPr>
            <a:r>
              <a:rPr lang="it" sz="1400">
                <a:solidFill>
                  <a:srgbClr val="383838"/>
                </a:solidFill>
              </a:rPr>
              <a:t>Implement a CNN-LSTM hybrid model for accurate detection.</a:t>
            </a:r>
            <a:endParaRPr sz="1400">
              <a:solidFill>
                <a:srgbClr val="383838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400"/>
              <a:buChar char="-"/>
            </a:pPr>
            <a:r>
              <a:rPr lang="it" sz="1400">
                <a:solidFill>
                  <a:srgbClr val="383838"/>
                </a:solidFill>
              </a:rPr>
              <a:t>Classify five heartbeat types: Normal, Left Bundle Block, Right Bundle Block, Atrial Fibrillation, and Premature Ventricular Contraction.</a:t>
            </a:r>
            <a:endParaRPr sz="1400">
              <a:solidFill>
                <a:srgbClr val="383838"/>
              </a:solidFill>
            </a:endParaRPr>
          </a:p>
        </p:txBody>
      </p:sp>
      <p:sp>
        <p:nvSpPr>
          <p:cNvPr id="151" name="Google Shape;151;p23"/>
          <p:cNvSpPr txBox="1"/>
          <p:nvPr/>
        </p:nvSpPr>
        <p:spPr>
          <a:xfrm>
            <a:off x="5958325" y="859750"/>
            <a:ext cx="3205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Dataset Description</a:t>
            </a:r>
            <a:endParaRPr/>
          </a:p>
        </p:txBody>
      </p:sp>
      <p:sp>
        <p:nvSpPr>
          <p:cNvPr id="157" name="Google Shape;157;p2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 b="1" i="1">
                <a:solidFill>
                  <a:srgbClr val="2A3990"/>
                </a:solidFill>
              </a:rPr>
              <a:t>MIT-BIH Database</a:t>
            </a:r>
            <a:endParaRPr sz="1400" b="1" i="1">
              <a:solidFill>
                <a:srgbClr val="2A399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400"/>
              <a:t>Source: </a:t>
            </a:r>
            <a:r>
              <a:rPr lang="it" sz="1400" u="sng">
                <a:solidFill>
                  <a:schemeClr val="hlink"/>
                </a:solidFill>
                <a:hlinkClick r:id="rId3"/>
              </a:rPr>
              <a:t>Kaggle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400"/>
              <a:t>Classes: Five heartbeat types (N, L, R, A, V).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400" b="1" i="1">
                <a:solidFill>
                  <a:srgbClr val="2A3990"/>
                </a:solidFill>
              </a:rPr>
              <a:t>Preprocessing:</a:t>
            </a:r>
            <a:endParaRPr sz="1400" b="1" i="1">
              <a:solidFill>
                <a:srgbClr val="2A3990"/>
              </a:solidFill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it" sz="1400"/>
              <a:t>Denoising using wavelet transformation.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t" sz="1400"/>
              <a:t>Normalization with z-score.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t" sz="1400"/>
              <a:t>Segmentation centered on annotations.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t" sz="1400"/>
              <a:t>Balanced dataset for fair training.</a:t>
            </a: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Model Architecture</a:t>
            </a:r>
            <a:endParaRPr/>
          </a:p>
        </p:txBody>
      </p:sp>
      <p:sp>
        <p:nvSpPr>
          <p:cNvPr id="163" name="Google Shape;163;p2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it" sz="1400" b="1" i="1">
                <a:solidFill>
                  <a:srgbClr val="2A3990"/>
                </a:solidFill>
              </a:rPr>
              <a:t>Hybrid CNN-LSTM Approach</a:t>
            </a:r>
            <a:endParaRPr sz="1400" b="1" i="1">
              <a:solidFill>
                <a:srgbClr val="2A3990"/>
              </a:solidFill>
            </a:endParaRPr>
          </a:p>
          <a:p>
            <a:pPr marL="457200" lvl="0" indent="-3175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383838"/>
              </a:buClr>
              <a:buSzPts val="1400"/>
              <a:buChar char="-"/>
            </a:pPr>
            <a:r>
              <a:rPr lang="it" sz="1400">
                <a:solidFill>
                  <a:srgbClr val="383838"/>
                </a:solidFill>
              </a:rPr>
              <a:t>CNN layers for spatial feature extraction.</a:t>
            </a:r>
            <a:endParaRPr sz="1400">
              <a:solidFill>
                <a:srgbClr val="383838"/>
              </a:solidFill>
            </a:endParaRPr>
          </a:p>
          <a:p>
            <a:pPr marL="457200" lvl="0" indent="-3175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400"/>
              <a:buChar char="-"/>
            </a:pPr>
            <a:r>
              <a:rPr lang="it" sz="1400">
                <a:solidFill>
                  <a:srgbClr val="383838"/>
                </a:solidFill>
              </a:rPr>
              <a:t>LSTM layers for temporal dependencies.</a:t>
            </a:r>
            <a:endParaRPr sz="1400">
              <a:solidFill>
                <a:srgbClr val="383838"/>
              </a:solidFill>
            </a:endParaRPr>
          </a:p>
          <a:p>
            <a:pPr marL="457200" lvl="0" indent="-3175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400"/>
              <a:buChar char="-"/>
            </a:pPr>
            <a:r>
              <a:rPr lang="it" sz="1400">
                <a:solidFill>
                  <a:srgbClr val="383838"/>
                </a:solidFill>
              </a:rPr>
              <a:t>Fully connected layers with a softmax classifier.</a:t>
            </a:r>
            <a:endParaRPr sz="1400">
              <a:solidFill>
                <a:srgbClr val="383838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endParaRPr sz="1400">
              <a:solidFill>
                <a:srgbClr val="383838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it" sz="1400" b="1" i="1">
                <a:solidFill>
                  <a:srgbClr val="2A3990"/>
                </a:solidFill>
              </a:rPr>
              <a:t>Model Layers</a:t>
            </a:r>
            <a:endParaRPr sz="1400" b="1" i="1">
              <a:solidFill>
                <a:srgbClr val="2A3990"/>
              </a:solidFill>
            </a:endParaRPr>
          </a:p>
          <a:p>
            <a:pPr marL="457200" lvl="0" indent="-3175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383838"/>
              </a:buClr>
              <a:buSzPts val="1400"/>
              <a:buChar char="-"/>
            </a:pPr>
            <a:r>
              <a:rPr lang="it" sz="1400">
                <a:solidFill>
                  <a:srgbClr val="383838"/>
                </a:solidFill>
              </a:rPr>
              <a:t>Conv1D (32, 64 filters, ReLU) + MaxPooling</a:t>
            </a:r>
            <a:endParaRPr sz="1400">
              <a:solidFill>
                <a:srgbClr val="383838"/>
              </a:solidFill>
            </a:endParaRPr>
          </a:p>
          <a:p>
            <a:pPr marL="457200" lvl="0" indent="-3175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400"/>
              <a:buChar char="-"/>
            </a:pPr>
            <a:r>
              <a:rPr lang="it" sz="1400">
                <a:solidFill>
                  <a:srgbClr val="383838"/>
                </a:solidFill>
              </a:rPr>
              <a:t>Dropout (50%) for regularization</a:t>
            </a:r>
            <a:endParaRPr sz="1400">
              <a:solidFill>
                <a:srgbClr val="383838"/>
              </a:solidFill>
            </a:endParaRPr>
          </a:p>
          <a:p>
            <a:pPr marL="457200" lvl="0" indent="-3175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400"/>
              <a:buChar char="-"/>
            </a:pPr>
            <a:r>
              <a:rPr lang="it" sz="1400">
                <a:solidFill>
                  <a:srgbClr val="383838"/>
                </a:solidFill>
              </a:rPr>
              <a:t>LSTM (100 units) for sequential learning</a:t>
            </a:r>
            <a:endParaRPr sz="1400">
              <a:solidFill>
                <a:srgbClr val="383838"/>
              </a:solidFill>
            </a:endParaRPr>
          </a:p>
          <a:p>
            <a:pPr marL="457200" lvl="0" indent="-3175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400"/>
              <a:buChar char="-"/>
            </a:pPr>
            <a:r>
              <a:rPr lang="it" sz="1400">
                <a:solidFill>
                  <a:srgbClr val="383838"/>
                </a:solidFill>
              </a:rPr>
              <a:t>Softmax output for 5 heartbeat classes</a:t>
            </a:r>
            <a:endParaRPr sz="1400">
              <a:solidFill>
                <a:srgbClr val="383838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endParaRPr sz="1400">
              <a:solidFill>
                <a:srgbClr val="383838"/>
              </a:solidFill>
            </a:endParaRPr>
          </a:p>
        </p:txBody>
      </p:sp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6525" y="1150375"/>
            <a:ext cx="4135776" cy="27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Model Training &amp; Performance</a:t>
            </a:r>
            <a:endParaRPr/>
          </a:p>
        </p:txBody>
      </p:sp>
      <p:sp>
        <p:nvSpPr>
          <p:cNvPr id="170" name="Google Shape;170;p2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 b="1" i="1">
                <a:solidFill>
                  <a:srgbClr val="2A3990"/>
                </a:solidFill>
              </a:rPr>
              <a:t>Training Process</a:t>
            </a:r>
            <a:endParaRPr sz="1400" b="1" i="1">
              <a:solidFill>
                <a:srgbClr val="2A3990"/>
              </a:solidFill>
            </a:endParaRPr>
          </a:p>
          <a:p>
            <a:pPr marL="457200" lvl="0" indent="-3175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383838"/>
              </a:buClr>
              <a:buSzPts val="1400"/>
              <a:buChar char="-"/>
            </a:pPr>
            <a:r>
              <a:rPr lang="it" sz="1400">
                <a:solidFill>
                  <a:srgbClr val="383838"/>
                </a:solidFill>
              </a:rPr>
              <a:t>Optimizer: Adam</a:t>
            </a:r>
            <a:endParaRPr sz="1400">
              <a:solidFill>
                <a:srgbClr val="383838"/>
              </a:solidFill>
            </a:endParaRPr>
          </a:p>
          <a:p>
            <a:pPr marL="457200" lvl="0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400"/>
              <a:buChar char="-"/>
            </a:pPr>
            <a:r>
              <a:rPr lang="it" sz="1400">
                <a:solidFill>
                  <a:srgbClr val="383838"/>
                </a:solidFill>
              </a:rPr>
              <a:t>Loss Function: Categorical Cross-Entropy</a:t>
            </a:r>
            <a:endParaRPr sz="1400">
              <a:solidFill>
                <a:srgbClr val="383838"/>
              </a:solidFill>
            </a:endParaRPr>
          </a:p>
          <a:p>
            <a:pPr marL="457200" lvl="0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400"/>
              <a:buChar char="-"/>
            </a:pPr>
            <a:r>
              <a:rPr lang="it" sz="1400">
                <a:solidFill>
                  <a:srgbClr val="383838"/>
                </a:solidFill>
              </a:rPr>
              <a:t>Metrics: Accuracy</a:t>
            </a:r>
            <a:endParaRPr sz="1400">
              <a:solidFill>
                <a:srgbClr val="383838"/>
              </a:solidFill>
            </a:endParaRPr>
          </a:p>
          <a:p>
            <a:pPr marL="457200" lvl="0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400"/>
              <a:buChar char="-"/>
            </a:pPr>
            <a:r>
              <a:rPr lang="it" sz="1400">
                <a:solidFill>
                  <a:srgbClr val="383838"/>
                </a:solidFill>
              </a:rPr>
              <a:t>Trained on ECG dataset with high accuracy.</a:t>
            </a:r>
            <a:endParaRPr sz="1400">
              <a:solidFill>
                <a:srgbClr val="383838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400">
              <a:solidFill>
                <a:srgbClr val="383838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400" b="1" i="1">
                <a:solidFill>
                  <a:srgbClr val="2A3990"/>
                </a:solidFill>
              </a:rPr>
              <a:t>Performance Results</a:t>
            </a:r>
            <a:endParaRPr sz="1400" b="1" i="1">
              <a:solidFill>
                <a:srgbClr val="2A3990"/>
              </a:solidFill>
            </a:endParaRPr>
          </a:p>
          <a:p>
            <a:pPr marL="457200" lvl="0" indent="-3175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383838"/>
              </a:buClr>
              <a:buSzPts val="1400"/>
              <a:buChar char="-"/>
            </a:pPr>
            <a:r>
              <a:rPr lang="it" sz="1400">
                <a:solidFill>
                  <a:srgbClr val="383838"/>
                </a:solidFill>
              </a:rPr>
              <a:t>Test Accuracy: </a:t>
            </a:r>
            <a:r>
              <a:rPr lang="it" sz="1400" b="1">
                <a:solidFill>
                  <a:srgbClr val="383838"/>
                </a:solidFill>
              </a:rPr>
              <a:t>98.69%</a:t>
            </a:r>
            <a:endParaRPr sz="1400" b="1">
              <a:solidFill>
                <a:srgbClr val="383838"/>
              </a:solidFill>
            </a:endParaRPr>
          </a:p>
          <a:p>
            <a:pPr marL="457200" lvl="0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400"/>
              <a:buChar char="-"/>
            </a:pPr>
            <a:r>
              <a:rPr lang="it" sz="1400">
                <a:solidFill>
                  <a:srgbClr val="383838"/>
                </a:solidFill>
              </a:rPr>
              <a:t>Test Loss: </a:t>
            </a:r>
            <a:r>
              <a:rPr lang="it" sz="1400" b="1">
                <a:solidFill>
                  <a:srgbClr val="383838"/>
                </a:solidFill>
              </a:rPr>
              <a:t>0.0418</a:t>
            </a:r>
            <a:endParaRPr sz="1400" b="1">
              <a:solidFill>
                <a:srgbClr val="383838"/>
              </a:solidFill>
            </a:endParaRPr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8375" y="941025"/>
            <a:ext cx="3533925" cy="294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Confusion Matrix &amp; Key Metrics</a:t>
            </a:r>
            <a:endParaRPr/>
          </a:p>
        </p:txBody>
      </p:sp>
      <p:sp>
        <p:nvSpPr>
          <p:cNvPr id="177" name="Google Shape;177;p2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 b="1" i="1">
                <a:solidFill>
                  <a:srgbClr val="2A3990"/>
                </a:solidFill>
              </a:rPr>
              <a:t>Evaluation Results</a:t>
            </a:r>
            <a:endParaRPr sz="1400" b="1" i="1">
              <a:solidFill>
                <a:srgbClr val="2A3990"/>
              </a:solidFill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it" sz="1400"/>
              <a:t>Train Accuracy: </a:t>
            </a:r>
            <a:r>
              <a:rPr lang="it" sz="1400" b="1"/>
              <a:t>99.05%</a:t>
            </a:r>
            <a:r>
              <a:rPr lang="it" sz="1400"/>
              <a:t>, Train Loss: </a:t>
            </a:r>
            <a:r>
              <a:rPr lang="it" sz="1400" b="1"/>
              <a:t>0.0274</a:t>
            </a:r>
            <a:endParaRPr sz="1400"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t" sz="1400"/>
              <a:t>Test Accuracy: </a:t>
            </a:r>
            <a:r>
              <a:rPr lang="it" sz="1400" b="1"/>
              <a:t>98.69%</a:t>
            </a:r>
            <a:r>
              <a:rPr lang="it" sz="1400"/>
              <a:t>, Test Loss: </a:t>
            </a:r>
            <a:r>
              <a:rPr lang="it" sz="1400" b="1"/>
              <a:t>0.0418</a:t>
            </a:r>
            <a:endParaRPr sz="14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400" b="1" i="1">
                <a:solidFill>
                  <a:srgbClr val="2A3990"/>
                </a:solidFill>
              </a:rPr>
              <a:t>Classification Report</a:t>
            </a:r>
            <a:endParaRPr sz="1400" b="1" i="1">
              <a:solidFill>
                <a:srgbClr val="2A399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/>
          </a:p>
        </p:txBody>
      </p:sp>
      <p:pic>
        <p:nvPicPr>
          <p:cNvPr id="178" name="Google Shape;1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280650"/>
            <a:ext cx="5881877" cy="128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1375" y="1229875"/>
            <a:ext cx="1984199" cy="159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48102" y="1229126"/>
            <a:ext cx="1984200" cy="1598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Conclusion &amp; Future Work</a:t>
            </a:r>
            <a:endParaRPr/>
          </a:p>
        </p:txBody>
      </p:sp>
      <p:sp>
        <p:nvSpPr>
          <p:cNvPr id="186" name="Google Shape;186;p28"/>
          <p:cNvSpPr txBox="1">
            <a:spLocks noGrp="1"/>
          </p:cNvSpPr>
          <p:nvPr>
            <p:ph type="body" idx="1"/>
          </p:nvPr>
        </p:nvSpPr>
        <p:spPr>
          <a:xfrm>
            <a:off x="311700" y="1112250"/>
            <a:ext cx="8736900" cy="34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 b="1" i="1">
                <a:solidFill>
                  <a:srgbClr val="2A3990"/>
                </a:solidFill>
              </a:rPr>
              <a:t>Key Takeaways</a:t>
            </a:r>
            <a:endParaRPr sz="1400" b="1" i="1">
              <a:solidFill>
                <a:srgbClr val="2A3990"/>
              </a:solidFill>
            </a:endParaRPr>
          </a:p>
          <a:p>
            <a:pPr marL="457200" lvl="0" indent="-3175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it" sz="1400"/>
              <a:t>CNN-LSTM architecture effectively classifies ECG signals.</a:t>
            </a:r>
            <a:endParaRPr sz="1400"/>
          </a:p>
          <a:p>
            <a:pPr marL="457200" lvl="0" indent="-3175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t" sz="1400"/>
              <a:t>Achieved 99% accuracy, suitable for arrhythmia detection.</a:t>
            </a:r>
            <a:endParaRPr sz="1400"/>
          </a:p>
          <a:p>
            <a:pPr marL="457200" lvl="0" indent="-3175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t" sz="1400"/>
              <a:t>Dropout layers prevent overfitting, improving generalization.</a:t>
            </a:r>
            <a:endParaRPr sz="140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400" b="1" i="1">
                <a:solidFill>
                  <a:srgbClr val="2A3990"/>
                </a:solidFill>
              </a:rPr>
              <a:t>Future Enhancements</a:t>
            </a:r>
            <a:endParaRPr sz="1400" b="1" i="1">
              <a:solidFill>
                <a:srgbClr val="2A3990"/>
              </a:solidFill>
            </a:endParaRPr>
          </a:p>
          <a:p>
            <a:pPr marL="457200" lvl="0" indent="-3175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it" sz="1400"/>
              <a:t>Explore transformers for ECG analysis.</a:t>
            </a:r>
            <a:endParaRPr sz="1400"/>
          </a:p>
          <a:p>
            <a:pPr marL="457200" lvl="0" indent="-3175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t" sz="1400"/>
              <a:t>Improve real-time processing and mobile health deployment.</a:t>
            </a:r>
            <a:endParaRPr sz="1400"/>
          </a:p>
          <a:p>
            <a:pPr marL="457200" lvl="0" indent="-3175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t" sz="1400"/>
              <a:t>Conduct further clinical validation.</a:t>
            </a:r>
            <a:endParaRPr sz="140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400" b="1" i="1">
                <a:solidFill>
                  <a:srgbClr val="2A3990"/>
                </a:solidFill>
              </a:rPr>
              <a:t>References</a:t>
            </a:r>
            <a:endParaRPr sz="1400" b="1" i="1">
              <a:solidFill>
                <a:srgbClr val="2A3990"/>
              </a:solidFill>
            </a:endParaRPr>
          </a:p>
          <a:p>
            <a:pPr marL="457200" lvl="0" indent="-3175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it" sz="1400"/>
              <a:t>MIT-BIH Database: https://www.kaggle.com/datasets/mondejar/mitbih-database</a:t>
            </a:r>
            <a:endParaRPr sz="1400"/>
          </a:p>
          <a:p>
            <a:pPr marL="457200" lvl="0" indent="-3175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t" sz="1400"/>
              <a:t>Paper: https://arxiv.org/pdf/2011.06187</a:t>
            </a:r>
            <a:endParaRPr sz="1400"/>
          </a:p>
          <a:p>
            <a:pPr marL="457200" lvl="0" indent="-3175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t" sz="1400"/>
              <a:t>Libraries Used: TensorFlow, NumPy, Pandas, Matplotlib, Scikit-learn, WFDB, PyWavelets, Seaborn.</a:t>
            </a:r>
            <a:endParaRPr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>
            <a:spLocks noGrp="1"/>
          </p:cNvSpPr>
          <p:nvPr>
            <p:ph type="title"/>
          </p:nvPr>
        </p:nvSpPr>
        <p:spPr>
          <a:xfrm>
            <a:off x="311700" y="817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6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CBIR</a:t>
            </a:r>
            <a:endParaRPr sz="26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29"/>
          <p:cNvSpPr txBox="1">
            <a:spLocks noGrp="1"/>
          </p:cNvSpPr>
          <p:nvPr>
            <p:ph type="body" idx="1"/>
          </p:nvPr>
        </p:nvSpPr>
        <p:spPr>
          <a:xfrm>
            <a:off x="311700" y="689500"/>
            <a:ext cx="8520600" cy="16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700"/>
              </a:spcBef>
              <a:spcAft>
                <a:spcPts val="0"/>
              </a:spcAft>
              <a:buSzPts val="852"/>
              <a:buNone/>
            </a:pPr>
            <a:r>
              <a:rPr lang="it" sz="171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Content-Based Image Retrieval (CBIR) retrieves images from a database based on visual content (colors, shapes, textures) instead of text</a:t>
            </a:r>
            <a:endParaRPr sz="171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5000"/>
              </a:lnSpc>
              <a:spcBef>
                <a:spcPts val="700"/>
              </a:spcBef>
              <a:spcAft>
                <a:spcPts val="0"/>
              </a:spcAft>
              <a:buSzPts val="852"/>
              <a:buNone/>
            </a:pPr>
            <a:r>
              <a:rPr lang="it" sz="171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71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5000"/>
              </a:lnSpc>
              <a:spcBef>
                <a:spcPts val="700"/>
              </a:spcBef>
              <a:spcAft>
                <a:spcPts val="0"/>
              </a:spcAft>
              <a:buSzPts val="852"/>
              <a:buNone/>
            </a:pPr>
            <a:endParaRPr sz="171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endParaRPr sz="1717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29"/>
          <p:cNvSpPr txBox="1">
            <a:spLocks noGrp="1"/>
          </p:cNvSpPr>
          <p:nvPr>
            <p:ph type="title"/>
          </p:nvPr>
        </p:nvSpPr>
        <p:spPr>
          <a:xfrm>
            <a:off x="213950" y="15330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6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&amp; Preprocessing</a:t>
            </a:r>
            <a:endParaRPr sz="26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29"/>
          <p:cNvSpPr txBox="1">
            <a:spLocks noGrp="1"/>
          </p:cNvSpPr>
          <p:nvPr>
            <p:ph type="body" idx="1"/>
          </p:nvPr>
        </p:nvSpPr>
        <p:spPr>
          <a:xfrm>
            <a:off x="311700" y="2140850"/>
            <a:ext cx="8520600" cy="16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it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Images are collected and categorized.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it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Preprocessing steps: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it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- Resize images to 224x224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it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- Normalize pixel values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it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- Convert to NumPy arrays for deep learning processing.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5000"/>
              </a:lnSpc>
              <a:spcBef>
                <a:spcPts val="700"/>
              </a:spcBef>
              <a:spcAft>
                <a:spcPts val="0"/>
              </a:spcAft>
              <a:buSzPts val="852"/>
              <a:buNone/>
            </a:pP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5000"/>
              </a:lnSpc>
              <a:spcBef>
                <a:spcPts val="700"/>
              </a:spcBef>
              <a:spcAft>
                <a:spcPts val="0"/>
              </a:spcAft>
              <a:buSzPts val="852"/>
              <a:buNone/>
            </a:pP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>
            <a:spLocks noGrp="1"/>
          </p:cNvSpPr>
          <p:nvPr>
            <p:ph type="title"/>
          </p:nvPr>
        </p:nvSpPr>
        <p:spPr>
          <a:xfrm>
            <a:off x="311700" y="1129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6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Extraction using Deep Learning</a:t>
            </a:r>
            <a:endParaRPr sz="26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30"/>
          <p:cNvSpPr txBox="1">
            <a:spLocks noGrp="1"/>
          </p:cNvSpPr>
          <p:nvPr>
            <p:ph type="body" idx="1"/>
          </p:nvPr>
        </p:nvSpPr>
        <p:spPr>
          <a:xfrm>
            <a:off x="311700" y="720750"/>
            <a:ext cx="8520600" cy="18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700"/>
              </a:spcBef>
              <a:spcAft>
                <a:spcPts val="0"/>
              </a:spcAft>
              <a:buSzPts val="935"/>
              <a:buNone/>
            </a:pPr>
            <a:r>
              <a:rPr lang="it" sz="17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Pre-trained models used:</a:t>
            </a:r>
            <a:endParaRPr sz="17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85000"/>
              </a:lnSpc>
              <a:spcBef>
                <a:spcPts val="700"/>
              </a:spcBef>
              <a:spcAft>
                <a:spcPts val="0"/>
              </a:spcAft>
              <a:buSzPts val="935"/>
              <a:buNone/>
            </a:pPr>
            <a:r>
              <a:rPr lang="it" sz="17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ResNet50</a:t>
            </a:r>
            <a:r>
              <a:rPr lang="it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Extracts high-level patterns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85000"/>
              </a:lnSpc>
              <a:spcBef>
                <a:spcPts val="700"/>
              </a:spcBef>
              <a:spcAft>
                <a:spcPts val="0"/>
              </a:spcAft>
              <a:buSzPts val="935"/>
              <a:buNone/>
            </a:pPr>
            <a:r>
              <a:rPr lang="it" sz="17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VGG16</a:t>
            </a:r>
            <a:r>
              <a:rPr lang="it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Uses deep convolutional layers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85000"/>
              </a:lnSpc>
              <a:spcBef>
                <a:spcPts val="700"/>
              </a:spcBef>
              <a:spcAft>
                <a:spcPts val="0"/>
              </a:spcAft>
              <a:buSzPts val="935"/>
              <a:buNone/>
            </a:pPr>
            <a:r>
              <a:rPr lang="it" sz="17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InceptionV3</a:t>
            </a:r>
            <a:r>
              <a:rPr lang="it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Captures fine image details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85000"/>
              </a:lnSpc>
              <a:spcBef>
                <a:spcPts val="700"/>
              </a:spcBef>
              <a:spcAft>
                <a:spcPts val="0"/>
              </a:spcAft>
              <a:buSzPts val="935"/>
              <a:buNone/>
            </a:pPr>
            <a:r>
              <a:rPr lang="it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models convert images into feature vectors for comparison.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30"/>
          <p:cNvSpPr txBox="1">
            <a:spLocks noGrp="1"/>
          </p:cNvSpPr>
          <p:nvPr>
            <p:ph type="title"/>
          </p:nvPr>
        </p:nvSpPr>
        <p:spPr>
          <a:xfrm>
            <a:off x="311700" y="25717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6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Similarity &amp; Retrieval</a:t>
            </a:r>
            <a:endParaRPr sz="26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30"/>
          <p:cNvSpPr txBox="1">
            <a:spLocks noGrp="1"/>
          </p:cNvSpPr>
          <p:nvPr>
            <p:ph type="body" idx="1"/>
          </p:nvPr>
        </p:nvSpPr>
        <p:spPr>
          <a:xfrm>
            <a:off x="311700" y="3108800"/>
            <a:ext cx="8520600" cy="15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it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Query image is processed and features extracted.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it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Cosine similarity is computed between query and dataset images.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it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Top-N most similar images are retrieved and displayed.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85000"/>
              </a:lnSpc>
              <a:spcBef>
                <a:spcPts val="700"/>
              </a:spcBef>
              <a:spcAft>
                <a:spcPts val="0"/>
              </a:spcAft>
              <a:buSzPts val="935"/>
              <a:buNone/>
            </a:pPr>
            <a:endParaRPr sz="17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r>
              <a:rPr lang="it" sz="23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ResNet50</a:t>
            </a:r>
            <a:endParaRPr sz="3600"/>
          </a:p>
        </p:txBody>
      </p:sp>
      <p:sp>
        <p:nvSpPr>
          <p:cNvPr id="208" name="Google Shape;208;p31"/>
          <p:cNvSpPr txBox="1">
            <a:spLocks noGrp="1"/>
          </p:cNvSpPr>
          <p:nvPr>
            <p:ph type="body" idx="1"/>
          </p:nvPr>
        </p:nvSpPr>
        <p:spPr>
          <a:xfrm>
            <a:off x="311700" y="2074100"/>
            <a:ext cx="8520600" cy="7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r>
              <a:rPr lang="it" sz="23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VGG16</a:t>
            </a:r>
            <a:r>
              <a:rPr lang="it" sz="2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/>
          </a:p>
        </p:txBody>
      </p:sp>
      <p:sp>
        <p:nvSpPr>
          <p:cNvPr id="209" name="Google Shape;209;p31"/>
          <p:cNvSpPr txBox="1">
            <a:spLocks noGrp="1"/>
          </p:cNvSpPr>
          <p:nvPr>
            <p:ph type="title"/>
          </p:nvPr>
        </p:nvSpPr>
        <p:spPr>
          <a:xfrm>
            <a:off x="186625" y="36774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r>
              <a:rPr lang="it" sz="21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InceptionV3</a:t>
            </a:r>
            <a:r>
              <a:rPr lang="it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0" name="Google Shape;21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9" y="0"/>
            <a:ext cx="4500576" cy="159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3200" y="1594275"/>
            <a:ext cx="4594113" cy="159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20075" y="3292650"/>
            <a:ext cx="5052500" cy="1758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Content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500050"/>
              </a:buClr>
              <a:buSzPts val="2400"/>
              <a:buAutoNum type="arabicPeriod"/>
            </a:pPr>
            <a:r>
              <a:rPr lang="it" sz="2400">
                <a:solidFill>
                  <a:srgbClr val="500050"/>
                </a:solidFill>
                <a:highlight>
                  <a:srgbClr val="FFFFFF"/>
                </a:highlight>
              </a:rPr>
              <a:t>ECG Arrhythmia Classification using Deep Learning</a:t>
            </a:r>
            <a:endParaRPr sz="2400">
              <a:solidFill>
                <a:srgbClr val="500050"/>
              </a:solidFill>
              <a:highlight>
                <a:srgbClr val="FFFFFF"/>
              </a:highlight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500050"/>
              </a:buClr>
              <a:buSzPts val="2400"/>
              <a:buAutoNum type="arabicPeriod"/>
            </a:pPr>
            <a:r>
              <a:rPr lang="it" sz="2400">
                <a:solidFill>
                  <a:srgbClr val="500050"/>
                </a:solidFill>
                <a:highlight>
                  <a:srgbClr val="FFFFFF"/>
                </a:highlight>
              </a:rPr>
              <a:t>CNN for flower classification</a:t>
            </a:r>
            <a:endParaRPr sz="2400">
              <a:solidFill>
                <a:srgbClr val="500050"/>
              </a:solidFill>
              <a:highlight>
                <a:srgbClr val="FFFFFF"/>
              </a:highlight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500050"/>
              </a:buClr>
              <a:buSzPts val="2400"/>
              <a:buAutoNum type="arabicPeriod"/>
            </a:pPr>
            <a:r>
              <a:rPr lang="it" sz="2400">
                <a:solidFill>
                  <a:srgbClr val="500050"/>
                </a:solidFill>
                <a:highlight>
                  <a:srgbClr val="FFFFFF"/>
                </a:highlight>
              </a:rPr>
              <a:t> Image retrieval (CBIR) system for the Flowers dataset</a:t>
            </a:r>
            <a:endParaRPr sz="2400">
              <a:solidFill>
                <a:srgbClr val="500050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>
              <a:solidFill>
                <a:srgbClr val="50005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>
              <a:solidFill>
                <a:srgbClr val="50005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400">
              <a:solidFill>
                <a:srgbClr val="50005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>
            <a:spLocks noGrp="1"/>
          </p:cNvSpPr>
          <p:nvPr>
            <p:ph type="body" idx="1"/>
          </p:nvPr>
        </p:nvSpPr>
        <p:spPr>
          <a:xfrm>
            <a:off x="311700" y="705125"/>
            <a:ext cx="8520600" cy="186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32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6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Evaluation Metrics</a:t>
            </a:r>
            <a:endParaRPr sz="26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32"/>
          <p:cNvSpPr txBox="1">
            <a:spLocks noGrp="1"/>
          </p:cNvSpPr>
          <p:nvPr>
            <p:ph type="body" idx="1"/>
          </p:nvPr>
        </p:nvSpPr>
        <p:spPr>
          <a:xfrm>
            <a:off x="155850" y="157588"/>
            <a:ext cx="8832300" cy="10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p32"/>
          <p:cNvSpPr txBox="1">
            <a:spLocks noGrp="1"/>
          </p:cNvSpPr>
          <p:nvPr>
            <p:ph type="title"/>
          </p:nvPr>
        </p:nvSpPr>
        <p:spPr>
          <a:xfrm>
            <a:off x="155850" y="1422912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InceptionV3 outperformed other models with the highest precision (0.95), an F1 score of 0.046, and the fastest execution time (~152s). VGG16 showed good precision (0.85) but was inefficient due to its long execution time (~593s). ResNet50 had the lowest performance, likely needing more fine-tuning..We try to use fine tunning for VGG16 Model that we obtain this result: </a:t>
            </a:r>
            <a:endParaRPr sz="17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it" sz="17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it" sz="17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it" sz="17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it" sz="17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Conclusion:</a:t>
            </a:r>
            <a:r>
              <a:rPr lang="it" sz="1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InceptionV3 is the best model for retrieving similar flower images based on visual features.</a:t>
            </a:r>
            <a:br>
              <a:rPr lang="it" sz="1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7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700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ADB70D2F-3254-1925-478B-30494C43B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256" y="2905141"/>
            <a:ext cx="2208010" cy="11330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A055B6-A9FF-7DA2-F87F-A4B456B2C7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015" y="570274"/>
            <a:ext cx="8193990" cy="85263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>
            <a:spLocks noGrp="1"/>
          </p:cNvSpPr>
          <p:nvPr>
            <p:ph type="title"/>
          </p:nvPr>
        </p:nvSpPr>
        <p:spPr>
          <a:xfrm>
            <a:off x="311700" y="-938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GANs</a:t>
            </a:r>
            <a:endParaRPr sz="26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p33"/>
          <p:cNvSpPr txBox="1">
            <a:spLocks noGrp="1"/>
          </p:cNvSpPr>
          <p:nvPr>
            <p:ph type="body" idx="1"/>
          </p:nvPr>
        </p:nvSpPr>
        <p:spPr>
          <a:xfrm>
            <a:off x="202275" y="293015"/>
            <a:ext cx="8520600" cy="14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it" sz="19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Generative Adversarial Networks (GANs) consist of:</a:t>
            </a:r>
            <a:endParaRPr sz="19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it" sz="17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Generator</a:t>
            </a:r>
            <a:r>
              <a:rPr lang="it" sz="1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</a:t>
            </a:r>
            <a:r>
              <a:rPr lang="it" sz="1700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tries to creat fake images and fool the Discriminator</a:t>
            </a:r>
            <a:endParaRPr sz="17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it" sz="17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Discriminator</a:t>
            </a:r>
            <a:r>
              <a:rPr lang="it" sz="1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</a:t>
            </a:r>
            <a:r>
              <a:rPr lang="it" sz="1700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tries to distinguish the images and label them as fake(0) or real(1)</a:t>
            </a:r>
            <a:endParaRPr sz="19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" sz="2600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DCGANs</a:t>
            </a:r>
            <a:endParaRPr sz="2600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19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9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Google Shape;228;p33"/>
          <p:cNvSpPr txBox="1">
            <a:spLocks noGrp="1"/>
          </p:cNvSpPr>
          <p:nvPr>
            <p:ph type="body" idx="1"/>
          </p:nvPr>
        </p:nvSpPr>
        <p:spPr>
          <a:xfrm>
            <a:off x="202275" y="2081396"/>
            <a:ext cx="8520600" cy="211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DCGAN training loop involves:</a:t>
            </a:r>
            <a:endParaRPr sz="17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AutoNum type="arabicPeriod"/>
            </a:pPr>
            <a:r>
              <a:rPr lang="it" sz="17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Discriminator Training:</a:t>
            </a:r>
            <a:r>
              <a:rPr lang="it" sz="1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Learns to differentiate between real and generated images, updating its weights using loss from classification errors.</a:t>
            </a:r>
            <a:endParaRPr sz="17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AutoNum type="arabicPeriod"/>
            </a:pPr>
            <a:r>
              <a:rPr lang="it" sz="17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Generator Training:</a:t>
            </a:r>
            <a:r>
              <a:rPr lang="it" sz="1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Generates fake images to fool the discriminator, updating its weights based on how convincing the generated images are.</a:t>
            </a:r>
            <a:endParaRPr sz="17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7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Generated Image Results:</a:t>
            </a:r>
            <a:r>
              <a:rPr lang="it" sz="1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generator created colorful flower-like images with similar patterns and shapes. However, they were a bit blurry and noisy, meaning more training or improvements are needed for clearer results.</a:t>
            </a:r>
            <a:endParaRPr sz="17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7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7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5CB1F-FB1E-AA5F-5214-B18C47987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5" y="0"/>
            <a:ext cx="2808000" cy="755700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effectLst/>
                <a:latin typeface="system-ui"/>
              </a:rPr>
              <a:t>Building Generator</a:t>
            </a:r>
            <a:br>
              <a:rPr lang="en-US" b="1" i="0" dirty="0">
                <a:effectLst/>
                <a:latin typeface="system-ui"/>
              </a:rPr>
            </a:br>
            <a:endParaRPr lang="en-US" dirty="0"/>
          </a:p>
        </p:txBody>
      </p:sp>
      <p:pic>
        <p:nvPicPr>
          <p:cNvPr id="5" name="Picture 4" descr="A table with text and numbers&#10;&#10;AI-generated content may be incorrect.">
            <a:extLst>
              <a:ext uri="{FF2B5EF4-FFF2-40B4-BE49-F238E27FC236}">
                <a16:creationId xmlns:a16="http://schemas.microsoft.com/office/drawing/2014/main" id="{AAFAFD1E-3939-1BBD-D693-3D14F9772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6" y="533400"/>
            <a:ext cx="4428068" cy="4610100"/>
          </a:xfrm>
          <a:prstGeom prst="rect">
            <a:avLst/>
          </a:prstGeom>
        </p:spPr>
      </p:pic>
      <p:pic>
        <p:nvPicPr>
          <p:cNvPr id="7" name="Picture 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B03F39FF-35D1-65C0-40C4-F64FF16EB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02" y="611162"/>
            <a:ext cx="4292632" cy="428196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A257973-B4FB-14A3-5AF5-218674C4E38C}"/>
              </a:ext>
            </a:extLst>
          </p:cNvPr>
          <p:cNvSpPr txBox="1">
            <a:spLocks/>
          </p:cNvSpPr>
          <p:nvPr/>
        </p:nvSpPr>
        <p:spPr>
          <a:xfrm>
            <a:off x="5417402" y="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b="1" dirty="0">
                <a:latin typeface="system-ui"/>
              </a:rPr>
              <a:t>Building </a:t>
            </a:r>
            <a:r>
              <a:rPr lang="en-US" b="1" i="0" dirty="0">
                <a:effectLst/>
                <a:latin typeface="system-ui"/>
              </a:rPr>
              <a:t>Discriminator</a:t>
            </a:r>
            <a:br>
              <a:rPr lang="en-US" b="1" dirty="0">
                <a:latin typeface="system-ui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423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>
            <a:spLocks noGrp="1"/>
          </p:cNvSpPr>
          <p:nvPr>
            <p:ph type="title"/>
          </p:nvPr>
        </p:nvSpPr>
        <p:spPr>
          <a:xfrm>
            <a:off x="155375" y="817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6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Generating New Images</a:t>
            </a:r>
            <a:endParaRPr sz="26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p34"/>
          <p:cNvSpPr txBox="1">
            <a:spLocks noGrp="1"/>
          </p:cNvSpPr>
          <p:nvPr>
            <p:ph type="body" idx="1"/>
          </p:nvPr>
        </p:nvSpPr>
        <p:spPr>
          <a:xfrm>
            <a:off x="311700" y="6895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it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•After training, the Generator creates new images resembling the dataset.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" name="Google Shape;235;p34"/>
          <p:cNvSpPr txBox="1">
            <a:spLocks noGrp="1"/>
          </p:cNvSpPr>
          <p:nvPr>
            <p:ph type="title"/>
          </p:nvPr>
        </p:nvSpPr>
        <p:spPr>
          <a:xfrm>
            <a:off x="155375" y="27511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6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 </a:t>
            </a:r>
            <a:endParaRPr sz="26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6" name="Google Shape;236;p34"/>
          <p:cNvSpPr txBox="1">
            <a:spLocks noGrp="1"/>
          </p:cNvSpPr>
          <p:nvPr>
            <p:ph type="body" idx="1"/>
          </p:nvPr>
        </p:nvSpPr>
        <p:spPr>
          <a:xfrm>
            <a:off x="155375" y="3280775"/>
            <a:ext cx="8520600" cy="13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InceptionV3 was the best for retrieving similar flower images with high precision and speed. The GAN successfully generated floral-like images but needs further training for realistic results.</a:t>
            </a:r>
            <a:endParaRPr sz="17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training epochs lead to higher quality image generation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F9423E-6D24-D243-7CE4-132860485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5675" y="1219008"/>
            <a:ext cx="4140413" cy="214006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5"/>
          <p:cNvSpPr txBox="1">
            <a:spLocks noGrp="1"/>
          </p:cNvSpPr>
          <p:nvPr>
            <p:ph type="title"/>
          </p:nvPr>
        </p:nvSpPr>
        <p:spPr>
          <a:xfrm>
            <a:off x="311700" y="6601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100" b="1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 for your attention</a:t>
            </a:r>
            <a:endParaRPr sz="3100" b="1">
              <a:solidFill>
                <a:srgbClr val="99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990"/>
              <a:buNone/>
            </a:pPr>
            <a:r>
              <a:rPr lang="it" sz="2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Classification of flowers using CNN and Transfer Learning.</a:t>
            </a:r>
            <a:endParaRPr sz="2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990"/>
              <a:buNone/>
            </a:pPr>
            <a:endParaRPr sz="2700"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it" sz="15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Objective:</a:t>
            </a:r>
            <a:r>
              <a:rPr lang="it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Train a deep learning model to classify images of flowers into 102 categories.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it" sz="15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Approach:</a:t>
            </a:r>
            <a:endParaRPr sz="15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it" sz="15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exploration and Topic:</a:t>
            </a:r>
            <a:r>
              <a:rPr lang="it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Task classification of flowers using CNN and Transfer Learning.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it" sz="15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Objective:</a:t>
            </a:r>
            <a:r>
              <a:rPr lang="it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Train a deep learning model to classify images of flowers into 102 categories.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it" sz="15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Approach:</a:t>
            </a:r>
            <a:endParaRPr sz="15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romanLcPeriod"/>
            </a:pPr>
            <a:r>
              <a:rPr lang="it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exploration and preprocessing.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romanLcPeriod"/>
            </a:pPr>
            <a:r>
              <a:rPr lang="it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Training a CNN model from scratch.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romanLcPeriod"/>
            </a:pPr>
            <a:r>
              <a:rPr lang="it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evaluation and insights.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it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Exploration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311700" y="902250"/>
            <a:ext cx="8520600" cy="3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it" sz="15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Analysis:</a:t>
            </a:r>
            <a:endParaRPr sz="15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it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 resolutions were analyzed to determine variations.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it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 statistics of image heights and widths.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it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Visualization of image size distribution.</a:t>
            </a:r>
            <a:endParaRPr sz="1500"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 l="-116380" t="-27490" r="116380" b="27489"/>
          <a:stretch/>
        </p:blipFill>
        <p:spPr>
          <a:xfrm>
            <a:off x="1728795" y="404820"/>
            <a:ext cx="3202675" cy="244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5450" y="2065950"/>
            <a:ext cx="4388550" cy="292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4000" y="2065938"/>
            <a:ext cx="3981450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it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Preprocessing</a:t>
            </a:r>
            <a:endParaRPr sz="2400"/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3178500" cy="3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Applied transformations:</a:t>
            </a:r>
            <a:endParaRPr/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it"/>
              <a:t>Rotation, shifting, shear, zoom, flipping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it"/>
              <a:t>Normalization (pixel values scaled to [0,1])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3475" y="931687"/>
            <a:ext cx="5550525" cy="388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Model architecture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800"/>
            <a:ext cx="5870291" cy="382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it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Evaluation</a:t>
            </a:r>
            <a:endParaRPr sz="2400"/>
          </a:p>
        </p:txBody>
      </p:sp>
      <p:sp>
        <p:nvSpPr>
          <p:cNvPr id="126" name="Google Shape;126;p1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5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Model Training</a:t>
            </a:r>
            <a:endParaRPr sz="15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it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Optimizer: RMSprop with ExponentialDecay learning rate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it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Loss function: Categorical Crossentropy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it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Early stopping applied to prevent overfitting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it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Training on 150 epochs (with early stopping</a:t>
            </a:r>
            <a:endParaRPr sz="15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5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Final Model Performance:</a:t>
            </a:r>
            <a:endParaRPr sz="15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it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 Accuracy: 47.31%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it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 Loss: 2.48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0"/>
            <a:ext cx="4130748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9125" y="0"/>
            <a:ext cx="534404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2895875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Mislabelled images</a:t>
            </a:r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862" y="1017795"/>
            <a:ext cx="8016274" cy="4074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1049</Words>
  <Application>Microsoft Office PowerPoint</Application>
  <PresentationFormat>On-screen Show (16:9)</PresentationFormat>
  <Paragraphs>144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system-ui</vt:lpstr>
      <vt:lpstr>Arial</vt:lpstr>
      <vt:lpstr>Times New Roman</vt:lpstr>
      <vt:lpstr>Roboto</vt:lpstr>
      <vt:lpstr>Geometric</vt:lpstr>
      <vt:lpstr>Digital Signals and Image Processing Project</vt:lpstr>
      <vt:lpstr>Content</vt:lpstr>
      <vt:lpstr>Classification of flowers using CNN and Transfer Learning. </vt:lpstr>
      <vt:lpstr>Data Exploration </vt:lpstr>
      <vt:lpstr>Data Preprocessing</vt:lpstr>
      <vt:lpstr>Model architecture</vt:lpstr>
      <vt:lpstr>Model Evaluation</vt:lpstr>
      <vt:lpstr>PowerPoint Presentation</vt:lpstr>
      <vt:lpstr>Mislabelled images</vt:lpstr>
      <vt:lpstr>Overall Model Performance</vt:lpstr>
      <vt:lpstr>ECG Arrhythmia Classification using Deep Learning</vt:lpstr>
      <vt:lpstr>Dataset Description</vt:lpstr>
      <vt:lpstr>Model Architecture</vt:lpstr>
      <vt:lpstr>Model Training &amp; Performance</vt:lpstr>
      <vt:lpstr>Confusion Matrix &amp; Key Metrics</vt:lpstr>
      <vt:lpstr>Conclusion &amp; Future Work</vt:lpstr>
      <vt:lpstr>Introduction to CBIR</vt:lpstr>
      <vt:lpstr>Feature Extraction using Deep Learning</vt:lpstr>
      <vt:lpstr>ResNet50</vt:lpstr>
      <vt:lpstr>Evaluation Metrics</vt:lpstr>
      <vt:lpstr>Introduction to GANs</vt:lpstr>
      <vt:lpstr>Building Generator </vt:lpstr>
      <vt:lpstr>Generating New Images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ASUS</dc:creator>
  <cp:lastModifiedBy>f.azhir@campus.unimib.it</cp:lastModifiedBy>
  <cp:revision>6</cp:revision>
  <dcterms:modified xsi:type="dcterms:W3CDTF">2025-02-12T09:52:28Z</dcterms:modified>
</cp:coreProperties>
</file>