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>
                <a:cs typeface="B Nazanin" panose="00000400000000000000" pitchFamily="2" charset="-78"/>
              </a:rPr>
              <a:t>تسک های سرویس دسک پلاس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2800" dirty="0" smtClean="0">
                <a:cs typeface="B Nazanin" panose="00000400000000000000" pitchFamily="2" charset="-78"/>
              </a:rPr>
              <a:t>فائزه صالحی</a:t>
            </a:r>
            <a:endParaRPr lang="fa-IR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486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200" dirty="0" smtClean="0">
                <a:cs typeface="B Nazanin" panose="00000400000000000000" pitchFamily="2" charset="-78"/>
              </a:rPr>
              <a:t>9 - </a:t>
            </a:r>
            <a:endParaRPr lang="fa-IR" sz="3200" dirty="0"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64898" y="1095880"/>
            <a:ext cx="8358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اگر ماتریس فوریت-تاثیر در مدیریت درخواست با مدیریت حادثه متفاوت از هم باشند، آن را در سیستم چگونه پیاده سازی 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میکنید؟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294" y="1912775"/>
            <a:ext cx="8251286" cy="2125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294" y="4208751"/>
            <a:ext cx="8441094" cy="212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1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200" dirty="0" smtClean="0">
                <a:cs typeface="B Nazanin" panose="00000400000000000000" pitchFamily="2" charset="-78"/>
              </a:rPr>
              <a:t>10 - </a:t>
            </a:r>
            <a:endParaRPr lang="fa-IR" sz="3200" dirty="0"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6490" y="1019116"/>
            <a:ext cx="89135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r" rt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تنظیماتی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 سیستم لحاظ کنید که یک درخواست نتواند بدون آنکه راه حل و نیز ورک لاگی در آن ثبت شده باشد، خاتمه یابد. همچنین برای خاتمه حتما فیلدهای تکنسین و گروه باید تکمیل شده باشد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51" y="2302174"/>
            <a:ext cx="9164128" cy="341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1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200" dirty="0" smtClean="0">
                <a:cs typeface="B Nazanin" panose="00000400000000000000" pitchFamily="2" charset="-78"/>
              </a:rPr>
              <a:t>11- </a:t>
            </a:r>
            <a:endParaRPr lang="fa-IR" sz="3200" dirty="0"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9842" y="1112656"/>
            <a:ext cx="87385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فرمی ایجاد کنید و بر روی آن یک فیلد از نوع تاریخ قرار دهید. نام آن را موعد تحویل بگذارید. حال با استفاده از اسکریپت های فرم، کاری کنید که در صورتی که فیلد موعد 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تحویل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پر شده است، </a:t>
            </a:r>
            <a:endParaRPr lang="fa-IR" dirty="0" smtClean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SLA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</a:p>
          <a:p>
            <a:pPr algn="r"/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فرم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 اساس 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مقدار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فیلد موعد تحویل تنظیم 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شود</a:t>
            </a:r>
          </a:p>
          <a:p>
            <a:pPr algn="r"/>
            <a:endParaRPr lang="fa-IR" dirty="0"/>
          </a:p>
        </p:txBody>
      </p:sp>
      <p:sp>
        <p:nvSpPr>
          <p:cNvPr id="7" name="Rectangle 6"/>
          <p:cNvSpPr/>
          <p:nvPr/>
        </p:nvSpPr>
        <p:spPr>
          <a:xfrm>
            <a:off x="634042" y="2201288"/>
            <a:ext cx="287777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33333"/>
                </a:solidFill>
                <a:latin typeface="Roboto"/>
                <a:ea typeface="Calibri" panose="020F0502020204030204" pitchFamily="34" charset="0"/>
                <a:cs typeface="Arial" panose="020B0604020202020204" pitchFamily="34" charset="0"/>
              </a:rPr>
              <a:t>Incident - Additional Fields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2256" y="2685592"/>
            <a:ext cx="2061713" cy="1486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333333"/>
                </a:solidFill>
                <a:latin typeface="Roboto Medium"/>
                <a:ea typeface="Calibri" panose="020F0502020204030204" pitchFamily="34" charset="0"/>
                <a:cs typeface="Arial" panose="020B0604020202020204" pitchFamily="34" charset="0"/>
              </a:rPr>
              <a:t>Task Template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33333"/>
                </a:solidFill>
                <a:latin typeface="Roboto"/>
                <a:ea typeface="Calibri" panose="020F0502020204030204" pitchFamily="34" charset="0"/>
                <a:cs typeface="Arial" panose="020B0604020202020204" pitchFamily="34" charset="0"/>
              </a:rPr>
              <a:t>Incident Template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33333"/>
                </a:solidFill>
                <a:latin typeface="Roboto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33333"/>
                </a:solidFill>
                <a:latin typeface="Roboto"/>
                <a:ea typeface="Calibri" panose="020F0502020204030204" pitchFamily="34" charset="0"/>
                <a:cs typeface="Arial" panose="020B0604020202020204" pitchFamily="34" charset="0"/>
              </a:rPr>
              <a:t>Field form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4042" y="4356340"/>
            <a:ext cx="235069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دقیق نمیدونم مقدار </a:t>
            </a:r>
            <a:endParaRPr lang="fa-IR" dirty="0">
              <a:cs typeface="B Nazanin" panose="00000400000000000000" pitchFamily="2" charset="-78"/>
            </a:endParaRPr>
          </a:p>
          <a:p>
            <a:r>
              <a:rPr lang="en-US" dirty="0" smtClean="0">
                <a:cs typeface="B Nazanin" panose="00000400000000000000" pitchFamily="2" charset="-78"/>
              </a:rPr>
              <a:t>Sla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</a:p>
          <a:p>
            <a:r>
              <a:rPr lang="fa-IR" dirty="0" smtClean="0">
                <a:cs typeface="B Nazanin" panose="00000400000000000000" pitchFamily="2" charset="-78"/>
              </a:rPr>
              <a:t>در فرم کدام است ولی این کد را وارد کردم :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16" y="2948343"/>
            <a:ext cx="7913298" cy="28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9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200" dirty="0" smtClean="0">
                <a:cs typeface="B Nazanin" panose="00000400000000000000" pitchFamily="2" charset="-78"/>
              </a:rPr>
              <a:t>12 - </a:t>
            </a:r>
            <a:endParaRPr lang="fa-IR" sz="3200" dirty="0"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9775" y="1103378"/>
            <a:ext cx="44614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ترتیبی اتخاذ کنید که پس از تغییر وضعیت یک درخواست 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به </a:t>
            </a:r>
          </a:p>
          <a:p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</a:p>
          <a:p>
            <a:endParaRPr lang="fa-IR" dirty="0"/>
          </a:p>
        </p:txBody>
      </p:sp>
      <p:sp>
        <p:nvSpPr>
          <p:cNvPr id="9" name="Rectangle 8"/>
          <p:cNvSpPr/>
          <p:nvPr/>
        </p:nvSpPr>
        <p:spPr>
          <a:xfrm>
            <a:off x="4279305" y="1121494"/>
            <a:ext cx="1402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"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In progress</a:t>
            </a:r>
            <a:r>
              <a:rPr lang="fa-IR" dirty="0"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fa-IR" dirty="0"/>
          </a:p>
        </p:txBody>
      </p:sp>
      <p:sp>
        <p:nvSpPr>
          <p:cNvPr id="11" name="Rectangle 10"/>
          <p:cNvSpPr/>
          <p:nvPr/>
        </p:nvSpPr>
        <p:spPr>
          <a:xfrm>
            <a:off x="4218317" y="1379170"/>
            <a:ext cx="5636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یک ورک لاگ به صورت اتوماتیک به 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نام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کاربر جاری درج شود</a:t>
            </a:r>
            <a:r>
              <a:rPr lang="fa-IR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a-IR" dirty="0"/>
          </a:p>
        </p:txBody>
      </p:sp>
      <p:sp>
        <p:nvSpPr>
          <p:cNvPr id="12" name="TextBox 11"/>
          <p:cNvSpPr txBox="1"/>
          <p:nvPr/>
        </p:nvSpPr>
        <p:spPr>
          <a:xfrm>
            <a:off x="1095555" y="2286000"/>
            <a:ext cx="369210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Task template</a:t>
            </a:r>
          </a:p>
          <a:p>
            <a:r>
              <a:rPr lang="en-US" dirty="0" smtClean="0"/>
              <a:t>Incident template</a:t>
            </a:r>
          </a:p>
          <a:p>
            <a:r>
              <a:rPr lang="en-US" dirty="0" smtClean="0"/>
              <a:t>Work flow</a:t>
            </a:r>
          </a:p>
          <a:p>
            <a:r>
              <a:rPr lang="en-US" dirty="0" smtClean="0"/>
              <a:t>Form and field</a:t>
            </a:r>
            <a:endParaRPr lang="fa-IR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83" y="3095117"/>
            <a:ext cx="6809117" cy="26938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3137" y="4680284"/>
            <a:ext cx="11069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sla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51086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200" dirty="0" smtClean="0">
                <a:cs typeface="B Nazanin" panose="00000400000000000000" pitchFamily="2" charset="-78"/>
              </a:rPr>
              <a:t>13- </a:t>
            </a:r>
            <a:endParaRPr lang="fa-IR" sz="3200" dirty="0"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5389" y="981829"/>
            <a:ext cx="91785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r" rt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یک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فرم حادثه تعریف کنید و در آن فیلدی به نام سرویس از نوع کمبوباکس قرار دهید. این فیلد باید در تمامی فرم های حادثه و درخواست قابل دسترسی باشد. ترتیبی اتخاذ کنید که نام تمامی سرویس های تعریف شده در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CMDB</a:t>
            </a:r>
            <a:r>
              <a:rPr lang="en-US" dirty="0" smtClean="0">
                <a:latin typeface="B Nazanin" panose="00000400000000000000" pitchFamily="2" charset="-78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آن لود شود.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4128" y="2084832"/>
            <a:ext cx="3704283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Configuration item types</a:t>
            </a:r>
          </a:p>
          <a:p>
            <a:r>
              <a:rPr lang="en-US" dirty="0" smtClean="0"/>
              <a:t>Add new CI type</a:t>
            </a:r>
          </a:p>
          <a:p>
            <a:r>
              <a:rPr lang="en-US" dirty="0" smtClean="0"/>
              <a:t>Edit</a:t>
            </a:r>
          </a:p>
          <a:p>
            <a:r>
              <a:rPr lang="en-US" dirty="0" smtClean="0"/>
              <a:t>Service attributes : pick list</a:t>
            </a:r>
          </a:p>
          <a:p>
            <a:r>
              <a:rPr lang="en-US" dirty="0" smtClean="0"/>
              <a:t>Admin&gt; relationship type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758" y="3019337"/>
            <a:ext cx="7607968" cy="309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1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800" dirty="0" smtClean="0">
                <a:cs typeface="B Nazanin" panose="00000400000000000000" pitchFamily="2" charset="-78"/>
              </a:rPr>
              <a:t>14- </a:t>
            </a:r>
            <a:endParaRPr lang="fa-IR" sz="2800" dirty="0"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63306" y="1104507"/>
            <a:ext cx="8289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ترتیبی اتخاذ کنید که یک فیلد در یک فرم، برای درخواست کننده اجباری نباشد ولی برای کارشناس انجام دهنده، اجباری باشد.</a:t>
            </a:r>
            <a:endParaRPr lang="fa-IR" dirty="0"/>
          </a:p>
        </p:txBody>
      </p:sp>
      <p:sp>
        <p:nvSpPr>
          <p:cNvPr id="7" name="Rectangle 6"/>
          <p:cNvSpPr/>
          <p:nvPr/>
        </p:nvSpPr>
        <p:spPr>
          <a:xfrm>
            <a:off x="2728823" y="2270129"/>
            <a:ext cx="6096000" cy="8452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1500"/>
              </a:spcBef>
              <a:spcAft>
                <a:spcPts val="1350"/>
              </a:spcAft>
            </a:pPr>
            <a:r>
              <a:rPr lang="en-US" dirty="0">
                <a:solidFill>
                  <a:srgbClr val="333333"/>
                </a:solidFill>
                <a:latin typeface="Roboto Medium"/>
                <a:ea typeface="Times New Roman" panose="02020603050405020304" pitchFamily="18" charset="0"/>
                <a:cs typeface="Times New Roman" panose="02020603050405020304" pitchFamily="18" charset="0"/>
              </a:rPr>
              <a:t>Field and Form Rules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Roboto Medium"/>
                <a:ea typeface="Times New Roman" panose="02020603050405020304" pitchFamily="18" charset="0"/>
                <a:cs typeface="Times New Roman" panose="02020603050405020304" pitchFamily="18" charset="0"/>
              </a:rPr>
              <a:t>mandate field, non </a:t>
            </a:r>
            <a:r>
              <a:rPr lang="en-US" dirty="0" err="1">
                <a:solidFill>
                  <a:srgbClr val="333333"/>
                </a:solidFill>
                <a:latin typeface="Roboto Medium"/>
                <a:ea typeface="Times New Roman" panose="02020603050405020304" pitchFamily="18" charset="0"/>
                <a:cs typeface="Times New Roman" panose="02020603050405020304" pitchFamily="18" charset="0"/>
              </a:rPr>
              <a:t>mundate</a:t>
            </a:r>
            <a:r>
              <a:rPr lang="en-US" dirty="0">
                <a:solidFill>
                  <a:srgbClr val="333333"/>
                </a:solidFill>
                <a:latin typeface="Roboto Medium"/>
                <a:ea typeface="Times New Roman" panose="02020603050405020304" pitchFamily="18" charset="0"/>
                <a:cs typeface="Times New Roman" panose="02020603050405020304" pitchFamily="18" charset="0"/>
              </a:rPr>
              <a:t> field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37" y="3142092"/>
            <a:ext cx="6565972" cy="37159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3" y="3368351"/>
            <a:ext cx="5350160" cy="348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91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800" dirty="0" smtClean="0">
                <a:cs typeface="B Nazanin" panose="00000400000000000000" pitchFamily="2" charset="-78"/>
              </a:rPr>
              <a:t>15- </a:t>
            </a:r>
            <a:endParaRPr lang="fa-IR" sz="2800" dirty="0"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1546" y="1087254"/>
            <a:ext cx="8307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قانونی بنویسید که فیلد شرح درخواست را محدود نموده و اجازه ندهد بیش از 100 کارکتر مقدار بگیرد.</a:t>
            </a:r>
            <a:endParaRPr lang="fa-IR" dirty="0"/>
          </a:p>
        </p:txBody>
      </p:sp>
      <p:sp>
        <p:nvSpPr>
          <p:cNvPr id="7" name="Rectangle 6"/>
          <p:cNvSpPr/>
          <p:nvPr/>
        </p:nvSpPr>
        <p:spPr>
          <a:xfrm>
            <a:off x="1094403" y="1958624"/>
            <a:ext cx="287777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solidFill>
                  <a:srgbClr val="333333"/>
                </a:solidFill>
                <a:latin typeface="Roboto"/>
                <a:ea typeface="Calibri" panose="020F0502020204030204" pitchFamily="34" charset="0"/>
                <a:cs typeface="Arial" panose="020B0604020202020204" pitchFamily="34" charset="0"/>
              </a:rPr>
              <a:t>Incident - Additional Fields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2928" y="2924355"/>
            <a:ext cx="6840747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 smtClean="0">
                <a:cs typeface="B Nazanin" panose="00000400000000000000" pitchFamily="2" charset="-78"/>
              </a:rPr>
              <a:t>در قسمت کد می نویسیم :</a:t>
            </a:r>
          </a:p>
          <a:p>
            <a:r>
              <a:rPr lang="en-US" dirty="0" smtClean="0">
                <a:cs typeface="B Nazanin" panose="00000400000000000000" pitchFamily="2" charset="-78"/>
              </a:rPr>
              <a:t>Import re</a:t>
            </a:r>
          </a:p>
          <a:p>
            <a:r>
              <a:rPr lang="en-US" dirty="0" smtClean="0">
                <a:cs typeface="B Nazanin" panose="00000400000000000000" pitchFamily="2" charset="-78"/>
              </a:rPr>
              <a:t>If(</a:t>
            </a:r>
            <a:r>
              <a:rPr lang="en-US" dirty="0" err="1" smtClean="0">
                <a:cs typeface="B Nazanin" panose="00000400000000000000" pitchFamily="2" charset="-78"/>
              </a:rPr>
              <a:t>re.search</a:t>
            </a:r>
            <a:r>
              <a:rPr lang="en-US" dirty="0" smtClean="0">
                <a:cs typeface="B Nazanin" panose="00000400000000000000" pitchFamily="2" charset="-78"/>
              </a:rPr>
              <a:t>(r’                             ’) , description)</a:t>
            </a:r>
          </a:p>
          <a:p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dirty="0" smtClean="0">
                <a:cs typeface="B Nazanin" panose="00000400000000000000" pitchFamily="2" charset="-78"/>
              </a:rPr>
              <a:t>   print “input is valid”</a:t>
            </a:r>
          </a:p>
          <a:p>
            <a:r>
              <a:rPr lang="en-US" dirty="0" smtClean="0">
                <a:cs typeface="B Nazanin" panose="00000400000000000000" pitchFamily="2" charset="-78"/>
              </a:rPr>
              <a:t>Else</a:t>
            </a:r>
          </a:p>
          <a:p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dirty="0" smtClean="0">
                <a:cs typeface="B Nazanin" panose="00000400000000000000" pitchFamily="2" charset="-78"/>
              </a:rPr>
              <a:t>   </a:t>
            </a:r>
            <a:r>
              <a:rPr lang="en-US" dirty="0">
                <a:cs typeface="B Nazanin" panose="00000400000000000000" pitchFamily="2" charset="-78"/>
              </a:rPr>
              <a:t>print “input is </a:t>
            </a:r>
            <a:r>
              <a:rPr lang="en-US" dirty="0" smtClean="0">
                <a:cs typeface="B Nazanin" panose="00000400000000000000" pitchFamily="2" charset="-78"/>
              </a:rPr>
              <a:t>not valid</a:t>
            </a:r>
            <a:r>
              <a:rPr lang="en-US" dirty="0">
                <a:cs typeface="B Nazanin" panose="00000400000000000000" pitchFamily="2" charset="-78"/>
              </a:rPr>
              <a:t>”</a:t>
            </a:r>
          </a:p>
          <a:p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49" y="3446355"/>
            <a:ext cx="1662651" cy="4013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2053" y="4955680"/>
            <a:ext cx="105757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راه دیگه در قسمت </a:t>
            </a:r>
            <a:r>
              <a:rPr lang="en-US" dirty="0" err="1" smtClean="0"/>
              <a:t>addisional</a:t>
            </a:r>
            <a:r>
              <a:rPr lang="en-US" dirty="0" smtClean="0"/>
              <a:t> field </a:t>
            </a:r>
            <a:r>
              <a:rPr lang="fa-IR" dirty="0" smtClean="0"/>
              <a:t> باید مقدار حداکثر را 100 قرار بدیم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02394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800" dirty="0" smtClean="0">
                <a:cs typeface="B Nazanin" panose="00000400000000000000" pitchFamily="2" charset="-78"/>
              </a:rPr>
              <a:t>16- </a:t>
            </a:r>
            <a:endParaRPr lang="fa-IR" sz="2800" dirty="0">
              <a:cs typeface="B Nazani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84847" y="1150358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برای فرم های درخواست یک </a:t>
            </a:r>
            <a:endParaRPr lang="fa-IR" dirty="0"/>
          </a:p>
        </p:txBody>
      </p:sp>
      <p:sp>
        <p:nvSpPr>
          <p:cNvPr id="8" name="Rectangle 7"/>
          <p:cNvSpPr/>
          <p:nvPr/>
        </p:nvSpPr>
        <p:spPr>
          <a:xfrm>
            <a:off x="7526128" y="1150358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SLA</a:t>
            </a:r>
            <a:endParaRPr lang="fa-IR" dirty="0"/>
          </a:p>
        </p:txBody>
      </p:sp>
      <p:sp>
        <p:nvSpPr>
          <p:cNvPr id="10" name="Rectangle 9"/>
          <p:cNvSpPr/>
          <p:nvPr/>
        </p:nvSpPr>
        <p:spPr>
          <a:xfrm>
            <a:off x="1335168" y="1435608"/>
            <a:ext cx="9097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طراحی کنید که زمان اولین پاسخ درخواست را برابر 5 دقیقه و زمان حل را بر اساس اولویت، 2، 8، 24 و 72 ساعت لحاظ کند</a:t>
            </a:r>
            <a:endParaRPr lang="fa-IR" dirty="0"/>
          </a:p>
        </p:txBody>
      </p:sp>
      <p:sp>
        <p:nvSpPr>
          <p:cNvPr id="11" name="TextBox 10"/>
          <p:cNvSpPr txBox="1"/>
          <p:nvPr/>
        </p:nvSpPr>
        <p:spPr>
          <a:xfrm>
            <a:off x="4235570" y="3079630"/>
            <a:ext cx="4339087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/>
              <a:t>4 بار </a:t>
            </a:r>
            <a:endParaRPr lang="fa-IR" dirty="0"/>
          </a:p>
          <a:p>
            <a:r>
              <a:rPr lang="en-US" dirty="0" smtClean="0"/>
              <a:t>Sla</a:t>
            </a:r>
            <a:endParaRPr lang="fa-IR" dirty="0" smtClean="0"/>
          </a:p>
          <a:p>
            <a:r>
              <a:rPr lang="fa-IR" dirty="0" smtClean="0"/>
              <a:t>را می نویسم</a:t>
            </a:r>
          </a:p>
          <a:p>
            <a:r>
              <a:rPr lang="fa-IR" dirty="0" smtClean="0"/>
              <a:t>یکبار 2 ساعت یکبار برای 8 ساعت یکبار برای 24 ساعت یکبار برای 72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530538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800" dirty="0" smtClean="0">
                <a:cs typeface="B Nazanin" panose="00000400000000000000" pitchFamily="2" charset="-78"/>
              </a:rPr>
              <a:t>17- </a:t>
            </a:r>
            <a:endParaRPr lang="fa-IR" sz="2800" dirty="0"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9237" y="1031903"/>
            <a:ext cx="9111909" cy="227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r" rt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b="1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یک 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چرخه حیات برای درخواست سرویس به گونه ای طراحی کنید که :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marR="0" algn="r" rt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درخواست از حالت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open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 فقط به حالت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In progress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برود. هنگامی که درخواست به یک کارشناس منتسب شد، از حالت 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In progress</a:t>
            </a:r>
            <a:r>
              <a:rPr lang="en-US" b="1" dirty="0">
                <a:latin typeface="B Nazanin" panose="00000400000000000000" pitchFamily="2" charset="-78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b="1" dirty="0">
                <a:latin typeface="B Nazanin" panose="00000400000000000000" pitchFamily="2" charset="-78"/>
                <a:ea typeface="Calibri" panose="020F0502020204030204" pitchFamily="34" charset="0"/>
              </a:rPr>
              <a:t>به حالت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Assigned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برود و از این حالت یا به حالت "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Pending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 و یا به حالت "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Done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بتواند برود. از حالت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Done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بر اساس مقدار یک فیلد در فرم ( به انتخاب خودتان) بتواند به حالت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Close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و یا به حالت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In progress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برود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9483" y="4115602"/>
            <a:ext cx="4594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باید 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حالت های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اضافه را تعریف کرد و 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بعد چرخه حیات را بکشیم</a:t>
            </a:r>
            <a:endParaRPr lang="fa-I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40" y="3023223"/>
            <a:ext cx="2250143" cy="364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1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200" dirty="0" smtClean="0">
                <a:cs typeface="B Nazanin" panose="00000400000000000000" pitchFamily="2" charset="-78"/>
              </a:rPr>
              <a:t>18- </a:t>
            </a:r>
            <a:endParaRPr lang="fa-IR" sz="3200" dirty="0"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2204" y="991886"/>
            <a:ext cx="8773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r" rt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ar-IQ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گزارشی را ایجاد کنید که در آن تمامی لیست درخواست های انجام شده و متوسط زمان انجام و متوسط زمان پاسخ اولیه را نشان دهد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3758" y="19152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pc="10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Reports --&gt; New Custom Report --&gt; Matrix report --&gt; Select a Module as All request --&gt; Proceed to Report Wizard --&gt; Advanced tab</a:t>
            </a:r>
            <a:endParaRPr lang="fa-I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782" y="2734393"/>
            <a:ext cx="5682951" cy="384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0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cs typeface="B Nazanin" panose="00000400000000000000" pitchFamily="2" charset="-78"/>
              </a:rPr>
              <a:t>1- تعریف کاربر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82" y="2012020"/>
            <a:ext cx="9566964" cy="219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73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200" dirty="0" smtClean="0">
                <a:cs typeface="B Nazanin" panose="00000400000000000000" pitchFamily="2" charset="-78"/>
              </a:rPr>
              <a:t>19- </a:t>
            </a:r>
            <a:endParaRPr lang="fa-IR" sz="3200" dirty="0"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4128" y="1025677"/>
            <a:ext cx="8948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r" rt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ar-IQ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یک فرم درخواست سرویس و یا حادثه طراحی کنید که دیتای یک فیلد کمبوباکسی در آن، بر اساس میزان انتخاب شده در یک فیلد کمبوباکسی دیگری لود شود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7651" y="2340627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dependency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937" y="1949007"/>
            <a:ext cx="7841063" cy="477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7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4000" dirty="0" smtClean="0">
                <a:cs typeface="B Nazanin" panose="00000400000000000000" pitchFamily="2" charset="-78"/>
              </a:rPr>
              <a:t>2- </a:t>
            </a:r>
            <a:endParaRPr lang="fa-IR" sz="4000" dirty="0"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2522" y="1087255"/>
            <a:ext cx="8583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تکنسین کردن یک کاربر و گرفتن نقش تکنسین از یک کاربر ( تبدیل تکنسین به کاربر معمولی)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86" y="1958626"/>
            <a:ext cx="9267645" cy="2322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86" y="4553789"/>
            <a:ext cx="9854241" cy="164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1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200" dirty="0" smtClean="0">
                <a:cs typeface="B Nazanin" panose="00000400000000000000" pitchFamily="2" charset="-78"/>
              </a:rPr>
              <a:t>3- </a:t>
            </a:r>
            <a:endParaRPr lang="fa-IR" sz="3200" dirty="0"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54679" y="1095880"/>
            <a:ext cx="8479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تعریف یک نقش جدید که بتواند به درخواست ها دسترسی 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خواندن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داشته باشد ولی نتوانن آنها 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را ببندد.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87" y="2084832"/>
            <a:ext cx="10138913" cy="375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7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800" dirty="0" smtClean="0">
                <a:cs typeface="B Nazanin" panose="00000400000000000000" pitchFamily="2" charset="-78"/>
              </a:rPr>
              <a:t>4- </a:t>
            </a:r>
            <a:endParaRPr lang="fa-IR" sz="2800" dirty="0"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9185" y="1000512"/>
            <a:ext cx="8324490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r" rt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</a:t>
            </a:r>
            <a:r>
              <a:rPr lang="ar-SA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عریف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نقش ادمین دارایی ها بدون اینکه بتواند به درخواست ها دسترسی ادمین داشته </a:t>
            </a:r>
            <a:r>
              <a:rPr lang="ar-SA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باشد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86" y="1889014"/>
            <a:ext cx="8835189" cy="43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8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800" dirty="0" smtClean="0">
                <a:cs typeface="B Nazanin" panose="00000400000000000000" pitchFamily="2" charset="-78"/>
              </a:rPr>
              <a:t>5- </a:t>
            </a:r>
            <a:endParaRPr lang="fa-IR" sz="2800" dirty="0"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9517" y="1078628"/>
            <a:ext cx="8065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برای هر کاربر سیستم بتواند غیر از نام لاتین، نام و نام خانوادگی فارسی را نیز نگه داری نماید ( ایجاد فیلد جدید)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46" y="2424023"/>
            <a:ext cx="10313504" cy="157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4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294" y="585216"/>
            <a:ext cx="9720072" cy="1499616"/>
          </a:xfrm>
        </p:spPr>
        <p:txBody>
          <a:bodyPr>
            <a:normAutofit/>
          </a:bodyPr>
          <a:lstStyle/>
          <a:p>
            <a:pPr algn="r"/>
            <a:r>
              <a:rPr lang="fa-IR" sz="2800" dirty="0" smtClean="0">
                <a:cs typeface="B Nazanin" panose="00000400000000000000" pitchFamily="2" charset="-78"/>
              </a:rPr>
              <a:t>6 - </a:t>
            </a:r>
            <a:endParaRPr lang="fa-IR" sz="2800" dirty="0"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6438" y="1139013"/>
            <a:ext cx="8591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برای یک فرد در 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سیستم          و                                 اختصاص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دهید. تفاوت این دو آیتم در سیستم را بررسی کنید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017" y="1199854"/>
            <a:ext cx="381000" cy="247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687" y="1230249"/>
            <a:ext cx="1390650" cy="209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667" y="1906867"/>
            <a:ext cx="9535064" cy="44031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96883" y="1447504"/>
            <a:ext cx="71426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 smtClean="0">
                <a:cs typeface="B Nazanin" panose="00000400000000000000" pitchFamily="2" charset="-78"/>
              </a:rPr>
              <a:t>می توان به چند کاربر داد ولی                            را نمی توان./ دسترسی های متفاوتی دارند.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555" y="1516050"/>
            <a:ext cx="381000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088" y="1546445"/>
            <a:ext cx="13906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2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000" dirty="0" smtClean="0">
                <a:cs typeface="B Nazanin" panose="00000400000000000000" pitchFamily="2" charset="-78"/>
              </a:rPr>
              <a:t>7 -  </a:t>
            </a: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67143" y="873359"/>
            <a:ext cx="16995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تفاوت واکشی افراد از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AD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و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LDAP</a:t>
            </a:r>
          </a:p>
          <a:p>
            <a:pPr algn="r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را بررسی کنید</a:t>
            </a:r>
            <a:endParaRPr lang="fa-I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06" y="1796689"/>
            <a:ext cx="7774916" cy="470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3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800" dirty="0" smtClean="0">
                <a:cs typeface="B Nazanin" panose="00000400000000000000" pitchFamily="2" charset="-78"/>
              </a:rPr>
              <a:t>8 - </a:t>
            </a:r>
            <a:endParaRPr lang="fa-IR" sz="2800" dirty="0"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7147" y="1052271"/>
            <a:ext cx="9411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تغییری در سیستم ایجاد کنید که یک درخواست به صورت اتوماتیک و تصادفی به کارشناسانی انتساب داده شود که آنلاین هستند. همچنین یک تکنسین را به کلی از این قاعده مستثنا کنید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41" y="1948038"/>
            <a:ext cx="7486237" cy="421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08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4562</TotalTime>
  <Words>768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B Nazanin</vt:lpstr>
      <vt:lpstr>Calibri</vt:lpstr>
      <vt:lpstr>Helvetica</vt:lpstr>
      <vt:lpstr>Roboto</vt:lpstr>
      <vt:lpstr>Roboto Medium</vt:lpstr>
      <vt:lpstr>Times New Roman</vt:lpstr>
      <vt:lpstr>Tw Cen MT</vt:lpstr>
      <vt:lpstr>Tw Cen MT Condensed</vt:lpstr>
      <vt:lpstr>Wingdings 3</vt:lpstr>
      <vt:lpstr>Integral</vt:lpstr>
      <vt:lpstr>تسک های سرویس دسک پلاس</vt:lpstr>
      <vt:lpstr>1- تعریف کاربر</vt:lpstr>
      <vt:lpstr>2- </vt:lpstr>
      <vt:lpstr>3- </vt:lpstr>
      <vt:lpstr>4- </vt:lpstr>
      <vt:lpstr>5- </vt:lpstr>
      <vt:lpstr>6 - </vt:lpstr>
      <vt:lpstr>7 -  </vt:lpstr>
      <vt:lpstr>8 - </vt:lpstr>
      <vt:lpstr>9 - </vt:lpstr>
      <vt:lpstr>10 - </vt:lpstr>
      <vt:lpstr>11- </vt:lpstr>
      <vt:lpstr>12 - </vt:lpstr>
      <vt:lpstr>13- </vt:lpstr>
      <vt:lpstr>14- </vt:lpstr>
      <vt:lpstr>15- </vt:lpstr>
      <vt:lpstr>16- </vt:lpstr>
      <vt:lpstr>17- </vt:lpstr>
      <vt:lpstr>18- </vt:lpstr>
      <vt:lpstr>19-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تسک های سرویس دسک پلاس</dc:title>
  <dc:creator>fsrsalehi0585@gmail.com</dc:creator>
  <cp:lastModifiedBy>fsrsalehi0585@gmail.com</cp:lastModifiedBy>
  <cp:revision>70</cp:revision>
  <dcterms:created xsi:type="dcterms:W3CDTF">2021-03-07T18:42:07Z</dcterms:created>
  <dcterms:modified xsi:type="dcterms:W3CDTF">2021-04-05T19:38:52Z</dcterms:modified>
</cp:coreProperties>
</file>