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9" r:id="rId6"/>
    <p:sldId id="260" r:id="rId7"/>
    <p:sldId id="286" r:id="rId8"/>
    <p:sldId id="264" r:id="rId9"/>
    <p:sldId id="269" r:id="rId10"/>
    <p:sldId id="272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5C95"/>
    <a:srgbClr val="F2DCFB"/>
    <a:srgbClr val="E9C5F7"/>
    <a:srgbClr val="3B3B3B"/>
    <a:srgbClr val="E2F0D9"/>
    <a:srgbClr val="A6BCD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21" autoAdjust="0"/>
    <p:restoredTop sz="96327"/>
  </p:normalViewPr>
  <p:slideViewPr>
    <p:cSldViewPr snapToGrid="0">
      <p:cViewPr varScale="1">
        <p:scale>
          <a:sx n="61" d="100"/>
          <a:sy n="61" d="100"/>
        </p:scale>
        <p:origin x="24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7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50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5585F-7DEC-46EE-92E9-5398882503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5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95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95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5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3704A-0E6A-42DF-94AE-4FD2DA0068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5" name="文本占位符 104895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接下来我会分为4个部分来介绍我们的工作。</a:t>
            </a:r>
            <a:endParaRPr lang="zh-CN" altLang="en-US" dirty="0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4E8CB77D-C545-42BB-937C-980369E4F6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文本占位符 104895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73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
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0" name="文本占位符 104895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76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CB77D-C545-42BB-937C-980369E4F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78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10487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7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7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6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6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6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5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1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A0FB-2016-487A-9F67-306F08B46D6D}" type="datetime1">
              <a:rPr lang="zh-CN" altLang="en-US" smtClean="0"/>
            </a:fld>
            <a:endParaRPr lang="zh-CN" altLang="en-US"/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56353"/>
            <a:ext cx="2743200" cy="365125"/>
          </a:xfrm>
        </p:spPr>
        <p:txBody>
          <a:bodyPr/>
          <a:lstStyle>
            <a:lvl1pPr>
              <a:defRPr sz="2000" b="0"/>
            </a:lvl1pPr>
          </a:lstStyle>
          <a:p>
            <a:fld id="{69C45E28-4883-469F-A6A9-D05A5639DFC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64F57-1F44-48CF-9782-9D5AF6DA55EF}" type="datetime1">
              <a:rPr lang="zh-CN" altLang="en-US" smtClean="0"/>
            </a:fld>
            <a:endParaRPr lang="zh-CN" altLang="en-US"/>
          </a:p>
        </p:txBody>
      </p:sp>
      <p:sp>
        <p:nvSpPr>
          <p:cNvPr id="10488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26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68CF8-1691-49E8-A229-B8EE86BF3599}" type="datetime1">
              <a:rPr lang="zh-CN" altLang="en-US" smtClean="0"/>
            </a:fld>
            <a:endParaRPr lang="zh-CN" altLang="en-US"/>
          </a:p>
        </p:txBody>
      </p:sp>
      <p:sp>
        <p:nvSpPr>
          <p:cNvPr id="10488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2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2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05B-2642-4193-AD69-2A6FD759F725}" type="datetime1">
              <a:rPr lang="zh-CN" altLang="en-US" smtClean="0"/>
            </a:fld>
            <a:endParaRPr lang="zh-CN" altLang="en-US"/>
          </a:p>
        </p:txBody>
      </p:sp>
      <p:sp>
        <p:nvSpPr>
          <p:cNvPr id="10488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42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4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44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4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51FE-D9E7-4301-97EC-C90A79787E9E}" type="datetime1">
              <a:rPr lang="zh-CN" altLang="en-US" smtClean="0"/>
            </a:fld>
            <a:endParaRPr lang="zh-CN" altLang="en-US"/>
          </a:p>
        </p:txBody>
      </p:sp>
      <p:sp>
        <p:nvSpPr>
          <p:cNvPr id="104884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3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B4C2B-3137-4E06-9AFB-01F796F8AFE9}" type="datetime1">
              <a:rPr lang="zh-CN" altLang="en-US" smtClean="0"/>
            </a:fld>
            <a:endParaRPr lang="zh-CN" altLang="en-US"/>
          </a:p>
        </p:txBody>
      </p:sp>
      <p:sp>
        <p:nvSpPr>
          <p:cNvPr id="104883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38-33B7-46C3-BECD-71EAD1BAD7A5}" type="datetime1">
              <a:rPr lang="zh-CN" altLang="en-US" smtClean="0"/>
            </a:fld>
            <a:endParaRPr lang="zh-CN" altLang="en-US"/>
          </a:p>
        </p:txBody>
      </p:sp>
      <p:sp>
        <p:nvSpPr>
          <p:cNvPr id="10487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31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3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B3D2-AA1F-4158-AC4A-BA73FF3D5FB6}" type="datetime1">
              <a:rPr lang="zh-CN" altLang="en-US" smtClean="0"/>
            </a:fld>
            <a:endParaRPr lang="zh-CN" altLang="en-US"/>
          </a:p>
        </p:txBody>
      </p:sp>
      <p:sp>
        <p:nvSpPr>
          <p:cNvPr id="10488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0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8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B52-28F2-42CC-B2E1-123AF5DFA1E7}" type="datetime1">
              <a:rPr lang="zh-CN" altLang="en-US" smtClean="0"/>
            </a:fld>
            <a:endParaRPr lang="zh-CN" altLang="en-US"/>
          </a:p>
        </p:txBody>
      </p:sp>
      <p:sp>
        <p:nvSpPr>
          <p:cNvPr id="10488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1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8282-4CF2-4CC6-8645-A7769D2C8361}" type="datetime1">
              <a:rPr lang="zh-CN" altLang="en-US" smtClean="0"/>
            </a:fld>
            <a:endParaRPr lang="zh-CN" altLang="en-US"/>
          </a:p>
        </p:txBody>
      </p:sp>
      <p:sp>
        <p:nvSpPr>
          <p:cNvPr id="10488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8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B067-1D8B-4866-9C7B-1AFD0E6395FF}" type="datetime1">
              <a:rPr lang="zh-CN" altLang="en-US" smtClean="0"/>
            </a:fld>
            <a:endParaRPr lang="zh-CN" altLang="en-US"/>
          </a:p>
        </p:txBody>
      </p:sp>
      <p:sp>
        <p:nvSpPr>
          <p:cNvPr id="10488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6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488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7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7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7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7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8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4888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8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4888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8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8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8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4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5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8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9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89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488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85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104885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488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8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8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1B51-C4E2-2B47-A5BC-3A3FDB8246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C557-B3CB-3143-931E-5CBB775705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05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06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BD31-2B5F-40A3-9BE0-B58B6304807D}" type="datetime1">
              <a:rPr lang="zh-CN" altLang="en-US" smtClean="0"/>
            </a:fld>
            <a:endParaRPr lang="zh-CN" altLang="en-US"/>
          </a:p>
        </p:txBody>
      </p:sp>
      <p:sp>
        <p:nvSpPr>
          <p:cNvPr id="104860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60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5E28-4883-469F-A6A9-D05A5639DF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" y="10160"/>
            <a:ext cx="12192000" cy="6858000"/>
          </a:xfrm>
          <a:prstGeom prst="rect">
            <a:avLst/>
          </a:prstGeom>
        </p:spPr>
      </p:pic>
      <p:sp>
        <p:nvSpPr>
          <p:cNvPr id="1048587" name="文本框 4"/>
          <p:cNvSpPr txBox="1"/>
          <p:nvPr/>
        </p:nvSpPr>
        <p:spPr>
          <a:xfrm>
            <a:off x="12700" y="1943100"/>
            <a:ext cx="12191365" cy="186372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基于Rust操作系统的异步函数调用</a:t>
            </a:r>
            <a:endParaRPr sz="48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sz="4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跟踪方法与实现</a:t>
            </a:r>
            <a:endParaRPr sz="48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97152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62188" y="607665"/>
            <a:ext cx="3092460" cy="878402"/>
          </a:xfrm>
          <a:prstGeom prst="rect">
            <a:avLst/>
          </a:prstGeom>
        </p:spPr>
      </p:pic>
      <p:sp>
        <p:nvSpPr>
          <p:cNvPr id="4" name="文本框 13"/>
          <p:cNvSpPr txBox="1"/>
          <p:nvPr/>
        </p:nvSpPr>
        <p:spPr>
          <a:xfrm>
            <a:off x="772160" y="5655945"/>
            <a:ext cx="10673080" cy="66294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班级：计算机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211              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姓名：张弈帆</a:t>
            </a:r>
            <a:r>
              <a:rPr kumimoji="1"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指导教师：吴竞邦</a:t>
            </a:r>
            <a:endParaRPr kumimoji="1"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advTm="1093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8"/>
          <p:cNvPicPr>
            <a:picLocks noChangeAspect="1" noChangeArrowheads="1"/>
          </p:cNvPicPr>
          <p:nvPr/>
        </p:nvPicPr>
        <p:blipFill>
          <a:blip r:embed="rId1"/>
          <a:srcRect l="4438" r="4438"/>
          <a:stretch>
            <a:fillRect/>
          </a:stretch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</p:spPr>
      </p:pic>
      <p:cxnSp>
        <p:nvCxnSpPr>
          <p:cNvPr id="3145728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614" name="AutoShape 291"/>
          <p:cNvSpPr>
            <a:spLocks noChangeArrowheads="1"/>
          </p:cNvSpPr>
          <p:nvPr/>
        </p:nvSpPr>
        <p:spPr bwMode="auto">
          <a:xfrm flipV="1">
            <a:off x="8042276" y="2947669"/>
            <a:ext cx="4438650" cy="1691298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48615" name="AutoShape 292"/>
          <p:cNvSpPr>
            <a:spLocks noChangeArrowheads="1"/>
          </p:cNvSpPr>
          <p:nvPr/>
        </p:nvSpPr>
        <p:spPr bwMode="auto">
          <a:xfrm flipV="1">
            <a:off x="-1" y="3080407"/>
            <a:ext cx="4248237" cy="1558261"/>
          </a:xfrm>
          <a:prstGeom prst="parallelogram">
            <a:avLst>
              <a:gd name="adj" fmla="val 5516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48616" name="WordArt 293"/>
          <p:cNvSpPr>
            <a:spLocks noChangeArrowheads="1" noChangeShapeType="1" noTextEdit="1"/>
          </p:cNvSpPr>
          <p:nvPr/>
        </p:nvSpPr>
        <p:spPr bwMode="auto">
          <a:xfrm>
            <a:off x="866648" y="3236467"/>
            <a:ext cx="1524000" cy="71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kern="10" cap="none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0" ty="0" sx="100000" sy="100000" flip="none" algn="tl"/>
                </a:blip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4800" b="0" i="0" u="none" strike="noStrike" kern="10" cap="none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0" ty="0" sx="100000" sy="100000" flip="none" algn="tl"/>
              </a:blip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7" name="WordArt 294"/>
          <p:cNvSpPr>
            <a:spLocks noChangeArrowheads="1" noChangeShapeType="1" noTextEdit="1"/>
          </p:cNvSpPr>
          <p:nvPr/>
        </p:nvSpPr>
        <p:spPr bwMode="auto">
          <a:xfrm>
            <a:off x="881467" y="4127584"/>
            <a:ext cx="1524000" cy="20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kern="1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4800" b="0" i="0" u="none" strike="noStrike" kern="1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18" name="WordArt 20"/>
          <p:cNvSpPr>
            <a:spLocks noChangeArrowheads="1" noChangeShapeType="1" noTextEdit="1"/>
          </p:cNvSpPr>
          <p:nvPr>
            <p:custDataLst>
              <p:tags r:id="rId3"/>
            </p:custDataLst>
          </p:nvPr>
        </p:nvSpPr>
        <p:spPr bwMode="auto">
          <a:xfrm>
            <a:off x="4099012" y="2118945"/>
            <a:ext cx="3048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4800" b="1" i="0" u="none" strike="noStrike" kern="1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20" name="WordArt 20"/>
          <p:cNvSpPr>
            <a:spLocks noChangeArrowheads="1" noChangeShapeType="1" noTextEdit="1"/>
          </p:cNvSpPr>
          <p:nvPr>
            <p:custDataLst>
              <p:tags r:id="rId4"/>
            </p:custDataLst>
          </p:nvPr>
        </p:nvSpPr>
        <p:spPr bwMode="auto">
          <a:xfrm>
            <a:off x="4505412" y="3033345"/>
            <a:ext cx="40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4800" b="1" i="0" u="none" strike="noStrike" kern="1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21" name="Rectangle 2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11787" y="2195220"/>
            <a:ext cx="3962400" cy="5340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选题背景与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目标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48622" name="WordArt 20"/>
          <p:cNvSpPr>
            <a:spLocks noChangeArrowheads="1" noChangeShapeType="1" noTextEdit="1"/>
          </p:cNvSpPr>
          <p:nvPr>
            <p:custDataLst>
              <p:tags r:id="rId6"/>
            </p:custDataLst>
          </p:nvPr>
        </p:nvSpPr>
        <p:spPr bwMode="auto">
          <a:xfrm>
            <a:off x="5013412" y="3939279"/>
            <a:ext cx="40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4800" b="1" i="0" u="none" strike="noStrike" kern="1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23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623012" y="3982255"/>
            <a:ext cx="3962400" cy="5340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研究挑战与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工作进度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48624" name="WordArt 20"/>
          <p:cNvSpPr>
            <a:spLocks noChangeArrowheads="1" noChangeShapeType="1" noTextEdit="1"/>
          </p:cNvSpPr>
          <p:nvPr>
            <p:custDataLst>
              <p:tags r:id="rId8"/>
            </p:custDataLst>
          </p:nvPr>
        </p:nvSpPr>
        <p:spPr bwMode="auto">
          <a:xfrm>
            <a:off x="5521412" y="4866379"/>
            <a:ext cx="40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800" b="1" i="0" u="none" strike="noStrike" kern="1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4800" b="1" i="0" u="none" strike="noStrike" kern="1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48625" name="Rectangle 2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4922200"/>
            <a:ext cx="3962400" cy="5340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进度安排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4862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0852150" y="6400800"/>
            <a:ext cx="1206500" cy="365125"/>
          </a:xfrm>
        </p:spPr>
        <p:txBody>
          <a:bodyPr/>
          <a:lstStyle/>
          <a:p>
            <a:r>
              <a:rPr kumimoji="1" lang="en-US" altLang="zh-CN" sz="2400">
                <a:solidFill>
                  <a:srgbClr val="375C95"/>
                </a:solidFill>
              </a:rPr>
              <a:t>2</a:t>
            </a:r>
            <a:endParaRPr kumimoji="1" lang="en-US" altLang="zh-CN" sz="2400">
              <a:solidFill>
                <a:srgbClr val="375C95"/>
              </a:solidFill>
            </a:endParaRPr>
          </a:p>
        </p:txBody>
      </p:sp>
      <p:sp>
        <p:nvSpPr>
          <p:cNvPr id="2" name="Rectangle 2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168987" y="3097555"/>
            <a:ext cx="3962400" cy="5340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内容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advTm="505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矩形 14"/>
          <p:cNvSpPr/>
          <p:nvPr/>
        </p:nvSpPr>
        <p:spPr>
          <a:xfrm>
            <a:off x="0" y="0"/>
            <a:ext cx="16583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97159" name="图片 15"/>
          <p:cNvPicPr>
            <a:picLocks noChangeAspect="1"/>
          </p:cNvPicPr>
          <p:nvPr/>
        </p:nvPicPr>
        <p:blipFill>
          <a:blip r:embed="rId1"/>
          <a:srcRect l="585" r="585"/>
          <a:stretch>
            <a:fillRect/>
          </a:stretch>
        </p:blipFill>
        <p:spPr>
          <a:xfrm>
            <a:off x="435588" y="252392"/>
            <a:ext cx="776794" cy="785994"/>
          </a:xfrm>
          <a:prstGeom prst="rect">
            <a:avLst/>
          </a:prstGeom>
        </p:spPr>
      </p:pic>
      <p:sp>
        <p:nvSpPr>
          <p:cNvPr id="1048631" name="文本框 19"/>
          <p:cNvSpPr txBox="1"/>
          <p:nvPr/>
        </p:nvSpPr>
        <p:spPr>
          <a:xfrm>
            <a:off x="57150" y="2430145"/>
            <a:ext cx="147129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研究内容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2" name="文本框 20"/>
          <p:cNvSpPr txBox="1"/>
          <p:nvPr/>
        </p:nvSpPr>
        <p:spPr>
          <a:xfrm>
            <a:off x="10795" y="3171825"/>
            <a:ext cx="157861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研究挑战与</a:t>
            </a:r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工作进度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3" name="文本框 21"/>
          <p:cNvSpPr txBox="1"/>
          <p:nvPr/>
        </p:nvSpPr>
        <p:spPr>
          <a:xfrm>
            <a:off x="116724" y="4159430"/>
            <a:ext cx="1411982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进度安排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145729" name="直线连接符 26"/>
          <p:cNvCxnSpPr/>
          <p:nvPr/>
        </p:nvCxnSpPr>
        <p:spPr>
          <a:xfrm>
            <a:off x="2133600" y="937783"/>
            <a:ext cx="9693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4" name="文本框 29"/>
          <p:cNvSpPr txBox="1"/>
          <p:nvPr/>
        </p:nvSpPr>
        <p:spPr>
          <a:xfrm>
            <a:off x="2133912" y="394236"/>
            <a:ext cx="906239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选题背景及目</a:t>
            </a:r>
            <a:r>
              <a:rPr lang="zh-CN" altLang="en-US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</a:t>
            </a:r>
            <a:endParaRPr lang="zh-CN" altLang="en-US" sz="2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5" name="矩形 30"/>
          <p:cNvSpPr/>
          <p:nvPr/>
        </p:nvSpPr>
        <p:spPr>
          <a:xfrm>
            <a:off x="0" y="1334135"/>
            <a:ext cx="1658620" cy="77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637" name="页脚占位符 17"/>
          <p:cNvSpPr>
            <a:spLocks noGrp="1"/>
          </p:cNvSpPr>
          <p:nvPr>
            <p:ph type="ftr" sz="quarter" idx="11"/>
          </p:nvPr>
        </p:nvSpPr>
        <p:spPr>
          <a:xfrm>
            <a:off x="11455400" y="6393180"/>
            <a:ext cx="698500" cy="365125"/>
          </a:xfrm>
        </p:spPr>
        <p:txBody>
          <a:bodyPr/>
          <a:lstStyle/>
          <a:p>
            <a:r>
              <a:rPr kumimoji="1" lang="en-US" altLang="zh-CN" sz="2400">
                <a:solidFill>
                  <a:srgbClr val="375C95"/>
                </a:solidFill>
              </a:rPr>
              <a:t>3</a:t>
            </a:r>
            <a:endParaRPr kumimoji="1" lang="en-US" altLang="zh-CN" sz="2400">
              <a:solidFill>
                <a:srgbClr val="375C95"/>
              </a:solidFill>
            </a:endParaRPr>
          </a:p>
        </p:txBody>
      </p:sp>
      <p:sp>
        <p:nvSpPr>
          <p:cNvPr id="1048638" name="文本框 13"/>
          <p:cNvSpPr txBox="1"/>
          <p:nvPr/>
        </p:nvSpPr>
        <p:spPr>
          <a:xfrm>
            <a:off x="2133600" y="1146810"/>
            <a:ext cx="9409430" cy="2593975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lstStyle/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kumimoji="1" 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r>
              <a:rPr kumimoji="1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1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kumimoji="1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st语言凭借内存安全与零成本抽象的核心优势，多用于开发嵌入式系统与实时操作系统；其异步特性基于async/await的协作式调度模型，可高效处理高并发任务，但非抢占式机制下长任务易阻塞系统，且现有调试工具（如tracing）依赖内核接口与动态符号解析，难以适配async-os等轻量级系统的低侵入追踪需求</a:t>
            </a:r>
            <a:r>
              <a:rPr kumimoji="1" 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kumimoji="1" lang="zh-CN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650" name="文本框 18"/>
          <p:cNvSpPr txBox="1"/>
          <p:nvPr/>
        </p:nvSpPr>
        <p:spPr>
          <a:xfrm>
            <a:off x="198983" y="1415132"/>
            <a:ext cx="1281942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选题背景及目</a:t>
            </a:r>
            <a:r>
              <a:rPr lang="zh-CN" altLang="en-US" sz="1600" b="1" spc="3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</a:t>
            </a:r>
            <a:endParaRPr lang="zh-CN" altLang="en-US" sz="1600" b="1" spc="300" dirty="0">
              <a:solidFill>
                <a:schemeClr val="accent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133600" y="4032885"/>
            <a:ext cx="9409430" cy="1877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t">
            <a:noAutofit/>
          </a:bodyPr>
          <a:p>
            <a:pPr marL="342900" indent="-342900" algn="just" eaLnBrk="1" fontAlgn="auto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kumimoji="1" 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r>
              <a:rPr kumimoji="1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kumimoji="1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Rust异步任务追踪框架（支持async-os）</a:t>
            </a:r>
            <a:endParaRPr kumimoji="1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kumimoji="1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低侵入式数据采集工具 + 火焰图可视化工具链</a:t>
            </a:r>
            <a:endParaRPr kumimoji="1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 advTm="16452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直线连接符 26"/>
          <p:cNvCxnSpPr/>
          <p:nvPr/>
        </p:nvCxnSpPr>
        <p:spPr>
          <a:xfrm>
            <a:off x="2133600" y="937783"/>
            <a:ext cx="9693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7" name="文本框 29"/>
          <p:cNvSpPr txBox="1"/>
          <p:nvPr/>
        </p:nvSpPr>
        <p:spPr>
          <a:xfrm>
            <a:off x="2093907" y="414556"/>
            <a:ext cx="906239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研究内容</a:t>
            </a:r>
            <a:endParaRPr lang="zh-CN" altLang="zh-CN" sz="2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575415" y="6356350"/>
            <a:ext cx="616585" cy="365125"/>
          </a:xfrm>
        </p:spPr>
        <p:txBody>
          <a:bodyPr/>
          <a:lstStyle/>
          <a:p>
            <a:r>
              <a:rPr kumimoji="1" lang="en-US" altLang="zh-CN" sz="2400">
                <a:solidFill>
                  <a:srgbClr val="375C95"/>
                </a:solidFill>
              </a:rPr>
              <a:t>5</a:t>
            </a:r>
            <a:endParaRPr kumimoji="1" lang="en-US" altLang="zh-CN" sz="2400">
              <a:solidFill>
                <a:srgbClr val="375C95"/>
              </a:solidFill>
            </a:endParaRPr>
          </a:p>
        </p:txBody>
      </p:sp>
      <p:sp>
        <p:nvSpPr>
          <p:cNvPr id="1048719" name="矩形 6"/>
          <p:cNvSpPr/>
          <p:nvPr/>
        </p:nvSpPr>
        <p:spPr>
          <a:xfrm>
            <a:off x="2068195" y="1000760"/>
            <a:ext cx="9759315" cy="495490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2"/>
                </a:solidFill>
                <a:latin typeface="FuturaA Md BT" charset="0"/>
                <a:ea typeface="华文中宋" panose="02010600040101010101" pitchFamily="2" charset="-122"/>
                <a:cs typeface="+mn-cs"/>
              </a:defRPr>
            </a:lvl9pPr>
          </a:lstStyle>
          <a:p>
            <a:pPr marL="285750" marR="0" lvl="0" indent="-28575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</a:pPr>
            <a:endParaRPr lang="zh-CN" altLang="en-US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48720" name="矩形 14"/>
          <p:cNvSpPr/>
          <p:nvPr/>
        </p:nvSpPr>
        <p:spPr>
          <a:xfrm>
            <a:off x="0" y="0"/>
            <a:ext cx="1658319" cy="686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97159" name="图片 15"/>
          <p:cNvPicPr>
            <a:picLocks noChangeAspect="1"/>
          </p:cNvPicPr>
          <p:nvPr/>
        </p:nvPicPr>
        <p:blipFill>
          <a:blip r:embed="rId1"/>
          <a:srcRect l="585" r="585"/>
          <a:stretch>
            <a:fillRect/>
          </a:stretch>
        </p:blipFill>
        <p:spPr>
          <a:xfrm>
            <a:off x="435588" y="252392"/>
            <a:ext cx="776794" cy="785994"/>
          </a:xfrm>
          <a:prstGeom prst="rect">
            <a:avLst/>
          </a:prstGeom>
        </p:spPr>
      </p:pic>
      <p:sp>
        <p:nvSpPr>
          <p:cNvPr id="1048631" name="文本框 19"/>
          <p:cNvSpPr txBox="1"/>
          <p:nvPr>
            <p:custDataLst>
              <p:tags r:id="rId2"/>
            </p:custDataLst>
          </p:nvPr>
        </p:nvSpPr>
        <p:spPr>
          <a:xfrm>
            <a:off x="107315" y="3218815"/>
            <a:ext cx="147129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研究挑战与工作进度</a:t>
            </a:r>
            <a:endParaRPr lang="zh-CN" altLang="en-US" sz="16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3" name="文本框 21"/>
          <p:cNvSpPr txBox="1"/>
          <p:nvPr>
            <p:custDataLst>
              <p:tags r:id="rId3"/>
            </p:custDataLst>
          </p:nvPr>
        </p:nvSpPr>
        <p:spPr>
          <a:xfrm>
            <a:off x="116724" y="4159430"/>
            <a:ext cx="1411982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进度安排</a:t>
            </a:r>
            <a:endParaRPr lang="zh-CN" altLang="en-US" sz="16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5" name="矩形 30"/>
          <p:cNvSpPr/>
          <p:nvPr>
            <p:custDataLst>
              <p:tags r:id="rId4"/>
            </p:custDataLst>
          </p:nvPr>
        </p:nvSpPr>
        <p:spPr>
          <a:xfrm>
            <a:off x="0" y="2292985"/>
            <a:ext cx="1658620" cy="50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650" name="文本框 18"/>
          <p:cNvSpPr txBox="1"/>
          <p:nvPr>
            <p:custDataLst>
              <p:tags r:id="rId5"/>
            </p:custDataLst>
          </p:nvPr>
        </p:nvSpPr>
        <p:spPr>
          <a:xfrm>
            <a:off x="198983" y="1415132"/>
            <a:ext cx="1281942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选题背景及目</a:t>
            </a:r>
            <a:r>
              <a:rPr lang="zh-CN" altLang="en-US" sz="16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</a:t>
            </a:r>
            <a:endParaRPr lang="zh-CN" altLang="en-US" sz="16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32" name="文本框 20"/>
          <p:cNvSpPr txBox="1"/>
          <p:nvPr>
            <p:custDataLst>
              <p:tags r:id="rId6"/>
            </p:custDataLst>
          </p:nvPr>
        </p:nvSpPr>
        <p:spPr>
          <a:xfrm>
            <a:off x="0" y="2376170"/>
            <a:ext cx="157861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研究内容</a:t>
            </a:r>
            <a:endParaRPr lang="zh-CN" altLang="en-US" sz="16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3600" y="1038225"/>
            <a:ext cx="9242425" cy="583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静态规则匹配 → 动态指令替换 → 数据采集 → 任务重建 → 可视化</a:t>
            </a:r>
            <a:endParaRPr kumimoji="1"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133600" y="3324860"/>
            <a:ext cx="9241790" cy="1412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p>
            <a:pPr marL="34290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1" 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2、数据分析与可视化</a:t>
            </a:r>
            <a:endParaRPr kumimoji="1" 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   </a:t>
            </a:r>
            <a:r>
              <a:rPr kumimoji="1"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基于1中收集到的数据编写脚本重建异步任务的嵌套执行逻辑，并转化为json文件利用可视化工具生成火焰图，将原始数据转化为直观的性能诊断依据。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2133600" y="1679575"/>
            <a:ext cx="9112250" cy="1539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marL="342900" indent="-3429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1" 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1、异步函数上下文分类与动态插桩</a:t>
            </a:r>
            <a:endParaRPr kumimoji="1" 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区分不同异步函数划分为不同上下文，</a:t>
            </a:r>
            <a:r>
              <a:rPr kumimoji="1"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通过静态规则匹配与动态指令替换</a:t>
            </a:r>
            <a:r>
              <a:rPr kumimoji="1"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以捕获时间戳、线程ID、函数名、上下文类型、栈深度等原始数据。</a:t>
            </a:r>
            <a:endParaRPr kumimoji="1"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9"/>
          <a:srcRect r="-2053" b="50754"/>
          <a:stretch>
            <a:fillRect/>
          </a:stretch>
        </p:blipFill>
        <p:spPr>
          <a:xfrm>
            <a:off x="2352040" y="4843145"/>
            <a:ext cx="8408035" cy="1510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155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1511915" y="6394450"/>
            <a:ext cx="578485" cy="365125"/>
          </a:xfrm>
        </p:spPr>
        <p:txBody>
          <a:bodyPr/>
          <a:lstStyle/>
          <a:p>
            <a:r>
              <a:rPr kumimoji="1" lang="en-US" altLang="zh-CN" sz="2400">
                <a:solidFill>
                  <a:srgbClr val="375C95"/>
                </a:solidFill>
              </a:rPr>
              <a:t>4</a:t>
            </a:r>
            <a:endParaRPr kumimoji="1" lang="en-US" altLang="zh-CN" sz="2400">
              <a:solidFill>
                <a:srgbClr val="375C95"/>
              </a:solidFill>
            </a:endParaRPr>
          </a:p>
        </p:txBody>
      </p:sp>
      <p:sp>
        <p:nvSpPr>
          <p:cNvPr id="1048677" name="矩形 14"/>
          <p:cNvSpPr/>
          <p:nvPr/>
        </p:nvSpPr>
        <p:spPr>
          <a:xfrm>
            <a:off x="0" y="0"/>
            <a:ext cx="16583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45730" name="直线连接符 26"/>
          <p:cNvCxnSpPr/>
          <p:nvPr/>
        </p:nvCxnSpPr>
        <p:spPr>
          <a:xfrm>
            <a:off x="2133600" y="937783"/>
            <a:ext cx="9693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文本框 25"/>
          <p:cNvSpPr txBox="1"/>
          <p:nvPr/>
        </p:nvSpPr>
        <p:spPr>
          <a:xfrm>
            <a:off x="2093907" y="414556"/>
            <a:ext cx="9062393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SzPct val="70000"/>
              <a:buFont typeface="Wingdings" panose="05000000000000000000" pitchFamily="2" charset="2"/>
              <a:buChar char="n"/>
            </a:pPr>
            <a:r>
              <a:rPr lang="zh-CN" altLang="en-US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</a:t>
            </a:r>
            <a:r>
              <a:rPr lang="zh-CN" altLang="en-US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挑战与</a:t>
            </a:r>
            <a:r>
              <a:rPr lang="zh-CN" altLang="en-US" sz="24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工作进度</a:t>
            </a:r>
            <a:endParaRPr lang="zh-CN" altLang="en-US" sz="2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2212975" y="1204595"/>
            <a:ext cx="9159875" cy="184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kumimoji="1" lang="zh-CN" sz="2000" b="1" spc="14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研究现状</a:t>
            </a:r>
            <a:r>
              <a:rPr kumimoji="1" sz="2000" b="1" spc="14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kumimoji="1" sz="2000" b="1" spc="14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kumimoji="1" lang="en-US" sz="2000" b="1" spc="14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当前异步函数追踪的研究主要存在与linux的用户态函数跟踪</a:t>
            </a:r>
            <a:r>
              <a:rPr kumimoji="1" lang="zh-CN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，已有的</a:t>
            </a: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CAT框架依赖Linux内核接口，无法适配轻量级</a:t>
            </a:r>
            <a:r>
              <a:rPr kumimoji="1" lang="en-US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rust</a:t>
            </a:r>
            <a:r>
              <a:rPr kumimoji="1" lang="zh-CN" altLang="en-US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kumimoji="1" lang="zh-CN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kumimoji="1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kumimoji="1" b="1" spc="14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kumimoji="1" b="1" spc="14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3940" y="3314700"/>
            <a:ext cx="3074670" cy="279463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noAutofit/>
          </a:bodyPr>
          <a:p>
            <a:pPr marL="342900" indent="-342900">
              <a:lnSpc>
                <a:spcPct val="160000"/>
              </a:lnSpc>
              <a:buFont typeface="Wingdings" panose="05000000000000000000" charset="0"/>
              <a:buChar char="p"/>
            </a:pPr>
            <a:r>
              <a:rPr kumimoji="1" sz="2000" b="1" spc="140" dirty="0">
                <a:solidFill>
                  <a:srgbClr val="7030A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研究挑战：</a:t>
            </a:r>
            <a:endParaRPr kumimoji="1" sz="2000" b="1" spc="140" dirty="0">
              <a:solidFill>
                <a:srgbClr val="7030A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210000"/>
              </a:lnSpc>
              <a:buFont typeface="+mj-lt"/>
              <a:buAutoNum type="arabicPeriod"/>
            </a:pP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操作系统特性差异</a:t>
            </a:r>
            <a:endParaRPr kumimoji="1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缺乏现成工具链</a:t>
            </a:r>
            <a:endParaRPr kumimoji="1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异步上下文复杂性</a:t>
            </a:r>
            <a:endParaRPr kumimoji="1" lang="zh-CN" altLang="en-US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4355" y="3315335"/>
            <a:ext cx="5877560" cy="2790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noAutofit/>
          </a:bodyPr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000" b="1">
                <a:solidFill>
                  <a:srgbClr val="00B050"/>
                </a:solidFill>
              </a:rPr>
              <a:t>工作</a:t>
            </a:r>
            <a:r>
              <a:rPr lang="zh-CN" altLang="en-US" sz="2000" b="1">
                <a:solidFill>
                  <a:srgbClr val="00B050"/>
                </a:solidFill>
              </a:rPr>
              <a:t>进度</a:t>
            </a:r>
            <a:endParaRPr lang="zh-CN" altLang="en-US" sz="2000" b="1">
              <a:solidFill>
                <a:srgbClr val="00B050"/>
              </a:solidFill>
            </a:endParaRPr>
          </a:p>
          <a:p>
            <a:pPr marL="457200" indent="-457200" algn="l">
              <a:lnSpc>
                <a:spcPct val="200000"/>
              </a:lnSpc>
              <a:buClrTx/>
              <a:buSzTx/>
              <a:buFont typeface="Wingdings" panose="05000000000000000000" charset="0"/>
              <a:buChar char="ü"/>
            </a:pPr>
            <a:r>
              <a:rPr kumimoji="1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复现CAT框架，验证其在Linux环境的局限性，明确适配async-os的改进</a:t>
            </a: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方向</a:t>
            </a:r>
            <a:endParaRPr kumimoji="1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indent="-457200" algn="l">
              <a:lnSpc>
                <a:spcPct val="200000"/>
              </a:lnSpc>
              <a:buClrTx/>
              <a:buSzTx/>
              <a:buFont typeface="Wingdings" panose="05000000000000000000" charset="0"/>
              <a:buChar char="ü"/>
            </a:pPr>
            <a:r>
              <a:rPr kumimoji="1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掌握kprobe插桩原理，</a:t>
            </a:r>
            <a:r>
              <a:rPr kumimoji="1" lang="zh-CN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</a:t>
            </a:r>
            <a:r>
              <a:rPr kumimoji="1" lang="en-US" altLang="zh-CN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zcore</a:t>
            </a:r>
            <a:r>
              <a:rPr kumimoji="1" lang="zh-CN" altLang="en-US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上</a:t>
            </a:r>
            <a:r>
              <a:rPr kumimoji="1" lang="zh-CN" altLang="en-US" sz="2000" b="1" spc="14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成功使用</a:t>
            </a:r>
            <a:endParaRPr kumimoji="1" lang="zh-CN" altLang="en-US" sz="2000" b="1" spc="14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5"/>
          <p:cNvPicPr>
            <a:picLocks noChangeAspect="1"/>
          </p:cNvPicPr>
          <p:nvPr/>
        </p:nvPicPr>
        <p:blipFill>
          <a:blip r:embed="rId1"/>
          <a:srcRect l="585" r="585"/>
          <a:stretch>
            <a:fillRect/>
          </a:stretch>
        </p:blipFill>
        <p:spPr>
          <a:xfrm>
            <a:off x="435588" y="252392"/>
            <a:ext cx="776794" cy="785994"/>
          </a:xfrm>
          <a:prstGeom prst="rect">
            <a:avLst/>
          </a:prstGeom>
        </p:spPr>
      </p:pic>
      <p:sp>
        <p:nvSpPr>
          <p:cNvPr id="3" name="文本框 19"/>
          <p:cNvSpPr txBox="1"/>
          <p:nvPr/>
        </p:nvSpPr>
        <p:spPr>
          <a:xfrm>
            <a:off x="57150" y="2430145"/>
            <a:ext cx="147129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研究内容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21"/>
          <p:cNvSpPr txBox="1"/>
          <p:nvPr/>
        </p:nvSpPr>
        <p:spPr>
          <a:xfrm>
            <a:off x="116724" y="4159430"/>
            <a:ext cx="1411982" cy="3619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10000"/>
              </a:lnSpc>
            </a:pPr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进度安排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30"/>
          <p:cNvSpPr/>
          <p:nvPr/>
        </p:nvSpPr>
        <p:spPr>
          <a:xfrm>
            <a:off x="0" y="3048635"/>
            <a:ext cx="1658620" cy="77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9" name="文本框 18"/>
          <p:cNvSpPr txBox="1"/>
          <p:nvPr/>
        </p:nvSpPr>
        <p:spPr>
          <a:xfrm>
            <a:off x="198983" y="1415132"/>
            <a:ext cx="1281942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选题背景及目标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20"/>
          <p:cNvSpPr txBox="1"/>
          <p:nvPr/>
        </p:nvSpPr>
        <p:spPr>
          <a:xfrm>
            <a:off x="10795" y="3171825"/>
            <a:ext cx="157861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研究挑战与工作进度</a:t>
            </a:r>
            <a:endParaRPr lang="zh-CN" altLang="en-US" sz="1600" b="1" spc="300" dirty="0">
              <a:solidFill>
                <a:schemeClr val="accent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6772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页脚占位符 1"/>
          <p:cNvSpPr>
            <a:spLocks noGrp="1"/>
          </p:cNvSpPr>
          <p:nvPr>
            <p:ph type="ftr" sz="quarter" idx="11"/>
          </p:nvPr>
        </p:nvSpPr>
        <p:spPr>
          <a:xfrm>
            <a:off x="11641455" y="6356350"/>
            <a:ext cx="550545" cy="365125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375C95"/>
                </a:solidFill>
              </a:rPr>
              <a:t>6</a:t>
            </a:r>
            <a:endParaRPr kumimoji="1" lang="en-US" altLang="zh-CN" sz="2400" dirty="0">
              <a:solidFill>
                <a:srgbClr val="375C95"/>
              </a:solidFill>
            </a:endParaRPr>
          </a:p>
        </p:txBody>
      </p:sp>
      <p:sp>
        <p:nvSpPr>
          <p:cNvPr id="1048754" name="矩形 14"/>
          <p:cNvSpPr/>
          <p:nvPr/>
        </p:nvSpPr>
        <p:spPr>
          <a:xfrm>
            <a:off x="0" y="0"/>
            <a:ext cx="16583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88820" y="623734"/>
          <a:ext cx="9652635" cy="5414645"/>
        </p:xfrm>
        <a:graphic>
          <a:graphicData uri="http://schemas.openxmlformats.org/drawingml/2006/table">
            <a:tbl>
              <a:tblPr/>
              <a:tblGrid>
                <a:gridCol w="6362700"/>
                <a:gridCol w="3289935"/>
              </a:tblGrid>
              <a:tr h="71564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各阶段内容</a:t>
                      </a:r>
                      <a:endParaRPr 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起止时间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确定选题，阅读相关论文方法</a:t>
                      </a:r>
                      <a:endParaRPr 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1月1日～1月18日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复现并梳理论文思路，总结出适配现有rust操作系统的方法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2月11日～3月6日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学习kprobe插桩方法并尝试运用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3月7日～3月20日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继续插桩（qemu+gdb)并收集数据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3月20日～4月20日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对生成的数据进行分析及可视化处理,对项目整体完善优化集成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4月20日～5月10日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46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论文撰写，论文答辩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n>
                            <a:noFill/>
                          </a:ln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5月10日～5月30日</a:t>
                      </a:r>
                      <a:endParaRPr lang="en-US" altLang="en-US" sz="2000" b="1" spc="130">
                        <a:ln>
                          <a:noFill/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69875" marR="269875" marT="136525" marB="136525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15"/>
          <p:cNvPicPr>
            <a:picLocks noChangeAspect="1"/>
          </p:cNvPicPr>
          <p:nvPr/>
        </p:nvPicPr>
        <p:blipFill>
          <a:blip r:embed="rId2"/>
          <a:srcRect l="585" r="585"/>
          <a:stretch>
            <a:fillRect/>
          </a:stretch>
        </p:blipFill>
        <p:spPr>
          <a:xfrm>
            <a:off x="435588" y="252392"/>
            <a:ext cx="776794" cy="785994"/>
          </a:xfrm>
          <a:prstGeom prst="rect">
            <a:avLst/>
          </a:prstGeom>
        </p:spPr>
      </p:pic>
      <p:sp>
        <p:nvSpPr>
          <p:cNvPr id="4" name="文本框 19"/>
          <p:cNvSpPr txBox="1"/>
          <p:nvPr/>
        </p:nvSpPr>
        <p:spPr>
          <a:xfrm>
            <a:off x="57150" y="2430145"/>
            <a:ext cx="147129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研究内容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20"/>
          <p:cNvSpPr txBox="1"/>
          <p:nvPr/>
        </p:nvSpPr>
        <p:spPr>
          <a:xfrm>
            <a:off x="10795" y="3171825"/>
            <a:ext cx="157861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研究挑战与</a:t>
            </a:r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工作进度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30"/>
          <p:cNvSpPr/>
          <p:nvPr/>
        </p:nvSpPr>
        <p:spPr>
          <a:xfrm>
            <a:off x="0" y="4083050"/>
            <a:ext cx="1658620" cy="513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18"/>
          <p:cNvSpPr txBox="1"/>
          <p:nvPr/>
        </p:nvSpPr>
        <p:spPr>
          <a:xfrm>
            <a:off x="198983" y="1415132"/>
            <a:ext cx="1281942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spc="3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选题背景及目标</a:t>
            </a:r>
            <a:endParaRPr lang="zh-CN" altLang="en-US" sz="1600" b="1" spc="300" dirty="0">
              <a:solidFill>
                <a:schemeClr val="bg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21"/>
          <p:cNvSpPr txBox="1"/>
          <p:nvPr/>
        </p:nvSpPr>
        <p:spPr>
          <a:xfrm>
            <a:off x="116724" y="4159430"/>
            <a:ext cx="1411982" cy="361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600" b="1" spc="3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进度安排</a:t>
            </a:r>
            <a:endParaRPr lang="zh-CN" altLang="en-US" sz="1600" b="1" spc="300" dirty="0">
              <a:solidFill>
                <a:schemeClr val="accent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Tm="2364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8"/>
          <p:cNvPicPr>
            <a:picLocks noChangeAspect="1" noChangeArrowheads="1"/>
          </p:cNvPicPr>
          <p:nvPr/>
        </p:nvPicPr>
        <p:blipFill>
          <a:blip r:embed="rId1"/>
          <a:srcRect l="4438" r="4438"/>
          <a:stretch>
            <a:fillRect/>
          </a:stretch>
        </p:blipFill>
        <p:spPr bwMode="auto">
          <a:xfrm>
            <a:off x="186432" y="26635"/>
            <a:ext cx="3133819" cy="887768"/>
          </a:xfrm>
          <a:prstGeom prst="rect">
            <a:avLst/>
          </a:prstGeom>
          <a:noFill/>
        </p:spPr>
      </p:pic>
      <p:cxnSp>
        <p:nvCxnSpPr>
          <p:cNvPr id="3145742" name="直接连接符 4"/>
          <p:cNvCxnSpPr/>
          <p:nvPr/>
        </p:nvCxnSpPr>
        <p:spPr>
          <a:xfrm>
            <a:off x="0" y="985419"/>
            <a:ext cx="12204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8787" name="Rectangle 22"/>
          <p:cNvSpPr>
            <a:spLocks noChangeArrowheads="1"/>
          </p:cNvSpPr>
          <p:nvPr/>
        </p:nvSpPr>
        <p:spPr bwMode="auto">
          <a:xfrm>
            <a:off x="3081447" y="2938593"/>
            <a:ext cx="6041027" cy="1173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请各位老师指正！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48788" name="任意形状 15"/>
          <p:cNvSpPr/>
          <p:nvPr/>
        </p:nvSpPr>
        <p:spPr>
          <a:xfrm>
            <a:off x="-1" y="4484390"/>
            <a:ext cx="2704289" cy="2373610"/>
          </a:xfrm>
          <a:custGeom>
            <a:avLst/>
            <a:gdLst>
              <a:gd name="connsiteX0" fmla="*/ 0 w 4202752"/>
              <a:gd name="connsiteY0" fmla="*/ 0 h 1945232"/>
              <a:gd name="connsiteX1" fmla="*/ 53909 w 4202752"/>
              <a:gd name="connsiteY1" fmla="*/ 93331 h 1945232"/>
              <a:gd name="connsiteX2" fmla="*/ 3688554 w 4202752"/>
              <a:gd name="connsiteY2" fmla="*/ 1880232 h 1945232"/>
              <a:gd name="connsiteX3" fmla="*/ 4202752 w 4202752"/>
              <a:gd name="connsiteY3" fmla="*/ 1945232 h 1945232"/>
              <a:gd name="connsiteX4" fmla="*/ 0 w 4202752"/>
              <a:gd name="connsiteY4" fmla="*/ 1945232 h 1945232"/>
              <a:gd name="connsiteX5" fmla="*/ 0 w 4202752"/>
              <a:gd name="connsiteY5" fmla="*/ 0 h 19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752" h="1945232">
                <a:moveTo>
                  <a:pt x="0" y="0"/>
                </a:moveTo>
                <a:lnTo>
                  <a:pt x="53909" y="93331"/>
                </a:lnTo>
                <a:cubicBezTo>
                  <a:pt x="592156" y="944107"/>
                  <a:pt x="1958034" y="1615613"/>
                  <a:pt x="3688554" y="1880232"/>
                </a:cubicBezTo>
                <a:lnTo>
                  <a:pt x="4202752" y="1945232"/>
                </a:lnTo>
                <a:lnTo>
                  <a:pt x="0" y="19452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48789" name="任意形状 8"/>
          <p:cNvSpPr/>
          <p:nvPr/>
        </p:nvSpPr>
        <p:spPr>
          <a:xfrm>
            <a:off x="0" y="5192104"/>
            <a:ext cx="2704289" cy="1665895"/>
          </a:xfrm>
          <a:custGeom>
            <a:avLst/>
            <a:gdLst>
              <a:gd name="connsiteX0" fmla="*/ 0 w 4202752"/>
              <a:gd name="connsiteY0" fmla="*/ 0 h 1945232"/>
              <a:gd name="connsiteX1" fmla="*/ 53909 w 4202752"/>
              <a:gd name="connsiteY1" fmla="*/ 93331 h 1945232"/>
              <a:gd name="connsiteX2" fmla="*/ 3688554 w 4202752"/>
              <a:gd name="connsiteY2" fmla="*/ 1880232 h 1945232"/>
              <a:gd name="connsiteX3" fmla="*/ 4202752 w 4202752"/>
              <a:gd name="connsiteY3" fmla="*/ 1945232 h 1945232"/>
              <a:gd name="connsiteX4" fmla="*/ 0 w 4202752"/>
              <a:gd name="connsiteY4" fmla="*/ 1945232 h 1945232"/>
              <a:gd name="connsiteX5" fmla="*/ 0 w 4202752"/>
              <a:gd name="connsiteY5" fmla="*/ 0 h 19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752" h="1945232">
                <a:moveTo>
                  <a:pt x="0" y="0"/>
                </a:moveTo>
                <a:lnTo>
                  <a:pt x="53909" y="93331"/>
                </a:lnTo>
                <a:cubicBezTo>
                  <a:pt x="592156" y="944107"/>
                  <a:pt x="1958034" y="1615613"/>
                  <a:pt x="3688554" y="1880232"/>
                </a:cubicBezTo>
                <a:lnTo>
                  <a:pt x="4202752" y="1945232"/>
                </a:lnTo>
                <a:lnTo>
                  <a:pt x="0" y="19452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48790" name="任意形状 19"/>
          <p:cNvSpPr/>
          <p:nvPr/>
        </p:nvSpPr>
        <p:spPr>
          <a:xfrm flipH="1">
            <a:off x="9482109" y="4484390"/>
            <a:ext cx="2704289" cy="2373610"/>
          </a:xfrm>
          <a:custGeom>
            <a:avLst/>
            <a:gdLst>
              <a:gd name="connsiteX0" fmla="*/ 0 w 4202752"/>
              <a:gd name="connsiteY0" fmla="*/ 0 h 1945232"/>
              <a:gd name="connsiteX1" fmla="*/ 53909 w 4202752"/>
              <a:gd name="connsiteY1" fmla="*/ 93331 h 1945232"/>
              <a:gd name="connsiteX2" fmla="*/ 3688554 w 4202752"/>
              <a:gd name="connsiteY2" fmla="*/ 1880232 h 1945232"/>
              <a:gd name="connsiteX3" fmla="*/ 4202752 w 4202752"/>
              <a:gd name="connsiteY3" fmla="*/ 1945232 h 1945232"/>
              <a:gd name="connsiteX4" fmla="*/ 0 w 4202752"/>
              <a:gd name="connsiteY4" fmla="*/ 1945232 h 1945232"/>
              <a:gd name="connsiteX5" fmla="*/ 0 w 4202752"/>
              <a:gd name="connsiteY5" fmla="*/ 0 h 19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752" h="1945232">
                <a:moveTo>
                  <a:pt x="0" y="0"/>
                </a:moveTo>
                <a:lnTo>
                  <a:pt x="53909" y="93331"/>
                </a:lnTo>
                <a:cubicBezTo>
                  <a:pt x="592156" y="944107"/>
                  <a:pt x="1958034" y="1615613"/>
                  <a:pt x="3688554" y="1880232"/>
                </a:cubicBezTo>
                <a:lnTo>
                  <a:pt x="4202752" y="1945232"/>
                </a:lnTo>
                <a:lnTo>
                  <a:pt x="0" y="19452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48791" name="任意形状 20"/>
          <p:cNvSpPr/>
          <p:nvPr/>
        </p:nvSpPr>
        <p:spPr>
          <a:xfrm flipH="1">
            <a:off x="9482110" y="5192104"/>
            <a:ext cx="2704289" cy="1665895"/>
          </a:xfrm>
          <a:custGeom>
            <a:avLst/>
            <a:gdLst>
              <a:gd name="connsiteX0" fmla="*/ 0 w 4202752"/>
              <a:gd name="connsiteY0" fmla="*/ 0 h 1945232"/>
              <a:gd name="connsiteX1" fmla="*/ 53909 w 4202752"/>
              <a:gd name="connsiteY1" fmla="*/ 93331 h 1945232"/>
              <a:gd name="connsiteX2" fmla="*/ 3688554 w 4202752"/>
              <a:gd name="connsiteY2" fmla="*/ 1880232 h 1945232"/>
              <a:gd name="connsiteX3" fmla="*/ 4202752 w 4202752"/>
              <a:gd name="connsiteY3" fmla="*/ 1945232 h 1945232"/>
              <a:gd name="connsiteX4" fmla="*/ 0 w 4202752"/>
              <a:gd name="connsiteY4" fmla="*/ 1945232 h 1945232"/>
              <a:gd name="connsiteX5" fmla="*/ 0 w 4202752"/>
              <a:gd name="connsiteY5" fmla="*/ 0 h 19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2752" h="1945232">
                <a:moveTo>
                  <a:pt x="0" y="0"/>
                </a:moveTo>
                <a:lnTo>
                  <a:pt x="53909" y="93331"/>
                </a:lnTo>
                <a:cubicBezTo>
                  <a:pt x="592156" y="944107"/>
                  <a:pt x="1958034" y="1615613"/>
                  <a:pt x="3688554" y="1880232"/>
                </a:cubicBezTo>
                <a:lnTo>
                  <a:pt x="4202752" y="1945232"/>
                </a:lnTo>
                <a:lnTo>
                  <a:pt x="0" y="19452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81655" y="5912485"/>
            <a:ext cx="6151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参考资料</a:t>
            </a:r>
            <a:endParaRPr lang="zh-CN" altLang="en-US" sz="1600"/>
          </a:p>
          <a:p>
            <a:r>
              <a:rPr lang="zh-CN" altLang="en-US" sz="1600"/>
              <a:t>CAT: Context Aware Tracing for Rust Asynchronous Programs</a:t>
            </a:r>
            <a:endParaRPr lang="zh-CN" altLang="en-US" sz="1600"/>
          </a:p>
          <a:p>
            <a:r>
              <a:rPr lang="zh-CN" altLang="en-US" sz="1600"/>
              <a:t>https://cubele.github.io/probe-docs/async-probe/</a:t>
            </a:r>
            <a:endParaRPr lang="zh-CN" altLang="en-US" sz="1600"/>
          </a:p>
        </p:txBody>
      </p:sp>
    </p:spTree>
  </p:cSld>
  <p:clrMapOvr>
    <a:masterClrMapping/>
  </p:clrMapOvr>
  <p:transition advTm="13293"/>
</p:sld>
</file>

<file path=ppt/tags/tag1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10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1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2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3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4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5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ags/tag16.xml><?xml version="1.0" encoding="utf-8"?>
<p:tagLst xmlns:p="http://schemas.openxmlformats.org/presentationml/2006/main">
  <p:tag name="TABLE_ENDDRAG_ORIGIN_RECT" val="580*291"/>
  <p:tag name="TABLE_ENDDRAG_RECT" val="280*208*580*291"/>
</p:tagLst>
</file>

<file path=ppt/tags/tag17.xml><?xml version="1.0" encoding="utf-8"?>
<p:tagLst xmlns:p="http://schemas.openxmlformats.org/presentationml/2006/main">
  <p:tag name="COMMONDATA" val="eyJoZGlkIjoiMzQ4M2JkYjkzMzM3ZTcxNjc2NDJmYmQwMTE4NjJlZjMifQ=="/>
</p:tagLst>
</file>

<file path=ppt/tags/tag2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3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4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5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6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7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8.xml><?xml version="1.0" encoding="utf-8"?>
<p:tagLst xmlns:p="http://schemas.openxmlformats.org/presentationml/2006/main">
  <p:tag name="KSO_WM_DIAGRAM_VIRTUALLY_FRAME" val="{&quot;height&quot;:264.33338582677163,&quot;left&quot;:322.7568503937008,&quot;top&quot;:166.84606299212598,&quot;width&quot;:469.24314960629926}"/>
</p:tagLst>
</file>

<file path=ppt/tags/tag9.xml><?xml version="1.0" encoding="utf-8"?>
<p:tagLst xmlns:p="http://schemas.openxmlformats.org/presentationml/2006/main">
  <p:tag name="KSO_WM_DIAGRAM_VIRTUALLY_FRAME" val="{&quot;height&quot;:261.57228346456696,&quot;left&quot;:0,&quot;top&quot;:111.42771653543306,&quot;width&quot;:895.7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75C95"/>
      </a:accent1>
      <a:accent2>
        <a:srgbClr val="FA7F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75C95"/>
      </a:hlink>
      <a:folHlink>
        <a:srgbClr val="375C9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宽屏</PresentationFormat>
  <Paragraphs>139</Paragraphs>
  <Slides>7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等线</vt:lpstr>
      <vt:lpstr>Wingdings</vt:lpstr>
      <vt:lpstr>FuturaA Md BT</vt:lpstr>
      <vt:lpstr>Segoe Print</vt:lpstr>
      <vt:lpstr>华文中宋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发发爱我</cp:lastModifiedBy>
  <cp:revision>14</cp:revision>
  <dcterms:created xsi:type="dcterms:W3CDTF">2024-08-18T09:05:00Z</dcterms:created>
  <dcterms:modified xsi:type="dcterms:W3CDTF">2025-03-27T04:17:17Z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2FCAAD928F76487D899C26DC7AAD7B93_13</vt:lpwstr>
  </property>
  <property fmtid="{D5CDD505-2E9C-101B-9397-08002B2CF9AE}" pid="3" name="KSOProductBuildVer">
    <vt:lpwstr>2052-12.1.0.16417</vt:lpwstr>
  </property>
</Properties>
</file>