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0" r:id="rId4"/>
    <p:sldId id="266" r:id="rId5"/>
    <p:sldId id="257" r:id="rId6"/>
    <p:sldId id="258" r:id="rId7"/>
    <p:sldId id="263" r:id="rId8"/>
    <p:sldId id="270" r:id="rId9"/>
    <p:sldId id="262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B40B5-8FEE-4135-B4BF-8E59B47E944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E804F-8502-4A4B-9FDD-1BDBE01FA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80FD-BD8F-4DC7-B2F2-1887A9AD4D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39A9-952C-445F-8F64-3EDBBDF0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376" y="938151"/>
            <a:ext cx="9144000" cy="2013672"/>
          </a:xfrm>
        </p:spPr>
        <p:txBody>
          <a:bodyPr/>
          <a:lstStyle/>
          <a:p>
            <a:r>
              <a:rPr lang="en-US" dirty="0" smtClean="0"/>
              <a:t>App Fingerprinting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743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err="1"/>
              <a:t>Runze</a:t>
            </a:r>
            <a:r>
              <a:rPr lang="en-US" dirty="0"/>
              <a:t> </a:t>
            </a:r>
            <a:r>
              <a:rPr lang="en-US" dirty="0" smtClean="0"/>
              <a:t>Zhang</a:t>
            </a:r>
          </a:p>
          <a:p>
            <a:r>
              <a:rPr lang="en-US" dirty="0" err="1"/>
              <a:t>Binhan</a:t>
            </a:r>
            <a:r>
              <a:rPr lang="en-US" dirty="0"/>
              <a:t> </a:t>
            </a:r>
            <a:r>
              <a:rPr lang="en-US" dirty="0" smtClean="0"/>
              <a:t>Wang</a:t>
            </a:r>
          </a:p>
          <a:p>
            <a:r>
              <a:rPr lang="en-US" dirty="0" err="1" smtClean="0"/>
              <a:t>Menghua</a:t>
            </a:r>
            <a:r>
              <a:rPr lang="en-US" dirty="0"/>
              <a:t> </a:t>
            </a:r>
            <a:r>
              <a:rPr lang="en-US" dirty="0" smtClean="0"/>
              <a:t>Liu</a:t>
            </a:r>
          </a:p>
          <a:p>
            <a:r>
              <a:rPr lang="en-US" dirty="0" err="1" smtClean="0"/>
              <a:t>Wenjie</a:t>
            </a:r>
            <a:r>
              <a:rPr lang="en-US" dirty="0"/>
              <a:t> </a:t>
            </a:r>
            <a:r>
              <a:rPr lang="en-US" dirty="0" smtClean="0"/>
              <a:t>Li</a:t>
            </a:r>
          </a:p>
          <a:p>
            <a:r>
              <a:rPr lang="en-US" dirty="0"/>
              <a:t>Hafez </a:t>
            </a:r>
            <a:r>
              <a:rPr lang="en-US" dirty="0" err="1"/>
              <a:t>Eslami</a:t>
            </a:r>
            <a:r>
              <a:rPr lang="en-US" dirty="0"/>
              <a:t> </a:t>
            </a:r>
            <a:r>
              <a:rPr lang="en-US" dirty="0" err="1"/>
              <a:t>Manoochehri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16253"/>
              </p:ext>
            </p:extLst>
          </p:nvPr>
        </p:nvGraphicFramePr>
        <p:xfrm>
          <a:off x="323046" y="3065171"/>
          <a:ext cx="11538396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48"/>
                <a:gridCol w="3013656"/>
                <a:gridCol w="3972596"/>
                <a:gridCol w="3651696"/>
              </a:tblGrid>
              <a:tr h="354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sz="2200" b="1" dirty="0" smtClean="0"/>
                        <a:t>SVM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Dataset1 (58 samples with 3 classes)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Dataset2 (120 samples with 4 classes)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Kernel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rbf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0.762097902098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0.884126482213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kernel=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0.844382284382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0.667494071146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kernel=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poly, degree=3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0.795664335664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0.708980237154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poly, degree=8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0.844382284382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0.698798418972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poly,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C=10,degree=8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0.829230769231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0.749675889328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915" y="2082222"/>
            <a:ext cx="6583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 report the accuracy, we used 10-fold cross validation.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52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attacker gathers encrypted packets  from</a:t>
            </a:r>
          </a:p>
          <a:p>
            <a:pPr marL="0" indent="0">
              <a:buNone/>
            </a:pPr>
            <a:r>
              <a:rPr lang="en-US" sz="2200" dirty="0" smtClean="0"/>
              <a:t> the network and tries to predict the name of the</a:t>
            </a:r>
          </a:p>
          <a:p>
            <a:pPr marL="0" indent="0">
              <a:buNone/>
            </a:pPr>
            <a:r>
              <a:rPr lang="en-US" sz="2200" dirty="0" smtClean="0"/>
              <a:t> app by data analytics/machine learning techniques.</a:t>
            </a:r>
          </a:p>
          <a:p>
            <a:r>
              <a:rPr lang="en-US" sz="2200" dirty="0" smtClean="0"/>
              <a:t>This is called </a:t>
            </a:r>
            <a:r>
              <a:rPr lang="en-US" sz="2200" b="1" dirty="0" smtClean="0">
                <a:solidFill>
                  <a:srgbClr val="FF0000"/>
                </a:solidFill>
              </a:rPr>
              <a:t>App Fingerprinting</a:t>
            </a:r>
            <a:r>
              <a:rPr lang="en-US" sz="22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77" y="1932027"/>
            <a:ext cx="4848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1. Collect Data just like App Fingerprinting project</a:t>
            </a:r>
          </a:p>
          <a:p>
            <a:r>
              <a:rPr lang="en-US" sz="2000" dirty="0" smtClean="0"/>
              <a:t> 2. Consider more categories while selecting the apps</a:t>
            </a:r>
          </a:p>
          <a:p>
            <a:r>
              <a:rPr lang="en-US" sz="2000" dirty="0" smtClean="0"/>
              <a:t> 3. Make the category of an app the output variable or class label</a:t>
            </a:r>
          </a:p>
          <a:p>
            <a:r>
              <a:rPr lang="en-US" sz="2000" dirty="0" smtClean="0"/>
              <a:t> 4. Divide your data into training set and testing set randomly.</a:t>
            </a:r>
          </a:p>
          <a:p>
            <a:r>
              <a:rPr lang="en-US" sz="2000" dirty="0" smtClean="0"/>
              <a:t> 5. Include a report that describes your procedure of collecting data and feature extractions.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28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1- </a:t>
            </a:r>
            <a:r>
              <a:rPr lang="en-US" sz="2200" b="1" dirty="0" smtClean="0"/>
              <a:t>Dynamic analysis</a:t>
            </a:r>
            <a:r>
              <a:rPr lang="en-US" sz="2200" dirty="0" smtClean="0"/>
              <a:t>: 30,000 apps from three categories of Finance, Social and Communication are installed on the phone. After the app is lunched, each trace per app is collected over a 30-sec period.</a:t>
            </a:r>
          </a:p>
          <a:p>
            <a:pPr lvl="1"/>
            <a:r>
              <a:rPr lang="en-US" sz="2200" dirty="0" smtClean="0"/>
              <a:t>Filter those packets from port 80, 8080 and 443. The filter the apps that used HTTPS data. 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2- </a:t>
            </a:r>
            <a:r>
              <a:rPr lang="en-US" sz="2200" b="1" dirty="0" smtClean="0"/>
              <a:t>Data analysis</a:t>
            </a:r>
            <a:r>
              <a:rPr lang="en-US" sz="2200" dirty="0" smtClean="0"/>
              <a:t>: Various features from network packets are extracted and then used alongside machine learning techniques to train a model that can identify an app from its network traffic.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57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- </a:t>
            </a:r>
            <a:r>
              <a:rPr lang="en-US" dirty="0"/>
              <a:t>Dynamic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58" y="2112316"/>
            <a:ext cx="6825958" cy="4414262"/>
          </a:xfrm>
        </p:spPr>
      </p:pic>
      <p:sp>
        <p:nvSpPr>
          <p:cNvPr id="5" name="TextBox 4"/>
          <p:cNvSpPr txBox="1"/>
          <p:nvPr/>
        </p:nvSpPr>
        <p:spPr>
          <a:xfrm>
            <a:off x="676848" y="5039278"/>
            <a:ext cx="296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Sniffed network traffic is done by </a:t>
            </a:r>
            <a:r>
              <a:rPr lang="en-US" sz="2200" b="1" dirty="0" err="1" smtClean="0">
                <a:solidFill>
                  <a:srgbClr val="FF0000"/>
                </a:solidFill>
              </a:rPr>
              <a:t>WireShark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70" y="2112315"/>
            <a:ext cx="4342915" cy="27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1710047" y="3883231"/>
            <a:ext cx="902480" cy="1016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Dynamic </a:t>
            </a:r>
            <a:r>
              <a:rPr lang="en-US" dirty="0"/>
              <a:t>analysis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05" y="408582"/>
            <a:ext cx="5602266" cy="6288097"/>
          </a:xfrm>
        </p:spPr>
      </p:pic>
      <p:sp>
        <p:nvSpPr>
          <p:cNvPr id="11" name="TextBox 10"/>
          <p:cNvSpPr txBox="1"/>
          <p:nvPr/>
        </p:nvSpPr>
        <p:spPr>
          <a:xfrm>
            <a:off x="902524" y="2002181"/>
            <a:ext cx="3740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We use </a:t>
            </a:r>
            <a:r>
              <a:rPr lang="en-US" sz="2200" b="1" dirty="0" err="1" smtClean="0"/>
              <a:t>PyShark</a:t>
            </a:r>
            <a:r>
              <a:rPr lang="en-US" sz="2200" b="1" dirty="0" smtClean="0"/>
              <a:t> </a:t>
            </a:r>
            <a:r>
              <a:rPr lang="en-US" sz="2200" dirty="0" smtClean="0"/>
              <a:t>to process the PCAP file to extract useful features.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</a:t>
            </a:r>
            <a:r>
              <a:rPr lang="en-US" dirty="0"/>
              <a:t>Data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6" y="1733121"/>
            <a:ext cx="7528956" cy="4854806"/>
          </a:xfrm>
        </p:spPr>
      </p:pic>
      <p:sp>
        <p:nvSpPr>
          <p:cNvPr id="3" name="TextBox 2"/>
          <p:cNvSpPr txBox="1"/>
          <p:nvPr/>
        </p:nvSpPr>
        <p:spPr>
          <a:xfrm>
            <a:off x="287974" y="1911927"/>
            <a:ext cx="379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features we extracted are:</a:t>
            </a:r>
          </a:p>
          <a:p>
            <a:r>
              <a:rPr lang="en-US" sz="2200" dirty="0" smtClean="0"/>
              <a:t>1- Average length</a:t>
            </a:r>
          </a:p>
          <a:p>
            <a:r>
              <a:rPr lang="en-US" sz="2200" dirty="0" smtClean="0"/>
              <a:t>2- Average interval</a:t>
            </a:r>
          </a:p>
          <a:p>
            <a:r>
              <a:rPr lang="en-US" sz="2200" dirty="0" smtClean="0"/>
              <a:t>3- Average Time To Live</a:t>
            </a:r>
          </a:p>
          <a:p>
            <a:r>
              <a:rPr lang="en-US" sz="2200" dirty="0" smtClean="0"/>
              <a:t>5- Average </a:t>
            </a:r>
            <a:r>
              <a:rPr lang="en-US" sz="2200" dirty="0" err="1" smtClean="0"/>
              <a:t>Ack</a:t>
            </a:r>
            <a:r>
              <a:rPr lang="en-US" sz="2200" dirty="0" smtClean="0"/>
              <a:t> TCP flag count</a:t>
            </a:r>
          </a:p>
          <a:p>
            <a:r>
              <a:rPr lang="en-US" sz="2200" dirty="0" smtClean="0"/>
              <a:t>6- Average </a:t>
            </a:r>
            <a:r>
              <a:rPr lang="en-US" sz="2200" dirty="0" err="1" smtClean="0"/>
              <a:t>Syn</a:t>
            </a:r>
            <a:r>
              <a:rPr lang="en-US" sz="2200" dirty="0" smtClean="0"/>
              <a:t> TCP flag count</a:t>
            </a:r>
          </a:p>
          <a:p>
            <a:r>
              <a:rPr lang="en-US" sz="2200" dirty="0" smtClean="0"/>
              <a:t>7- Average Fin TCP flag count</a:t>
            </a:r>
          </a:p>
          <a:p>
            <a:r>
              <a:rPr lang="en-US" sz="2200" dirty="0" smtClean="0"/>
              <a:t>8- Outgoing rate 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187531" y="5614040"/>
            <a:ext cx="141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Final Data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743200" y="5686898"/>
            <a:ext cx="1436915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We observed that the range of values for features are very different.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preprocessing step, for feature scaling we normalized the values.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64" y="1825625"/>
                <a:ext cx="1066384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Formulation: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	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 smtClean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sz="1800" dirty="0" smtClean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64" y="1825625"/>
                <a:ext cx="10663844" cy="4351338"/>
              </a:xfrm>
              <a:blipFill rotWithShape="1">
                <a:blip r:embed="rId2"/>
                <a:stretch>
                  <a:fillRect l="-1029" t="-3081" b="-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78" y="1372724"/>
            <a:ext cx="3571875" cy="37052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219969" y="3399904"/>
            <a:ext cx="465513" cy="1778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0654" y="4093592"/>
            <a:ext cx="21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Lagrangian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43" y="1783778"/>
            <a:ext cx="4098975" cy="28831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387921" y="1957589"/>
            <a:ext cx="1068947" cy="772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640946" y="1372724"/>
            <a:ext cx="1004553" cy="5848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0635" y="1043188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Slack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396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 Fingerprinting</vt:lpstr>
      <vt:lpstr>Introduction</vt:lpstr>
      <vt:lpstr>Tasks</vt:lpstr>
      <vt:lpstr>Data Collection</vt:lpstr>
      <vt:lpstr>Data Collection - Dynamic analysis</vt:lpstr>
      <vt:lpstr>Data Collection – Dynamic analysis</vt:lpstr>
      <vt:lpstr>Feature Extraction - Data analysis</vt:lpstr>
      <vt:lpstr>Data Preprocessing</vt:lpstr>
      <vt:lpstr>SVM</vt:lpstr>
      <vt:lpstr>Results</vt:lpstr>
      <vt:lpstr>Thank you!</vt:lpstr>
    </vt:vector>
  </TitlesOfParts>
  <Company>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supporttech</dc:creator>
  <cp:lastModifiedBy>Hafez</cp:lastModifiedBy>
  <cp:revision>31</cp:revision>
  <dcterms:created xsi:type="dcterms:W3CDTF">2017-12-14T00:00:53Z</dcterms:created>
  <dcterms:modified xsi:type="dcterms:W3CDTF">2017-12-15T15:07:17Z</dcterms:modified>
</cp:coreProperties>
</file>