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58" r:id="rId1"/>
  </p:sldMasterIdLst>
  <p:notesMasterIdLst>
    <p:notesMasterId r:id="rId18"/>
  </p:notesMasterIdLst>
  <p:handoutMasterIdLst>
    <p:handoutMasterId r:id="rId19"/>
  </p:handoutMasterIdLst>
  <p:sldIdLst>
    <p:sldId id="257" r:id="rId2"/>
    <p:sldId id="265" r:id="rId3"/>
    <p:sldId id="268" r:id="rId4"/>
    <p:sldId id="267" r:id="rId5"/>
    <p:sldId id="258" r:id="rId6"/>
    <p:sldId id="259" r:id="rId7"/>
    <p:sldId id="260" r:id="rId8"/>
    <p:sldId id="261" r:id="rId9"/>
    <p:sldId id="262" r:id="rId10"/>
    <p:sldId id="263" r:id="rId11"/>
    <p:sldId id="264" r:id="rId12"/>
    <p:sldId id="271" r:id="rId13"/>
    <p:sldId id="270" r:id="rId14"/>
    <p:sldId id="272"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81716" autoAdjust="0"/>
  </p:normalViewPr>
  <p:slideViewPr>
    <p:cSldViewPr snapToGrid="0">
      <p:cViewPr varScale="1">
        <p:scale>
          <a:sx n="59" d="100"/>
          <a:sy n="59" d="100"/>
        </p:scale>
        <p:origin x="888" y="56"/>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3d5" qsCatId="3D" csTypeId="urn:microsoft.com/office/officeart/2005/8/colors/accent1_2" csCatId="accent1" phldr="1"/>
      <dgm:spPr/>
      <dgm:t>
        <a:bodyPr rtlCol="0"/>
        <a:lstStyle/>
        <a:p>
          <a:pPr rtl="0"/>
          <a:endParaRPr lang="en-US"/>
        </a:p>
      </dgm:t>
    </dgm:pt>
    <dgm:pt modelId="{5FC34D3A-C8D4-483C-8695-507470E74D50}">
      <dgm:prSet/>
      <dgm:spPr/>
      <dgm:t>
        <a:bodyPr rtlCol="0"/>
        <a:lstStyle/>
        <a:p>
          <a:pPr rtl="0"/>
          <a:r>
            <a:rPr lang="zh-CN" altLang="en-US" dirty="0">
              <a:latin typeface="Microsoft YaHei UI" panose="020B0503020204020204" pitchFamily="34" charset="-122"/>
              <a:ea typeface="Microsoft YaHei UI" panose="020B0503020204020204" pitchFamily="34" charset="-122"/>
            </a:rPr>
            <a:t>欧拉路径</a:t>
          </a:r>
          <a:endParaRPr lang="zh-cn" dirty="0">
            <a:latin typeface="Microsoft YaHei UI" panose="020B0503020204020204" pitchFamily="34" charset="-122"/>
            <a:ea typeface="Microsoft YaHei UI" panose="020B0503020204020204" pitchFamily="34" charset="-122"/>
          </a:endParaRPr>
        </a:p>
      </dgm:t>
    </dgm:pt>
    <dgm:pt modelId="{9978A89C-C2F1-4241-807C-13619E6D6376}" type="parTrans" cxnId="{277179CE-E2F5-4733-8D23-9E37CACB7B9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DECF9F5-40C0-4379-BCCE-7BCAAD54807B}" type="sibTrans" cxnId="{277179CE-E2F5-4733-8D23-9E37CACB7B9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057D6ED-8F49-42DC-B8A7-C07F68F0F734}">
      <dgm:prSet/>
      <dgm:spPr/>
      <dgm:t>
        <a:bodyPr rtlCol="0"/>
        <a:lstStyle/>
        <a:p>
          <a:pPr rtl="0"/>
          <a:endParaRPr lang="zh-cn" dirty="0">
            <a:latin typeface="Microsoft YaHei UI" panose="020B0503020204020204" pitchFamily="34" charset="-122"/>
            <a:ea typeface="Microsoft YaHei UI" panose="020B0503020204020204" pitchFamily="34" charset="-122"/>
          </a:endParaRPr>
        </a:p>
      </dgm:t>
    </dgm:pt>
    <dgm:pt modelId="{131D11D9-3030-4E3B-8F84-0108E6497B2A}" type="parTrans" cxnId="{FB0FA082-3950-4822-951F-05A1A9548F18}">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E885013-4246-43E1-A818-2251A99C8FD2}" type="sibTrans" cxnId="{FB0FA082-3950-4822-951F-05A1A9548F18}">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845D52A-E054-4EB0-A5A3-32AE7DC6D645}">
      <dgm:prSet/>
      <dgm:spPr/>
      <dgm:t>
        <a:bodyPr rtlCol="0"/>
        <a:lstStyle/>
        <a:p>
          <a:pPr rtl="0"/>
          <a:r>
            <a:rPr lang="zh-CN" altLang="en-US" dirty="0">
              <a:latin typeface="Microsoft YaHei UI" panose="020B0503020204020204" pitchFamily="34" charset="-122"/>
              <a:ea typeface="Microsoft YaHei UI" panose="020B0503020204020204" pitchFamily="34" charset="-122"/>
            </a:rPr>
            <a:t>欧拉回路</a:t>
          </a:r>
          <a:endParaRPr lang="zh-cn" dirty="0">
            <a:latin typeface="Microsoft YaHei UI" panose="020B0503020204020204" pitchFamily="34" charset="-122"/>
            <a:ea typeface="Microsoft YaHei UI" panose="020B0503020204020204" pitchFamily="34" charset="-122"/>
          </a:endParaRPr>
        </a:p>
      </dgm:t>
    </dgm:pt>
    <dgm:pt modelId="{952EE001-86C3-4022-96EE-ABDB540B8A78}" type="parTrans" cxnId="{B04C6215-C46D-4282-963F-02A26E25C8AB}">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96364FD-7651-493A-AEE5-8DD45DF8EEAC}" type="sibTrans" cxnId="{B04C6215-C46D-4282-963F-02A26E25C8AB}">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566C4A8F-CE66-4FF5-AF11-6C385F74A275}">
      <dgm:prSet/>
      <dgm:spPr/>
      <dgm:t>
        <a:bodyPr rtlCol="0"/>
        <a:lstStyle/>
        <a:p>
          <a:pPr rtl="0"/>
          <a:endParaRPr lang="zh-cn" dirty="0">
            <a:latin typeface="Microsoft YaHei UI" panose="020B0503020204020204" pitchFamily="34" charset="-122"/>
            <a:ea typeface="Microsoft YaHei UI" panose="020B0503020204020204" pitchFamily="34" charset="-122"/>
          </a:endParaRPr>
        </a:p>
      </dgm:t>
    </dgm:pt>
    <dgm:pt modelId="{375C5A5E-5F04-4FE8-98F8-795867C18A18}" type="parTrans" cxnId="{66E8CE3C-459F-4648-B4D7-5039298A0E92}">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B8A5E-78D9-4E5B-86E1-203DE271581F}" type="sibTrans" cxnId="{66E8CE3C-459F-4648-B4D7-5039298A0E92}">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9AC77E87-FC4D-4F04-889B-73358514DC0D}">
      <dgm:prSet custT="1"/>
      <dgm:spPr/>
      <dgm:t>
        <a:bodyPr rtlCol="0"/>
        <a:lstStyle/>
        <a:p>
          <a:pPr rtl="0"/>
          <a:r>
            <a:rPr lang="en-US" altLang="zh-CN" sz="1400" b="0" dirty="0" err="1">
              <a:latin typeface="Microsoft YaHei UI" panose="020B0503020204020204" pitchFamily="34" charset="-122"/>
              <a:ea typeface="Microsoft YaHei UI" panose="020B0503020204020204" pitchFamily="34" charset="-122"/>
            </a:rPr>
            <a:t>Hierholzer</a:t>
          </a:r>
          <a:r>
            <a:rPr lang="zh-CN" altLang="en-US" sz="1400" b="0" dirty="0">
              <a:latin typeface="Microsoft YaHei UI" panose="020B0503020204020204" pitchFamily="34" charset="-122"/>
              <a:ea typeface="Microsoft YaHei UI" panose="020B0503020204020204" pitchFamily="34" charset="-122"/>
            </a:rPr>
            <a:t>算法</a:t>
          </a:r>
          <a:endParaRPr lang="zh-cn" sz="1400" b="0" dirty="0">
            <a:latin typeface="Microsoft YaHei UI" panose="020B0503020204020204" pitchFamily="34" charset="-122"/>
            <a:ea typeface="Microsoft YaHei UI" panose="020B0503020204020204" pitchFamily="34" charset="-122"/>
          </a:endParaRPr>
        </a:p>
      </dgm:t>
    </dgm:pt>
    <dgm:pt modelId="{B29F90F6-921F-42B9-A496-5D121F61821E}" type="parTrans" cxnId="{04774158-8FAB-47B4-A2EE-D3D3A7E958B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3A77AB9A-DF29-465E-A0A5-D4FA3D0C537F}" type="sibTrans" cxnId="{04774158-8FAB-47B4-A2EE-D3D3A7E958BE}">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2F0E5C9-2943-4A9B-872F-ECF6B159E9F4}">
      <dgm:prSet/>
      <dgm:spPr/>
      <dgm:t>
        <a:bodyPr rtlCol="0"/>
        <a:lstStyle/>
        <a:p>
          <a:pPr rtl="0"/>
          <a:r>
            <a:rPr lang="en-US" altLang="zh-CN" dirty="0">
              <a:latin typeface="Microsoft YaHei UI" panose="020B0503020204020204" pitchFamily="34" charset="-122"/>
              <a:ea typeface="Microsoft YaHei UI" panose="020B0503020204020204" pitchFamily="34" charset="-122"/>
            </a:rPr>
            <a:t>=</a:t>
          </a:r>
          <a:endParaRPr lang="zh-cn" dirty="0">
            <a:latin typeface="Microsoft YaHei UI" panose="020B0503020204020204" pitchFamily="34" charset="-122"/>
            <a:ea typeface="Microsoft YaHei UI" panose="020B0503020204020204" pitchFamily="34" charset="-122"/>
          </a:endParaRPr>
        </a:p>
      </dgm:t>
    </dgm:pt>
    <dgm:pt modelId="{8FBB852D-32B7-4273-9DE3-951F1CFE69EC}" type="parTrans" cxnId="{F7608388-5A1F-4FE9-96E5-520EA7B1F72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62CB6F-38D7-44F2-AFAB-0C4382E3DA24}" type="sibTrans" cxnId="{F7608388-5A1F-4FE9-96E5-520EA7B1F725}">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17E6C48-0AE6-47F0-BF9C-2D86C6C5E6B6}">
      <dgm:prSet custT="1"/>
      <dgm:spPr/>
      <dgm:t>
        <a:bodyPr/>
        <a:lstStyle/>
        <a:p>
          <a:r>
            <a:rPr lang="zh-CN" altLang="en-US" sz="1600" b="1" baseline="0" dirty="0"/>
            <a:t>实际应用</a:t>
          </a:r>
        </a:p>
      </dgm:t>
    </dgm:pt>
    <dgm:pt modelId="{65A46402-4F50-4CB1-AD5D-7CF378420312}" type="parTrans" cxnId="{C94563F3-7A23-4494-97D9-9382B3F40631}">
      <dgm:prSet/>
      <dgm:spPr/>
      <dgm:t>
        <a:bodyPr/>
        <a:lstStyle/>
        <a:p>
          <a:endParaRPr lang="zh-CN" altLang="en-US"/>
        </a:p>
      </dgm:t>
    </dgm:pt>
    <dgm:pt modelId="{F267D941-7FFD-4111-8CF7-8219870789E6}" type="sibTrans" cxnId="{C94563F3-7A23-4494-97D9-9382B3F40631}">
      <dgm:prSet/>
      <dgm:spPr/>
      <dgm:t>
        <a:bodyPr/>
        <a:lstStyle/>
        <a:p>
          <a:endParaRPr lang="zh-CN" altLang="en-US"/>
        </a:p>
      </dgm:t>
    </dgm:pt>
    <dgm:pt modelId="{291E27C6-50CB-45F9-9F16-5D330BCE6D45}">
      <dgm:prSet/>
      <dgm:spPr/>
      <dgm:t>
        <a:bodyPr/>
        <a:lstStyle/>
        <a:p>
          <a:r>
            <a:rPr lang="zh-CN" altLang="en-US" b="1" dirty="0"/>
            <a:t>学科关联</a:t>
          </a:r>
        </a:p>
      </dgm:t>
    </dgm:pt>
    <dgm:pt modelId="{731BA8F1-55D0-4CCA-B028-011F446819EC}" type="parTrans" cxnId="{19771D92-78A2-4987-851E-E500A7C3D7C4}">
      <dgm:prSet/>
      <dgm:spPr/>
      <dgm:t>
        <a:bodyPr/>
        <a:lstStyle/>
        <a:p>
          <a:endParaRPr lang="zh-CN" altLang="en-US"/>
        </a:p>
      </dgm:t>
    </dgm:pt>
    <dgm:pt modelId="{3E8F2583-8390-4814-9B04-A664A60F897E}" type="sibTrans" cxnId="{19771D92-78A2-4987-851E-E500A7C3D7C4}">
      <dgm:prSet/>
      <dgm:spPr/>
      <dgm:t>
        <a:bodyPr/>
        <a:lstStyle/>
        <a:p>
          <a:endParaRPr lang="zh-CN" altLang="en-US"/>
        </a:p>
      </dgm:t>
    </dgm:pt>
    <dgm:pt modelId="{BCEAC93A-B4AA-4F12-8943-61347D1B57E8}">
      <dgm:prSet/>
      <dgm:spPr/>
      <dgm:t>
        <a:bodyPr/>
        <a:lstStyle/>
        <a:p>
          <a:r>
            <a:rPr lang="zh-CN" altLang="en-US" b="1" dirty="0"/>
            <a:t>数字电路</a:t>
          </a:r>
          <a:endParaRPr lang="en-US" altLang="zh-CN" b="1" dirty="0"/>
        </a:p>
        <a:p>
          <a:r>
            <a:rPr lang="zh-CN" altLang="en-US" b="1" dirty="0"/>
            <a:t>离散数学</a:t>
          </a:r>
          <a:endParaRPr lang="en-US" altLang="zh-CN" b="1" dirty="0"/>
        </a:p>
      </dgm:t>
    </dgm:pt>
    <dgm:pt modelId="{DAE6D3AF-69BB-4178-B1F8-6E98646CCD5E}" type="parTrans" cxnId="{35688943-8251-4078-A8EB-10C814D7BAA8}">
      <dgm:prSet/>
      <dgm:spPr/>
      <dgm:t>
        <a:bodyPr/>
        <a:lstStyle/>
        <a:p>
          <a:endParaRPr lang="zh-CN" altLang="en-US"/>
        </a:p>
      </dgm:t>
    </dgm:pt>
    <dgm:pt modelId="{21B26E46-0DAB-4B53-8DC0-72A0F6B5D671}" type="sibTrans" cxnId="{35688943-8251-4078-A8EB-10C814D7BAA8}">
      <dgm:prSet/>
      <dgm:spPr/>
      <dgm:t>
        <a:bodyPr/>
        <a:lstStyle/>
        <a:p>
          <a:endParaRPr lang="zh-CN" altLang="en-US"/>
        </a:p>
      </dgm:t>
    </dgm:pt>
    <dgm:pt modelId="{D6614DDC-66DE-4E26-A0E6-8B5D4F611437}" type="pres">
      <dgm:prSet presAssocID="{08F627ED-A304-4697-8C44-18E45D3D2B1A}" presName="Name0" presStyleCnt="0">
        <dgm:presLayoutVars>
          <dgm:chMax/>
          <dgm:chPref/>
          <dgm:animLvl val="lvl"/>
        </dgm:presLayoutVars>
      </dgm:prSet>
      <dgm:spPr/>
    </dgm:pt>
    <dgm:pt modelId="{769CE8F7-0E21-46E4-8D2D-63A034E4D32A}" type="pres">
      <dgm:prSet presAssocID="{5FC34D3A-C8D4-483C-8695-507470E74D50}" presName="composite" presStyleCnt="0"/>
      <dgm:spPr/>
    </dgm:pt>
    <dgm:pt modelId="{FC51A82C-7C01-41E7-95A1-E0F165353360}" type="pres">
      <dgm:prSet presAssocID="{5FC34D3A-C8D4-483C-8695-507470E74D50}" presName="Parent1" presStyleLbl="alignNode1" presStyleIdx="0" presStyleCnt="6">
        <dgm:presLayoutVars>
          <dgm:chMax val="1"/>
          <dgm:chPref val="1"/>
          <dgm:bulletEnabled val="1"/>
        </dgm:presLayoutVars>
      </dgm:prSet>
      <dgm:spPr/>
    </dgm:pt>
    <dgm:pt modelId="{03E7967D-6C10-4379-9B37-4F5A8CF4EED8}" type="pres">
      <dgm:prSet presAssocID="{5FC34D3A-C8D4-483C-8695-507470E74D50}" presName="Childtext1" presStyleLbl="revTx" presStyleIdx="0" presStyleCnt="6">
        <dgm:presLayoutVars>
          <dgm:chMax val="0"/>
          <dgm:chPref val="0"/>
          <dgm:bulletEnabled/>
        </dgm:presLayoutVars>
      </dgm:prSet>
      <dgm:spPr/>
    </dgm:pt>
    <dgm:pt modelId="{52CF010F-1351-4148-8701-92F5768EC7DC}" type="pres">
      <dgm:prSet presAssocID="{5FC34D3A-C8D4-483C-8695-507470E74D50}" presName="ConnectLine" presStyleLbl="sibTrans1D1" presStyleIdx="0" presStyleCnt="6"/>
      <dgm:spPr>
        <a:noFill/>
        <a:ln w="12700" cap="flat" cmpd="sng" algn="ctr">
          <a:solidFill>
            <a:schemeClr val="accent1">
              <a:hueOff val="0"/>
              <a:satOff val="0"/>
              <a:lumOff val="0"/>
              <a:alphaOff val="0"/>
            </a:schemeClr>
          </a:solidFill>
          <a:prstDash val="dash"/>
        </a:ln>
        <a:effectLst/>
      </dgm:spPr>
    </dgm:pt>
    <dgm:pt modelId="{62C4F6DC-B23C-4A1D-86BA-D1DEB98692E9}" type="pres">
      <dgm:prSet presAssocID="{5FC34D3A-C8D4-483C-8695-507470E74D50}" presName="ConnectLineEnd" presStyleLbl="node1" presStyleIdx="0" presStyleCnt="6"/>
      <dgm:spPr/>
    </dgm:pt>
    <dgm:pt modelId="{151E949D-E2E2-482F-BBE3-8BC267057E7B}" type="pres">
      <dgm:prSet presAssocID="{5FC34D3A-C8D4-483C-8695-507470E74D50}" presName="EmptyPane" presStyleCnt="0"/>
      <dgm:spPr/>
    </dgm:pt>
    <dgm:pt modelId="{4FB3A766-643A-4ACA-8E5D-2C95FFB87076}" type="pres">
      <dgm:prSet presAssocID="{1DECF9F5-40C0-4379-BCCE-7BCAAD54807B}" presName="spaceBetweenRectangles" presStyleLbl="fgAcc1" presStyleIdx="0" presStyleCnt="5"/>
      <dgm:spPr/>
    </dgm:pt>
    <dgm:pt modelId="{4630FBA4-1F51-4A32-B0E4-88E47053D0D9}" type="pres">
      <dgm:prSet presAssocID="{9845D52A-E054-4EB0-A5A3-32AE7DC6D645}" presName="composite" presStyleCnt="0"/>
      <dgm:spPr/>
    </dgm:pt>
    <dgm:pt modelId="{D39499CF-3BA1-4BBD-960A-4434BA9F21A7}" type="pres">
      <dgm:prSet presAssocID="{9845D52A-E054-4EB0-A5A3-32AE7DC6D645}" presName="Parent1" presStyleLbl="alignNode1" presStyleIdx="1" presStyleCnt="6">
        <dgm:presLayoutVars>
          <dgm:chMax val="1"/>
          <dgm:chPref val="1"/>
          <dgm:bulletEnabled val="1"/>
        </dgm:presLayoutVars>
      </dgm:prSet>
      <dgm:spPr/>
    </dgm:pt>
    <dgm:pt modelId="{5E76ADAA-D3EE-462D-A737-9D3772B6C76F}" type="pres">
      <dgm:prSet presAssocID="{9845D52A-E054-4EB0-A5A3-32AE7DC6D645}" presName="Childtext1" presStyleLbl="revTx" presStyleIdx="1" presStyleCnt="6">
        <dgm:presLayoutVars>
          <dgm:chMax val="0"/>
          <dgm:chPref val="0"/>
          <dgm:bulletEnabled/>
        </dgm:presLayoutVars>
      </dgm:prSet>
      <dgm:spPr/>
    </dgm:pt>
    <dgm:pt modelId="{F514349A-AC82-402F-8DA0-95785071B5F0}" type="pres">
      <dgm:prSet presAssocID="{9845D52A-E054-4EB0-A5A3-32AE7DC6D645}" presName="ConnectLine" presStyleLbl="sibTrans1D1" presStyleIdx="1" presStyleCnt="6"/>
      <dgm:spPr>
        <a:noFill/>
        <a:ln w="12700" cap="flat" cmpd="sng" algn="ctr">
          <a:solidFill>
            <a:schemeClr val="accent1">
              <a:hueOff val="0"/>
              <a:satOff val="0"/>
              <a:lumOff val="0"/>
              <a:alphaOff val="0"/>
            </a:schemeClr>
          </a:solidFill>
          <a:prstDash val="dash"/>
        </a:ln>
        <a:effectLst/>
      </dgm:spPr>
    </dgm:pt>
    <dgm:pt modelId="{BBACFDEF-20FB-406A-9641-2F4782D85F9F}" type="pres">
      <dgm:prSet presAssocID="{9845D52A-E054-4EB0-A5A3-32AE7DC6D645}" presName="ConnectLineEnd" presStyleLbl="node1" presStyleIdx="1" presStyleCnt="6"/>
      <dgm:spPr/>
    </dgm:pt>
    <dgm:pt modelId="{E12CB119-910F-4C38-9D07-4EF7748B1BD6}" type="pres">
      <dgm:prSet presAssocID="{9845D52A-E054-4EB0-A5A3-32AE7DC6D645}" presName="EmptyPane" presStyleCnt="0"/>
      <dgm:spPr/>
    </dgm:pt>
    <dgm:pt modelId="{6C1697D8-F9A2-4451-950E-C8D8168BBC75}" type="pres">
      <dgm:prSet presAssocID="{796364FD-7651-493A-AEE5-8DD45DF8EEAC}" presName="spaceBetweenRectangles" presStyleLbl="fgAcc1" presStyleIdx="1" presStyleCnt="5"/>
      <dgm:spPr/>
    </dgm:pt>
    <dgm:pt modelId="{258D101A-CA89-4BD3-9BA0-F95214FF0550}" type="pres">
      <dgm:prSet presAssocID="{9AC77E87-FC4D-4F04-889B-73358514DC0D}" presName="composite" presStyleCnt="0"/>
      <dgm:spPr/>
    </dgm:pt>
    <dgm:pt modelId="{E38B2215-81DF-4D79-BB37-17C8C9F898E7}" type="pres">
      <dgm:prSet presAssocID="{9AC77E87-FC4D-4F04-889B-73358514DC0D}" presName="Parent1" presStyleLbl="alignNode1" presStyleIdx="2" presStyleCnt="6">
        <dgm:presLayoutVars>
          <dgm:chMax val="1"/>
          <dgm:chPref val="1"/>
          <dgm:bulletEnabled val="1"/>
        </dgm:presLayoutVars>
      </dgm:prSet>
      <dgm:spPr/>
    </dgm:pt>
    <dgm:pt modelId="{2E1F219F-885D-437D-9D95-1C496EBAD119}" type="pres">
      <dgm:prSet presAssocID="{9AC77E87-FC4D-4F04-889B-73358514DC0D}" presName="Childtext1" presStyleLbl="revTx" presStyleIdx="2" presStyleCnt="6">
        <dgm:presLayoutVars>
          <dgm:chMax val="0"/>
          <dgm:chPref val="0"/>
          <dgm:bulletEnabled/>
        </dgm:presLayoutVars>
      </dgm:prSet>
      <dgm:spPr/>
    </dgm:pt>
    <dgm:pt modelId="{8801BA21-B732-43C2-BD4E-EED526CA614C}" type="pres">
      <dgm:prSet presAssocID="{9AC77E87-FC4D-4F04-889B-73358514DC0D}" presName="ConnectLine" presStyleLbl="sibTrans1D1" presStyleIdx="2" presStyleCnt="6"/>
      <dgm:spPr>
        <a:noFill/>
        <a:ln w="12700" cap="flat" cmpd="sng" algn="ctr">
          <a:solidFill>
            <a:schemeClr val="accent1">
              <a:hueOff val="0"/>
              <a:satOff val="0"/>
              <a:lumOff val="0"/>
              <a:alphaOff val="0"/>
            </a:schemeClr>
          </a:solidFill>
          <a:prstDash val="dash"/>
        </a:ln>
        <a:effectLst/>
      </dgm:spPr>
    </dgm:pt>
    <dgm:pt modelId="{ED3C7052-C7D3-4A48-8DD7-C35F83E9E14D}" type="pres">
      <dgm:prSet presAssocID="{9AC77E87-FC4D-4F04-889B-73358514DC0D}" presName="ConnectLineEnd" presStyleLbl="node1" presStyleIdx="2" presStyleCnt="6"/>
      <dgm:spPr/>
    </dgm:pt>
    <dgm:pt modelId="{E1638529-5025-4BCE-9448-174A6B1F9AFC}" type="pres">
      <dgm:prSet presAssocID="{9AC77E87-FC4D-4F04-889B-73358514DC0D}" presName="EmptyPane" presStyleCnt="0"/>
      <dgm:spPr/>
    </dgm:pt>
    <dgm:pt modelId="{574E9ED6-4F9D-4299-AE25-BBF02F93E62F}" type="pres">
      <dgm:prSet presAssocID="{3A77AB9A-DF29-465E-A0A5-D4FA3D0C537F}" presName="spaceBetweenRectangles" presStyleLbl="fgAcc1" presStyleIdx="2" presStyleCnt="5"/>
      <dgm:spPr/>
    </dgm:pt>
    <dgm:pt modelId="{D056F039-8499-45D3-99EA-CBF2E7611F41}" type="pres">
      <dgm:prSet presAssocID="{B17E6C48-0AE6-47F0-BF9C-2D86C6C5E6B6}" presName="composite" presStyleCnt="0"/>
      <dgm:spPr/>
    </dgm:pt>
    <dgm:pt modelId="{76589F34-6643-4C6F-9E1F-2B22E4279FAF}" type="pres">
      <dgm:prSet presAssocID="{B17E6C48-0AE6-47F0-BF9C-2D86C6C5E6B6}" presName="Parent1" presStyleLbl="alignNode1" presStyleIdx="3" presStyleCnt="6">
        <dgm:presLayoutVars>
          <dgm:chMax val="1"/>
          <dgm:chPref val="1"/>
          <dgm:bulletEnabled val="1"/>
        </dgm:presLayoutVars>
      </dgm:prSet>
      <dgm:spPr/>
    </dgm:pt>
    <dgm:pt modelId="{69B42B56-22E5-4817-8E0E-AB3002C1FC3E}" type="pres">
      <dgm:prSet presAssocID="{B17E6C48-0AE6-47F0-BF9C-2D86C6C5E6B6}" presName="Childtext1" presStyleLbl="revTx" presStyleIdx="3" presStyleCnt="6">
        <dgm:presLayoutVars>
          <dgm:chMax val="0"/>
          <dgm:chPref val="0"/>
          <dgm:bulletEnabled/>
        </dgm:presLayoutVars>
      </dgm:prSet>
      <dgm:spPr/>
    </dgm:pt>
    <dgm:pt modelId="{FB00DF66-4D37-4A92-B444-7B811247169C}" type="pres">
      <dgm:prSet presAssocID="{B17E6C48-0AE6-47F0-BF9C-2D86C6C5E6B6}" presName="ConnectLine" presStyleLbl="sibTrans1D1" presStyleIdx="3" presStyleCnt="6"/>
      <dgm:spPr>
        <a:noFill/>
        <a:ln w="12700" cap="flat" cmpd="sng" algn="ctr">
          <a:solidFill>
            <a:schemeClr val="accent1">
              <a:hueOff val="0"/>
              <a:satOff val="0"/>
              <a:lumOff val="0"/>
              <a:alphaOff val="0"/>
            </a:schemeClr>
          </a:solidFill>
          <a:prstDash val="dash"/>
        </a:ln>
        <a:effectLst/>
      </dgm:spPr>
    </dgm:pt>
    <dgm:pt modelId="{C2D18A40-A305-46CF-9D93-2387ACEA0F78}" type="pres">
      <dgm:prSet presAssocID="{B17E6C48-0AE6-47F0-BF9C-2D86C6C5E6B6}" presName="ConnectLineEnd" presStyleLbl="node1" presStyleIdx="3" presStyleCnt="6"/>
      <dgm:spPr/>
    </dgm:pt>
    <dgm:pt modelId="{DB8DD84A-C2ED-4048-89F7-B11EA516AE04}" type="pres">
      <dgm:prSet presAssocID="{B17E6C48-0AE6-47F0-BF9C-2D86C6C5E6B6}" presName="EmptyPane" presStyleCnt="0"/>
      <dgm:spPr/>
    </dgm:pt>
    <dgm:pt modelId="{C30FC7D5-AA09-49C2-9025-EBA05375BEFB}" type="pres">
      <dgm:prSet presAssocID="{F267D941-7FFD-4111-8CF7-8219870789E6}" presName="spaceBetweenRectangles" presStyleLbl="fgAcc1" presStyleIdx="3" presStyleCnt="5"/>
      <dgm:spPr/>
    </dgm:pt>
    <dgm:pt modelId="{31B5442C-F3E2-4C73-A241-DEC46FA2FC27}" type="pres">
      <dgm:prSet presAssocID="{291E27C6-50CB-45F9-9F16-5D330BCE6D45}" presName="composite" presStyleCnt="0"/>
      <dgm:spPr/>
    </dgm:pt>
    <dgm:pt modelId="{AC3DF798-827B-4397-835E-EFF06F1D9D34}" type="pres">
      <dgm:prSet presAssocID="{291E27C6-50CB-45F9-9F16-5D330BCE6D45}" presName="Parent1" presStyleLbl="alignNode1" presStyleIdx="4" presStyleCnt="6">
        <dgm:presLayoutVars>
          <dgm:chMax val="1"/>
          <dgm:chPref val="1"/>
          <dgm:bulletEnabled val="1"/>
        </dgm:presLayoutVars>
      </dgm:prSet>
      <dgm:spPr/>
    </dgm:pt>
    <dgm:pt modelId="{22B522F8-8A05-40C2-B02E-B85626D3F728}" type="pres">
      <dgm:prSet presAssocID="{291E27C6-50CB-45F9-9F16-5D330BCE6D45}" presName="Childtext1" presStyleLbl="revTx" presStyleIdx="4" presStyleCnt="6">
        <dgm:presLayoutVars>
          <dgm:chMax val="0"/>
          <dgm:chPref val="0"/>
          <dgm:bulletEnabled/>
        </dgm:presLayoutVars>
      </dgm:prSet>
      <dgm:spPr/>
    </dgm:pt>
    <dgm:pt modelId="{52E079B2-9213-4ECD-B851-A641B8487E2B}" type="pres">
      <dgm:prSet presAssocID="{291E27C6-50CB-45F9-9F16-5D330BCE6D45}" presName="ConnectLine" presStyleLbl="sibTrans1D1" presStyleIdx="4" presStyleCnt="6"/>
      <dgm:spPr>
        <a:noFill/>
        <a:ln w="12700" cap="flat" cmpd="sng" algn="ctr">
          <a:solidFill>
            <a:schemeClr val="accent1">
              <a:hueOff val="0"/>
              <a:satOff val="0"/>
              <a:lumOff val="0"/>
              <a:alphaOff val="0"/>
            </a:schemeClr>
          </a:solidFill>
          <a:prstDash val="dash"/>
        </a:ln>
        <a:effectLst/>
      </dgm:spPr>
    </dgm:pt>
    <dgm:pt modelId="{D2DC2D5D-74C6-4AF1-A262-C4E3C00733B6}" type="pres">
      <dgm:prSet presAssocID="{291E27C6-50CB-45F9-9F16-5D330BCE6D45}" presName="ConnectLineEnd" presStyleLbl="node1" presStyleIdx="4" presStyleCnt="6"/>
      <dgm:spPr/>
    </dgm:pt>
    <dgm:pt modelId="{3D692CAB-1E16-4F56-9FDB-4B2DE06C3ED5}" type="pres">
      <dgm:prSet presAssocID="{291E27C6-50CB-45F9-9F16-5D330BCE6D45}" presName="EmptyPane" presStyleCnt="0"/>
      <dgm:spPr/>
    </dgm:pt>
    <dgm:pt modelId="{2A6F4091-057C-4DCD-BC6F-5E0A21381C01}" type="pres">
      <dgm:prSet presAssocID="{3E8F2583-8390-4814-9B04-A664A60F897E}" presName="spaceBetweenRectangles" presStyleLbl="fgAcc1" presStyleIdx="4" presStyleCnt="5"/>
      <dgm:spPr/>
    </dgm:pt>
    <dgm:pt modelId="{694AC782-9376-47F1-9D72-FEA99767F8D2}" type="pres">
      <dgm:prSet presAssocID="{BCEAC93A-B4AA-4F12-8943-61347D1B57E8}" presName="composite" presStyleCnt="0"/>
      <dgm:spPr/>
    </dgm:pt>
    <dgm:pt modelId="{06DC11B3-B851-441C-9794-D325AE82A04F}" type="pres">
      <dgm:prSet presAssocID="{BCEAC93A-B4AA-4F12-8943-61347D1B57E8}" presName="Parent1" presStyleLbl="alignNode1" presStyleIdx="5" presStyleCnt="6" custLinFactY="-29671" custLinFactNeighborX="-823" custLinFactNeighborY="-100000">
        <dgm:presLayoutVars>
          <dgm:chMax val="1"/>
          <dgm:chPref val="1"/>
          <dgm:bulletEnabled val="1"/>
        </dgm:presLayoutVars>
      </dgm:prSet>
      <dgm:spPr/>
    </dgm:pt>
    <dgm:pt modelId="{58109996-500B-45EC-88D3-E2D2F0120F10}" type="pres">
      <dgm:prSet presAssocID="{BCEAC93A-B4AA-4F12-8943-61347D1B57E8}" presName="Childtext1" presStyleLbl="revTx" presStyleIdx="5" presStyleCnt="6">
        <dgm:presLayoutVars>
          <dgm:chMax val="0"/>
          <dgm:chPref val="0"/>
          <dgm:bulletEnabled/>
        </dgm:presLayoutVars>
      </dgm:prSet>
      <dgm:spPr/>
    </dgm:pt>
    <dgm:pt modelId="{837A930D-88B4-4E4C-85A5-DC6D3B39EE0E}" type="pres">
      <dgm:prSet presAssocID="{BCEAC93A-B4AA-4F12-8943-61347D1B57E8}" presName="ConnectLine" presStyleLbl="sibTrans1D1" presStyleIdx="5" presStyleCnt="6"/>
      <dgm:spPr>
        <a:noFill/>
        <a:ln w="12700" cap="flat" cmpd="sng" algn="ctr">
          <a:solidFill>
            <a:schemeClr val="accent1">
              <a:hueOff val="0"/>
              <a:satOff val="0"/>
              <a:lumOff val="0"/>
              <a:alphaOff val="0"/>
            </a:schemeClr>
          </a:solidFill>
          <a:prstDash val="dash"/>
        </a:ln>
        <a:effectLst/>
      </dgm:spPr>
    </dgm:pt>
    <dgm:pt modelId="{C44B7700-02F5-4514-A40A-D72B2F07ACC4}" type="pres">
      <dgm:prSet presAssocID="{BCEAC93A-B4AA-4F12-8943-61347D1B57E8}" presName="ConnectLineEnd" presStyleLbl="node1" presStyleIdx="5" presStyleCnt="6"/>
      <dgm:spPr/>
    </dgm:pt>
    <dgm:pt modelId="{9BAB2E73-EBE2-4AC1-8C05-443FFC0E604A}" type="pres">
      <dgm:prSet presAssocID="{BCEAC93A-B4AA-4F12-8943-61347D1B57E8}" presName="EmptyPane" presStyleCnt="0"/>
      <dgm:spPr/>
    </dgm:pt>
  </dgm:ptLst>
  <dgm:cxnLst>
    <dgm:cxn modelId="{B04C6215-C46D-4282-963F-02A26E25C8AB}" srcId="{08F627ED-A304-4697-8C44-18E45D3D2B1A}" destId="{9845D52A-E054-4EB0-A5A3-32AE7DC6D645}" srcOrd="1" destOrd="0" parTransId="{952EE001-86C3-4022-96EE-ABDB540B8A78}" sibTransId="{796364FD-7651-493A-AEE5-8DD45DF8EEAC}"/>
    <dgm:cxn modelId="{66E8CE3C-459F-4648-B4D7-5039298A0E92}" srcId="{9845D52A-E054-4EB0-A5A3-32AE7DC6D645}" destId="{566C4A8F-CE66-4FF5-AF11-6C385F74A275}" srcOrd="0" destOrd="0" parTransId="{375C5A5E-5F04-4FE8-98F8-795867C18A18}" sibTransId="{E74B8A5E-78D9-4E5B-86E1-203DE271581F}"/>
    <dgm:cxn modelId="{D0E4A33D-F9DA-4A67-A45F-0B80BF1EBEF1}" type="presOf" srcId="{B17E6C48-0AE6-47F0-BF9C-2D86C6C5E6B6}" destId="{76589F34-6643-4C6F-9E1F-2B22E4279FAF}" srcOrd="0" destOrd="0" presId="urn:microsoft.com/office/officeart/2016/7/layout/HexagonTimeline"/>
    <dgm:cxn modelId="{35688943-8251-4078-A8EB-10C814D7BAA8}" srcId="{08F627ED-A304-4697-8C44-18E45D3D2B1A}" destId="{BCEAC93A-B4AA-4F12-8943-61347D1B57E8}" srcOrd="5" destOrd="0" parTransId="{DAE6D3AF-69BB-4178-B1F8-6E98646CCD5E}" sibTransId="{21B26E46-0DAB-4B53-8DC0-72A0F6B5D671}"/>
    <dgm:cxn modelId="{DC951A47-D712-4DDF-BC45-034C400F587A}" type="presOf" srcId="{08F627ED-A304-4697-8C44-18E45D3D2B1A}" destId="{D6614DDC-66DE-4E26-A0E6-8B5D4F611437}" srcOrd="0" destOrd="0" presId="urn:microsoft.com/office/officeart/2016/7/layout/HexagonTimeline"/>
    <dgm:cxn modelId="{49EFF76F-887C-4DB3-847E-B88D6BC6A77B}" type="presOf" srcId="{C2F0E5C9-2943-4A9B-872F-ECF6B159E9F4}" destId="{2E1F219F-885D-437D-9D95-1C496EBAD119}" srcOrd="0" destOrd="0" presId="urn:microsoft.com/office/officeart/2016/7/layout/HexagonTimeline"/>
    <dgm:cxn modelId="{CB98D256-5AB4-4B9D-AD69-15CA4B5C1220}" type="presOf" srcId="{566C4A8F-CE66-4FF5-AF11-6C385F74A275}" destId="{5E76ADAA-D3EE-462D-A737-9D3772B6C76F}" srcOrd="0" destOrd="0" presId="urn:microsoft.com/office/officeart/2016/7/layout/HexagonTimeline"/>
    <dgm:cxn modelId="{04774158-8FAB-47B4-A2EE-D3D3A7E958BE}" srcId="{08F627ED-A304-4697-8C44-18E45D3D2B1A}" destId="{9AC77E87-FC4D-4F04-889B-73358514DC0D}" srcOrd="2" destOrd="0" parTransId="{B29F90F6-921F-42B9-A496-5D121F61821E}" sibTransId="{3A77AB9A-DF29-465E-A0A5-D4FA3D0C537F}"/>
    <dgm:cxn modelId="{29E5675A-D36F-4E0E-B6B3-F7B5A3728BC3}" type="presOf" srcId="{C057D6ED-8F49-42DC-B8A7-C07F68F0F734}" destId="{03E7967D-6C10-4379-9B37-4F5A8CF4EED8}"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19771D92-78A2-4987-851E-E500A7C3D7C4}" srcId="{08F627ED-A304-4697-8C44-18E45D3D2B1A}" destId="{291E27C6-50CB-45F9-9F16-5D330BCE6D45}" srcOrd="4" destOrd="0" parTransId="{731BA8F1-55D0-4CCA-B028-011F446819EC}" sibTransId="{3E8F2583-8390-4814-9B04-A664A60F897E}"/>
    <dgm:cxn modelId="{07EFBDB0-8C3C-4140-851A-D6494FDB0B7A}" type="presOf" srcId="{9845D52A-E054-4EB0-A5A3-32AE7DC6D645}" destId="{D39499CF-3BA1-4BBD-960A-4434BA9F21A7}" srcOrd="0" destOrd="0" presId="urn:microsoft.com/office/officeart/2016/7/layout/HexagonTimeline"/>
    <dgm:cxn modelId="{11835AB5-44AA-40B7-96F2-248A12EBB087}" type="presOf" srcId="{291E27C6-50CB-45F9-9F16-5D330BCE6D45}" destId="{AC3DF798-827B-4397-835E-EFF06F1D9D34}" srcOrd="0" destOrd="0" presId="urn:microsoft.com/office/officeart/2016/7/layout/HexagonTimeline"/>
    <dgm:cxn modelId="{A86687B7-4DBC-48CB-A537-F264BB5DAB4F}" type="presOf" srcId="{BCEAC93A-B4AA-4F12-8943-61347D1B57E8}" destId="{06DC11B3-B851-441C-9794-D325AE82A04F}" srcOrd="0" destOrd="0" presId="urn:microsoft.com/office/officeart/2016/7/layout/HexagonTimeline"/>
    <dgm:cxn modelId="{6E1CE7C2-A87C-4E64-9245-7487AB728B9A}" type="presOf" srcId="{9AC77E87-FC4D-4F04-889B-73358514DC0D}" destId="{E38B2215-81DF-4D79-BB37-17C8C9F898E7}" srcOrd="0" destOrd="0" presId="urn:microsoft.com/office/officeart/2016/7/layout/HexagonTimeline"/>
    <dgm:cxn modelId="{277179CE-E2F5-4733-8D23-9E37CACB7B9E}" srcId="{08F627ED-A304-4697-8C44-18E45D3D2B1A}" destId="{5FC34D3A-C8D4-483C-8695-507470E74D50}" srcOrd="0" destOrd="0" parTransId="{9978A89C-C2F1-4241-807C-13619E6D6376}" sibTransId="{1DECF9F5-40C0-4379-BCCE-7BCAAD54807B}"/>
    <dgm:cxn modelId="{A0697AD9-4F1C-44DF-9F0B-484ED62574F5}" type="presOf" srcId="{5FC34D3A-C8D4-483C-8695-507470E74D50}" destId="{FC51A82C-7C01-41E7-95A1-E0F165353360}" srcOrd="0" destOrd="0" presId="urn:microsoft.com/office/officeart/2016/7/layout/HexagonTimeline"/>
    <dgm:cxn modelId="{C94563F3-7A23-4494-97D9-9382B3F40631}" srcId="{08F627ED-A304-4697-8C44-18E45D3D2B1A}" destId="{B17E6C48-0AE6-47F0-BF9C-2D86C6C5E6B6}" srcOrd="3" destOrd="0" parTransId="{65A46402-4F50-4CB1-AD5D-7CF378420312}" sibTransId="{F267D941-7FFD-4111-8CF7-8219870789E6}"/>
    <dgm:cxn modelId="{5B0C5A64-640A-44DE-9231-55D8B9A431B8}" type="presParOf" srcId="{D6614DDC-66DE-4E26-A0E6-8B5D4F611437}" destId="{769CE8F7-0E21-46E4-8D2D-63A034E4D32A}" srcOrd="0" destOrd="0" presId="urn:microsoft.com/office/officeart/2016/7/layout/HexagonTimeline"/>
    <dgm:cxn modelId="{C97A35EB-F4F5-44C0-B2D0-19AF31DC2223}" type="presParOf" srcId="{769CE8F7-0E21-46E4-8D2D-63A034E4D32A}" destId="{FC51A82C-7C01-41E7-95A1-E0F165353360}" srcOrd="0" destOrd="0" presId="urn:microsoft.com/office/officeart/2016/7/layout/HexagonTimeline"/>
    <dgm:cxn modelId="{1BEB00C5-1AFC-46FC-849A-D490784DB52E}" type="presParOf" srcId="{769CE8F7-0E21-46E4-8D2D-63A034E4D32A}" destId="{03E7967D-6C10-4379-9B37-4F5A8CF4EED8}" srcOrd="1" destOrd="0" presId="urn:microsoft.com/office/officeart/2016/7/layout/HexagonTimeline"/>
    <dgm:cxn modelId="{498AAC8F-D211-4064-80B2-75359BE901E4}" type="presParOf" srcId="{769CE8F7-0E21-46E4-8D2D-63A034E4D32A}" destId="{52CF010F-1351-4148-8701-92F5768EC7DC}" srcOrd="2" destOrd="0" presId="urn:microsoft.com/office/officeart/2016/7/layout/HexagonTimeline"/>
    <dgm:cxn modelId="{F3FAB4D5-BB8E-491A-A343-49D331762E47}" type="presParOf" srcId="{769CE8F7-0E21-46E4-8D2D-63A034E4D32A}" destId="{62C4F6DC-B23C-4A1D-86BA-D1DEB98692E9}" srcOrd="3" destOrd="0" presId="urn:microsoft.com/office/officeart/2016/7/layout/HexagonTimeline"/>
    <dgm:cxn modelId="{2F93DD1C-5D61-4E63-ABD3-9D5E5D20D4D2}" type="presParOf" srcId="{769CE8F7-0E21-46E4-8D2D-63A034E4D32A}" destId="{151E949D-E2E2-482F-BBE3-8BC267057E7B}" srcOrd="4" destOrd="0" presId="urn:microsoft.com/office/officeart/2016/7/layout/HexagonTimeline"/>
    <dgm:cxn modelId="{7C0E3781-57A7-45F1-A9B7-AD7B29B66966}" type="presParOf" srcId="{D6614DDC-66DE-4E26-A0E6-8B5D4F611437}" destId="{4FB3A766-643A-4ACA-8E5D-2C95FFB87076}" srcOrd="1" destOrd="0" presId="urn:microsoft.com/office/officeart/2016/7/layout/HexagonTimeline"/>
    <dgm:cxn modelId="{434FF653-D75F-4952-8E75-D3AF3DA482CB}" type="presParOf" srcId="{D6614DDC-66DE-4E26-A0E6-8B5D4F611437}" destId="{4630FBA4-1F51-4A32-B0E4-88E47053D0D9}" srcOrd="2" destOrd="0" presId="urn:microsoft.com/office/officeart/2016/7/layout/HexagonTimeline"/>
    <dgm:cxn modelId="{255D0E88-A582-4AB9-85D4-3CCE25636858}" type="presParOf" srcId="{4630FBA4-1F51-4A32-B0E4-88E47053D0D9}" destId="{D39499CF-3BA1-4BBD-960A-4434BA9F21A7}" srcOrd="0" destOrd="0" presId="urn:microsoft.com/office/officeart/2016/7/layout/HexagonTimeline"/>
    <dgm:cxn modelId="{EB99A48A-7C1E-46F6-BDF1-CF76EFA8B1BE}" type="presParOf" srcId="{4630FBA4-1F51-4A32-B0E4-88E47053D0D9}" destId="{5E76ADAA-D3EE-462D-A737-9D3772B6C76F}" srcOrd="1" destOrd="0" presId="urn:microsoft.com/office/officeart/2016/7/layout/HexagonTimeline"/>
    <dgm:cxn modelId="{A5B350CB-1F08-407B-AB74-C0A9D5254180}" type="presParOf" srcId="{4630FBA4-1F51-4A32-B0E4-88E47053D0D9}" destId="{F514349A-AC82-402F-8DA0-95785071B5F0}" srcOrd="2" destOrd="0" presId="urn:microsoft.com/office/officeart/2016/7/layout/HexagonTimeline"/>
    <dgm:cxn modelId="{3AEF0478-205F-4564-A8F2-A009D04A4716}" type="presParOf" srcId="{4630FBA4-1F51-4A32-B0E4-88E47053D0D9}" destId="{BBACFDEF-20FB-406A-9641-2F4782D85F9F}" srcOrd="3" destOrd="0" presId="urn:microsoft.com/office/officeart/2016/7/layout/HexagonTimeline"/>
    <dgm:cxn modelId="{E91CE1AF-35AF-4453-8B3B-CCA366030481}" type="presParOf" srcId="{4630FBA4-1F51-4A32-B0E4-88E47053D0D9}" destId="{E12CB119-910F-4C38-9D07-4EF7748B1BD6}" srcOrd="4" destOrd="0" presId="urn:microsoft.com/office/officeart/2016/7/layout/HexagonTimeline"/>
    <dgm:cxn modelId="{830D18A3-5BD1-43DE-A8C7-D3AD84C79C41}" type="presParOf" srcId="{D6614DDC-66DE-4E26-A0E6-8B5D4F611437}" destId="{6C1697D8-F9A2-4451-950E-C8D8168BBC75}" srcOrd="3" destOrd="0" presId="urn:microsoft.com/office/officeart/2016/7/layout/HexagonTimeline"/>
    <dgm:cxn modelId="{A2FC9288-5AD0-464F-A27B-3C029EB82A78}" type="presParOf" srcId="{D6614DDC-66DE-4E26-A0E6-8B5D4F611437}" destId="{258D101A-CA89-4BD3-9BA0-F95214FF0550}" srcOrd="4" destOrd="0" presId="urn:microsoft.com/office/officeart/2016/7/layout/HexagonTimeline"/>
    <dgm:cxn modelId="{3E0287D5-85BD-4EA8-8360-16EA3B96ED89}" type="presParOf" srcId="{258D101A-CA89-4BD3-9BA0-F95214FF0550}" destId="{E38B2215-81DF-4D79-BB37-17C8C9F898E7}" srcOrd="0" destOrd="0" presId="urn:microsoft.com/office/officeart/2016/7/layout/HexagonTimeline"/>
    <dgm:cxn modelId="{7053D88C-9828-4A50-8590-4A4874885273}" type="presParOf" srcId="{258D101A-CA89-4BD3-9BA0-F95214FF0550}" destId="{2E1F219F-885D-437D-9D95-1C496EBAD119}" srcOrd="1" destOrd="0" presId="urn:microsoft.com/office/officeart/2016/7/layout/HexagonTimeline"/>
    <dgm:cxn modelId="{CD524EB0-8DDC-47BC-8050-14B4AE3DE867}" type="presParOf" srcId="{258D101A-CA89-4BD3-9BA0-F95214FF0550}" destId="{8801BA21-B732-43C2-BD4E-EED526CA614C}" srcOrd="2" destOrd="0" presId="urn:microsoft.com/office/officeart/2016/7/layout/HexagonTimeline"/>
    <dgm:cxn modelId="{7C871D98-1568-47DF-AD10-05B6D83FE291}" type="presParOf" srcId="{258D101A-CA89-4BD3-9BA0-F95214FF0550}" destId="{ED3C7052-C7D3-4A48-8DD7-C35F83E9E14D}" srcOrd="3" destOrd="0" presId="urn:microsoft.com/office/officeart/2016/7/layout/HexagonTimeline"/>
    <dgm:cxn modelId="{2B694A21-4ED9-4979-ACB7-DABE9ECD1399}" type="presParOf" srcId="{258D101A-CA89-4BD3-9BA0-F95214FF0550}" destId="{E1638529-5025-4BCE-9448-174A6B1F9AFC}" srcOrd="4" destOrd="0" presId="urn:microsoft.com/office/officeart/2016/7/layout/HexagonTimeline"/>
    <dgm:cxn modelId="{FB8C4826-3F1F-4D4F-AD23-7EA1BA9A963D}" type="presParOf" srcId="{D6614DDC-66DE-4E26-A0E6-8B5D4F611437}" destId="{574E9ED6-4F9D-4299-AE25-BBF02F93E62F}" srcOrd="5" destOrd="0" presId="urn:microsoft.com/office/officeart/2016/7/layout/HexagonTimeline"/>
    <dgm:cxn modelId="{4EA9A311-D98B-44A7-A3E9-6C008AC7C2F6}" type="presParOf" srcId="{D6614DDC-66DE-4E26-A0E6-8B5D4F611437}" destId="{D056F039-8499-45D3-99EA-CBF2E7611F41}" srcOrd="6" destOrd="0" presId="urn:microsoft.com/office/officeart/2016/7/layout/HexagonTimeline"/>
    <dgm:cxn modelId="{A2569CDB-5804-4889-86A2-D94D385ABF92}" type="presParOf" srcId="{D056F039-8499-45D3-99EA-CBF2E7611F41}" destId="{76589F34-6643-4C6F-9E1F-2B22E4279FAF}" srcOrd="0" destOrd="0" presId="urn:microsoft.com/office/officeart/2016/7/layout/HexagonTimeline"/>
    <dgm:cxn modelId="{E04204F9-8F06-428B-89CA-FAD3CB4CEFFF}" type="presParOf" srcId="{D056F039-8499-45D3-99EA-CBF2E7611F41}" destId="{69B42B56-22E5-4817-8E0E-AB3002C1FC3E}" srcOrd="1" destOrd="0" presId="urn:microsoft.com/office/officeart/2016/7/layout/HexagonTimeline"/>
    <dgm:cxn modelId="{0B0F1241-E469-47B2-B14F-5E80055481F4}" type="presParOf" srcId="{D056F039-8499-45D3-99EA-CBF2E7611F41}" destId="{FB00DF66-4D37-4A92-B444-7B811247169C}" srcOrd="2" destOrd="0" presId="urn:microsoft.com/office/officeart/2016/7/layout/HexagonTimeline"/>
    <dgm:cxn modelId="{632C2466-D589-4BE4-B8C1-7313FE2C6397}" type="presParOf" srcId="{D056F039-8499-45D3-99EA-CBF2E7611F41}" destId="{C2D18A40-A305-46CF-9D93-2387ACEA0F78}" srcOrd="3" destOrd="0" presId="urn:microsoft.com/office/officeart/2016/7/layout/HexagonTimeline"/>
    <dgm:cxn modelId="{1BE8BDF2-C205-4FC1-9555-2B10F8B58C54}" type="presParOf" srcId="{D056F039-8499-45D3-99EA-CBF2E7611F41}" destId="{DB8DD84A-C2ED-4048-89F7-B11EA516AE04}" srcOrd="4" destOrd="0" presId="urn:microsoft.com/office/officeart/2016/7/layout/HexagonTimeline"/>
    <dgm:cxn modelId="{6BD492F8-9EE4-4929-BBA8-5CDFDA45E91D}" type="presParOf" srcId="{D6614DDC-66DE-4E26-A0E6-8B5D4F611437}" destId="{C30FC7D5-AA09-49C2-9025-EBA05375BEFB}" srcOrd="7" destOrd="0" presId="urn:microsoft.com/office/officeart/2016/7/layout/HexagonTimeline"/>
    <dgm:cxn modelId="{D8341912-CAAF-4541-81ED-B3D540BF8B5D}" type="presParOf" srcId="{D6614DDC-66DE-4E26-A0E6-8B5D4F611437}" destId="{31B5442C-F3E2-4C73-A241-DEC46FA2FC27}" srcOrd="8" destOrd="0" presId="urn:microsoft.com/office/officeart/2016/7/layout/HexagonTimeline"/>
    <dgm:cxn modelId="{13142228-2B42-4B7E-9E8C-8510B5AB471C}" type="presParOf" srcId="{31B5442C-F3E2-4C73-A241-DEC46FA2FC27}" destId="{AC3DF798-827B-4397-835E-EFF06F1D9D34}" srcOrd="0" destOrd="0" presId="urn:microsoft.com/office/officeart/2016/7/layout/HexagonTimeline"/>
    <dgm:cxn modelId="{87E30859-9E20-4A32-A9EB-9DF406F76225}" type="presParOf" srcId="{31B5442C-F3E2-4C73-A241-DEC46FA2FC27}" destId="{22B522F8-8A05-40C2-B02E-B85626D3F728}" srcOrd="1" destOrd="0" presId="urn:microsoft.com/office/officeart/2016/7/layout/HexagonTimeline"/>
    <dgm:cxn modelId="{8C7C0B34-7F40-4733-BBDE-18B874CA54BB}" type="presParOf" srcId="{31B5442C-F3E2-4C73-A241-DEC46FA2FC27}" destId="{52E079B2-9213-4ECD-B851-A641B8487E2B}" srcOrd="2" destOrd="0" presId="urn:microsoft.com/office/officeart/2016/7/layout/HexagonTimeline"/>
    <dgm:cxn modelId="{3E6DC5B1-FE33-46B4-B0B1-0B11EA604B83}" type="presParOf" srcId="{31B5442C-F3E2-4C73-A241-DEC46FA2FC27}" destId="{D2DC2D5D-74C6-4AF1-A262-C4E3C00733B6}" srcOrd="3" destOrd="0" presId="urn:microsoft.com/office/officeart/2016/7/layout/HexagonTimeline"/>
    <dgm:cxn modelId="{872F1B39-424B-466F-BA5C-9872FD340CAA}" type="presParOf" srcId="{31B5442C-F3E2-4C73-A241-DEC46FA2FC27}" destId="{3D692CAB-1E16-4F56-9FDB-4B2DE06C3ED5}" srcOrd="4" destOrd="0" presId="urn:microsoft.com/office/officeart/2016/7/layout/HexagonTimeline"/>
    <dgm:cxn modelId="{644EB40E-BC84-4148-BF1F-D5E64171C7DF}" type="presParOf" srcId="{D6614DDC-66DE-4E26-A0E6-8B5D4F611437}" destId="{2A6F4091-057C-4DCD-BC6F-5E0A21381C01}" srcOrd="9" destOrd="0" presId="urn:microsoft.com/office/officeart/2016/7/layout/HexagonTimeline"/>
    <dgm:cxn modelId="{E9E56B15-AE99-42A2-A553-4557D701B3B5}" type="presParOf" srcId="{D6614DDC-66DE-4E26-A0E6-8B5D4F611437}" destId="{694AC782-9376-47F1-9D72-FEA99767F8D2}" srcOrd="10" destOrd="0" presId="urn:microsoft.com/office/officeart/2016/7/layout/HexagonTimeline"/>
    <dgm:cxn modelId="{03027D0C-9000-415C-A36B-52869133CFD7}" type="presParOf" srcId="{694AC782-9376-47F1-9D72-FEA99767F8D2}" destId="{06DC11B3-B851-441C-9794-D325AE82A04F}" srcOrd="0" destOrd="0" presId="urn:microsoft.com/office/officeart/2016/7/layout/HexagonTimeline"/>
    <dgm:cxn modelId="{C497C0DC-D175-4CAF-9F3C-5815CF66DE09}" type="presParOf" srcId="{694AC782-9376-47F1-9D72-FEA99767F8D2}" destId="{58109996-500B-45EC-88D3-E2D2F0120F10}" srcOrd="1" destOrd="0" presId="urn:microsoft.com/office/officeart/2016/7/layout/HexagonTimeline"/>
    <dgm:cxn modelId="{56C88BAF-ACD6-4DEC-8615-8863A2323644}" type="presParOf" srcId="{694AC782-9376-47F1-9D72-FEA99767F8D2}" destId="{837A930D-88B4-4E4C-85A5-DC6D3B39EE0E}" srcOrd="2" destOrd="0" presId="urn:microsoft.com/office/officeart/2016/7/layout/HexagonTimeline"/>
    <dgm:cxn modelId="{0953EBBC-F182-42CE-8302-0568566D4C35}" type="presParOf" srcId="{694AC782-9376-47F1-9D72-FEA99767F8D2}" destId="{C44B7700-02F5-4514-A40A-D72B2F07ACC4}" srcOrd="3" destOrd="0" presId="urn:microsoft.com/office/officeart/2016/7/layout/HexagonTimeline"/>
    <dgm:cxn modelId="{84893313-4E50-4554-8B54-77F8CF561A69}" type="presParOf" srcId="{694AC782-9376-47F1-9D72-FEA99767F8D2}" destId="{9BAB2E73-EBE2-4AC1-8C05-443FFC0E604A}"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1A82C-7C01-41E7-95A1-E0F165353360}">
      <dsp:nvSpPr>
        <dsp:cNvPr id="0" name=""/>
        <dsp:cNvSpPr/>
      </dsp:nvSpPr>
      <dsp:spPr>
        <a:xfrm>
          <a:off x="336528" y="3146542"/>
          <a:ext cx="1695207" cy="858147"/>
        </a:xfrm>
        <a:prstGeom prst="homePlate">
          <a:avLst>
            <a:gd name="adj" fmla="val 4000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Microsoft YaHei UI" panose="020B0503020204020204" pitchFamily="34" charset="-122"/>
              <a:ea typeface="Microsoft YaHei UI" panose="020B0503020204020204" pitchFamily="34" charset="-122"/>
            </a:rPr>
            <a:t>欧拉路径</a:t>
          </a:r>
          <a:endParaRPr lang="zh-cn" sz="1600" kern="1200" dirty="0">
            <a:latin typeface="Microsoft YaHei UI" panose="020B0503020204020204" pitchFamily="34" charset="-122"/>
            <a:ea typeface="Microsoft YaHei UI" panose="020B0503020204020204" pitchFamily="34" charset="-122"/>
          </a:endParaRPr>
        </a:p>
      </dsp:txBody>
      <dsp:txXfrm>
        <a:off x="336528" y="3146542"/>
        <a:ext cx="1523578" cy="858147"/>
      </dsp:txXfrm>
    </dsp:sp>
    <dsp:sp modelId="{03E7967D-6C10-4379-9B37-4F5A8CF4EED8}">
      <dsp:nvSpPr>
        <dsp:cNvPr id="0" name=""/>
        <dsp:cNvSpPr/>
      </dsp:nvSpPr>
      <dsp:spPr>
        <a:xfrm>
          <a:off x="6904" y="0"/>
          <a:ext cx="2354455" cy="228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rtlCol="0" anchor="b" anchorCtr="1">
          <a:noAutofit/>
        </a:bodyPr>
        <a:lstStyle/>
        <a:p>
          <a:pPr marL="0" lvl="0" indent="0" algn="ctr" defTabSz="711200" rtl="0">
            <a:lnSpc>
              <a:spcPct val="90000"/>
            </a:lnSpc>
            <a:spcBef>
              <a:spcPct val="0"/>
            </a:spcBef>
            <a:spcAft>
              <a:spcPct val="35000"/>
            </a:spcAft>
            <a:buNone/>
          </a:pPr>
          <a:endParaRPr lang="zh-cn" sz="1600" kern="1200" dirty="0">
            <a:latin typeface="Microsoft YaHei UI" panose="020B0503020204020204" pitchFamily="34" charset="-122"/>
            <a:ea typeface="Microsoft YaHei UI" panose="020B0503020204020204" pitchFamily="34" charset="-122"/>
          </a:endParaRPr>
        </a:p>
      </dsp:txBody>
      <dsp:txXfrm>
        <a:off x="6904" y="0"/>
        <a:ext cx="2354455" cy="2288394"/>
      </dsp:txXfrm>
    </dsp:sp>
    <dsp:sp modelId="{4FB3A766-643A-4ACA-8E5D-2C95FFB87076}">
      <dsp:nvSpPr>
        <dsp:cNvPr id="0" name=""/>
        <dsp:cNvSpPr/>
      </dsp:nvSpPr>
      <dsp:spPr>
        <a:xfrm>
          <a:off x="2031736" y="3575616"/>
          <a:ext cx="659247" cy="0"/>
        </a:xfrm>
        <a:custGeom>
          <a:avLst/>
          <a:gdLst/>
          <a:ahLst/>
          <a:cxnLst/>
          <a:rect l="0" t="0" r="0" b="0"/>
          <a:pathLst>
            <a:path>
              <a:moveTo>
                <a:pt x="0" y="0"/>
              </a:moveTo>
              <a:lnTo>
                <a:pt x="659247" y="0"/>
              </a:lnTo>
            </a:path>
          </a:pathLst>
        </a:custGeom>
        <a:no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52CF010F-1351-4148-8701-92F5768EC7DC}">
      <dsp:nvSpPr>
        <dsp:cNvPr id="0" name=""/>
        <dsp:cNvSpPr/>
      </dsp:nvSpPr>
      <dsp:spPr>
        <a:xfrm>
          <a:off x="1184132" y="2431419"/>
          <a:ext cx="0" cy="715123"/>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62C4F6DC-B23C-4A1D-86BA-D1DEB98692E9}">
      <dsp:nvSpPr>
        <dsp:cNvPr id="0" name=""/>
        <dsp:cNvSpPr/>
      </dsp:nvSpPr>
      <dsp:spPr>
        <a:xfrm>
          <a:off x="1112619" y="2288394"/>
          <a:ext cx="143024" cy="14302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39499CF-3BA1-4BBD-960A-4434BA9F21A7}">
      <dsp:nvSpPr>
        <dsp:cNvPr id="0" name=""/>
        <dsp:cNvSpPr/>
      </dsp:nvSpPr>
      <dsp:spPr>
        <a:xfrm>
          <a:off x="2690983" y="3146542"/>
          <a:ext cx="1695207" cy="858147"/>
        </a:xfrm>
        <a:prstGeom prst="hexagon">
          <a:avLst>
            <a:gd name="adj" fmla="val 40000"/>
            <a:gd name="vf" fmla="val 11547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rtl="0">
            <a:lnSpc>
              <a:spcPct val="90000"/>
            </a:lnSpc>
            <a:spcBef>
              <a:spcPct val="0"/>
            </a:spcBef>
            <a:spcAft>
              <a:spcPct val="35000"/>
            </a:spcAft>
            <a:buNone/>
          </a:pPr>
          <a:r>
            <a:rPr lang="zh-CN" altLang="en-US" sz="1600" kern="1200" dirty="0">
              <a:latin typeface="Microsoft YaHei UI" panose="020B0503020204020204" pitchFamily="34" charset="-122"/>
              <a:ea typeface="Microsoft YaHei UI" panose="020B0503020204020204" pitchFamily="34" charset="-122"/>
            </a:rPr>
            <a:t>欧拉回路</a:t>
          </a:r>
          <a:endParaRPr lang="zh-cn" sz="1600" kern="1200" dirty="0">
            <a:latin typeface="Microsoft YaHei UI" panose="020B0503020204020204" pitchFamily="34" charset="-122"/>
            <a:ea typeface="Microsoft YaHei UI" panose="020B0503020204020204" pitchFamily="34" charset="-122"/>
          </a:endParaRPr>
        </a:p>
      </dsp:txBody>
      <dsp:txXfrm>
        <a:off x="2946670" y="3275976"/>
        <a:ext cx="1183833" cy="599279"/>
      </dsp:txXfrm>
    </dsp:sp>
    <dsp:sp modelId="{5E76ADAA-D3EE-462D-A737-9D3772B6C76F}">
      <dsp:nvSpPr>
        <dsp:cNvPr id="0" name=""/>
        <dsp:cNvSpPr/>
      </dsp:nvSpPr>
      <dsp:spPr>
        <a:xfrm>
          <a:off x="2361360" y="4862838"/>
          <a:ext cx="2354455" cy="228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rtlCol="0" anchor="t" anchorCtr="1">
          <a:noAutofit/>
        </a:bodyPr>
        <a:lstStyle/>
        <a:p>
          <a:pPr marL="0" lvl="0" indent="0" algn="ctr" defTabSz="711200" rtl="0">
            <a:lnSpc>
              <a:spcPct val="90000"/>
            </a:lnSpc>
            <a:spcBef>
              <a:spcPct val="0"/>
            </a:spcBef>
            <a:spcAft>
              <a:spcPct val="35000"/>
            </a:spcAft>
            <a:buNone/>
          </a:pPr>
          <a:endParaRPr lang="zh-cn" sz="1600" kern="1200" dirty="0">
            <a:latin typeface="Microsoft YaHei UI" panose="020B0503020204020204" pitchFamily="34" charset="-122"/>
            <a:ea typeface="Microsoft YaHei UI" panose="020B0503020204020204" pitchFamily="34" charset="-122"/>
          </a:endParaRPr>
        </a:p>
      </dsp:txBody>
      <dsp:txXfrm>
        <a:off x="2361360" y="4862838"/>
        <a:ext cx="2354455" cy="2288394"/>
      </dsp:txXfrm>
    </dsp:sp>
    <dsp:sp modelId="{6C1697D8-F9A2-4451-950E-C8D8168BBC75}">
      <dsp:nvSpPr>
        <dsp:cNvPr id="0" name=""/>
        <dsp:cNvSpPr/>
      </dsp:nvSpPr>
      <dsp:spPr>
        <a:xfrm>
          <a:off x="4386191" y="3575616"/>
          <a:ext cx="659247" cy="0"/>
        </a:xfrm>
        <a:custGeom>
          <a:avLst/>
          <a:gdLst/>
          <a:ahLst/>
          <a:cxnLst/>
          <a:rect l="0" t="0" r="0" b="0"/>
          <a:pathLst>
            <a:path>
              <a:moveTo>
                <a:pt x="0" y="0"/>
              </a:moveTo>
              <a:lnTo>
                <a:pt x="659247" y="0"/>
              </a:lnTo>
            </a:path>
          </a:pathLst>
        </a:custGeom>
        <a:no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F514349A-AC82-402F-8DA0-95785071B5F0}">
      <dsp:nvSpPr>
        <dsp:cNvPr id="0" name=""/>
        <dsp:cNvSpPr/>
      </dsp:nvSpPr>
      <dsp:spPr>
        <a:xfrm>
          <a:off x="3538587" y="4004690"/>
          <a:ext cx="0" cy="715123"/>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BBACFDEF-20FB-406A-9641-2F4782D85F9F}">
      <dsp:nvSpPr>
        <dsp:cNvPr id="0" name=""/>
        <dsp:cNvSpPr/>
      </dsp:nvSpPr>
      <dsp:spPr>
        <a:xfrm>
          <a:off x="3467075" y="4719813"/>
          <a:ext cx="143024" cy="14302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38B2215-81DF-4D79-BB37-17C8C9F898E7}">
      <dsp:nvSpPr>
        <dsp:cNvPr id="0" name=""/>
        <dsp:cNvSpPr/>
      </dsp:nvSpPr>
      <dsp:spPr>
        <a:xfrm>
          <a:off x="5045439" y="3146542"/>
          <a:ext cx="1695207" cy="858147"/>
        </a:xfrm>
        <a:prstGeom prst="hexagon">
          <a:avLst>
            <a:gd name="adj" fmla="val 40000"/>
            <a:gd name="vf" fmla="val 11547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0">
          <a:noAutofit/>
        </a:bodyPr>
        <a:lstStyle/>
        <a:p>
          <a:pPr marL="0" lvl="0" indent="0" algn="ctr" defTabSz="622300" rtl="0">
            <a:lnSpc>
              <a:spcPct val="90000"/>
            </a:lnSpc>
            <a:spcBef>
              <a:spcPct val="0"/>
            </a:spcBef>
            <a:spcAft>
              <a:spcPct val="35000"/>
            </a:spcAft>
            <a:buNone/>
          </a:pPr>
          <a:r>
            <a:rPr lang="en-US" altLang="zh-CN" sz="1400" b="0" kern="1200" dirty="0" err="1">
              <a:latin typeface="Microsoft YaHei UI" panose="020B0503020204020204" pitchFamily="34" charset="-122"/>
              <a:ea typeface="Microsoft YaHei UI" panose="020B0503020204020204" pitchFamily="34" charset="-122"/>
            </a:rPr>
            <a:t>Hierholzer</a:t>
          </a:r>
          <a:r>
            <a:rPr lang="zh-CN" altLang="en-US" sz="1400" b="0" kern="1200" dirty="0">
              <a:latin typeface="Microsoft YaHei UI" panose="020B0503020204020204" pitchFamily="34" charset="-122"/>
              <a:ea typeface="Microsoft YaHei UI" panose="020B0503020204020204" pitchFamily="34" charset="-122"/>
            </a:rPr>
            <a:t>算法</a:t>
          </a:r>
          <a:endParaRPr lang="zh-cn" sz="1400" b="0" kern="1200" dirty="0">
            <a:latin typeface="Microsoft YaHei UI" panose="020B0503020204020204" pitchFamily="34" charset="-122"/>
            <a:ea typeface="Microsoft YaHei UI" panose="020B0503020204020204" pitchFamily="34" charset="-122"/>
          </a:endParaRPr>
        </a:p>
      </dsp:txBody>
      <dsp:txXfrm>
        <a:off x="5301126" y="3275976"/>
        <a:ext cx="1183833" cy="599279"/>
      </dsp:txXfrm>
    </dsp:sp>
    <dsp:sp modelId="{2E1F219F-885D-437D-9D95-1C496EBAD119}">
      <dsp:nvSpPr>
        <dsp:cNvPr id="0" name=""/>
        <dsp:cNvSpPr/>
      </dsp:nvSpPr>
      <dsp:spPr>
        <a:xfrm>
          <a:off x="4715815" y="0"/>
          <a:ext cx="2354455" cy="2288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rtlCol="0" anchor="b" anchorCtr="1">
          <a:noAutofit/>
        </a:bodyPr>
        <a:lstStyle/>
        <a:p>
          <a:pPr marL="0" lvl="0" indent="0" algn="ctr" defTabSz="711200" rtl="0">
            <a:lnSpc>
              <a:spcPct val="90000"/>
            </a:lnSpc>
            <a:spcBef>
              <a:spcPct val="0"/>
            </a:spcBef>
            <a:spcAft>
              <a:spcPct val="35000"/>
            </a:spcAft>
            <a:buNone/>
          </a:pPr>
          <a:r>
            <a:rPr lang="en-US" altLang="zh-CN" sz="1600" kern="1200" dirty="0">
              <a:latin typeface="Microsoft YaHei UI" panose="020B0503020204020204" pitchFamily="34" charset="-122"/>
              <a:ea typeface="Microsoft YaHei UI" panose="020B0503020204020204" pitchFamily="34" charset="-122"/>
            </a:rPr>
            <a:t>=</a:t>
          </a:r>
          <a:endParaRPr lang="zh-cn" sz="1600" kern="1200" dirty="0">
            <a:latin typeface="Microsoft YaHei UI" panose="020B0503020204020204" pitchFamily="34" charset="-122"/>
            <a:ea typeface="Microsoft YaHei UI" panose="020B0503020204020204" pitchFamily="34" charset="-122"/>
          </a:endParaRPr>
        </a:p>
      </dsp:txBody>
      <dsp:txXfrm>
        <a:off x="4715815" y="0"/>
        <a:ext cx="2354455" cy="2288394"/>
      </dsp:txXfrm>
    </dsp:sp>
    <dsp:sp modelId="{574E9ED6-4F9D-4299-AE25-BBF02F93E62F}">
      <dsp:nvSpPr>
        <dsp:cNvPr id="0" name=""/>
        <dsp:cNvSpPr/>
      </dsp:nvSpPr>
      <dsp:spPr>
        <a:xfrm>
          <a:off x="6740647" y="3575616"/>
          <a:ext cx="659247" cy="0"/>
        </a:xfrm>
        <a:custGeom>
          <a:avLst/>
          <a:gdLst/>
          <a:ahLst/>
          <a:cxnLst/>
          <a:rect l="0" t="0" r="0" b="0"/>
          <a:pathLst>
            <a:path>
              <a:moveTo>
                <a:pt x="0" y="0"/>
              </a:moveTo>
              <a:lnTo>
                <a:pt x="659247" y="0"/>
              </a:lnTo>
            </a:path>
          </a:pathLst>
        </a:custGeom>
        <a:no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8801BA21-B732-43C2-BD4E-EED526CA614C}">
      <dsp:nvSpPr>
        <dsp:cNvPr id="0" name=""/>
        <dsp:cNvSpPr/>
      </dsp:nvSpPr>
      <dsp:spPr>
        <a:xfrm>
          <a:off x="5893043" y="2431419"/>
          <a:ext cx="0" cy="715123"/>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ED3C7052-C7D3-4A48-8DD7-C35F83E9E14D}">
      <dsp:nvSpPr>
        <dsp:cNvPr id="0" name=""/>
        <dsp:cNvSpPr/>
      </dsp:nvSpPr>
      <dsp:spPr>
        <a:xfrm>
          <a:off x="5821530" y="2288394"/>
          <a:ext cx="143024" cy="14302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76589F34-6643-4C6F-9E1F-2B22E4279FAF}">
      <dsp:nvSpPr>
        <dsp:cNvPr id="0" name=""/>
        <dsp:cNvSpPr/>
      </dsp:nvSpPr>
      <dsp:spPr>
        <a:xfrm>
          <a:off x="7399894" y="3146542"/>
          <a:ext cx="1695207" cy="858147"/>
        </a:xfrm>
        <a:prstGeom prst="hexagon">
          <a:avLst>
            <a:gd name="adj" fmla="val 40000"/>
            <a:gd name="vf" fmla="val 11547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a:lnSpc>
              <a:spcPct val="90000"/>
            </a:lnSpc>
            <a:spcBef>
              <a:spcPct val="0"/>
            </a:spcBef>
            <a:spcAft>
              <a:spcPct val="35000"/>
            </a:spcAft>
            <a:buNone/>
          </a:pPr>
          <a:r>
            <a:rPr lang="zh-CN" altLang="en-US" sz="1600" b="1" kern="1200" baseline="0" dirty="0"/>
            <a:t>实际应用</a:t>
          </a:r>
        </a:p>
      </dsp:txBody>
      <dsp:txXfrm>
        <a:off x="7655581" y="3275976"/>
        <a:ext cx="1183833" cy="599279"/>
      </dsp:txXfrm>
    </dsp:sp>
    <dsp:sp modelId="{69B42B56-22E5-4817-8E0E-AB3002C1FC3E}">
      <dsp:nvSpPr>
        <dsp:cNvPr id="0" name=""/>
        <dsp:cNvSpPr/>
      </dsp:nvSpPr>
      <dsp:spPr>
        <a:xfrm>
          <a:off x="7070271" y="4862838"/>
          <a:ext cx="2354455" cy="2288394"/>
        </a:xfrm>
        <a:prstGeom prst="rect">
          <a:avLst/>
        </a:prstGeom>
        <a:noFill/>
        <a:ln>
          <a:noFill/>
        </a:ln>
        <a:effectLst/>
      </dsp:spPr>
      <dsp:style>
        <a:lnRef idx="0">
          <a:scrgbClr r="0" g="0" b="0"/>
        </a:lnRef>
        <a:fillRef idx="0">
          <a:scrgbClr r="0" g="0" b="0"/>
        </a:fillRef>
        <a:effectRef idx="0">
          <a:scrgbClr r="0" g="0" b="0"/>
        </a:effectRef>
        <a:fontRef idx="minor"/>
      </dsp:style>
    </dsp:sp>
    <dsp:sp modelId="{C30FC7D5-AA09-49C2-9025-EBA05375BEFB}">
      <dsp:nvSpPr>
        <dsp:cNvPr id="0" name=""/>
        <dsp:cNvSpPr/>
      </dsp:nvSpPr>
      <dsp:spPr>
        <a:xfrm>
          <a:off x="9095102" y="3575616"/>
          <a:ext cx="659247" cy="0"/>
        </a:xfrm>
        <a:custGeom>
          <a:avLst/>
          <a:gdLst/>
          <a:ahLst/>
          <a:cxnLst/>
          <a:rect l="0" t="0" r="0" b="0"/>
          <a:pathLst>
            <a:path>
              <a:moveTo>
                <a:pt x="0" y="0"/>
              </a:moveTo>
              <a:lnTo>
                <a:pt x="659247" y="0"/>
              </a:lnTo>
            </a:path>
          </a:pathLst>
        </a:custGeom>
        <a:no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FB00DF66-4D37-4A92-B444-7B811247169C}">
      <dsp:nvSpPr>
        <dsp:cNvPr id="0" name=""/>
        <dsp:cNvSpPr/>
      </dsp:nvSpPr>
      <dsp:spPr>
        <a:xfrm>
          <a:off x="8247498" y="4004690"/>
          <a:ext cx="0" cy="715123"/>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C2D18A40-A305-46CF-9D93-2387ACEA0F78}">
      <dsp:nvSpPr>
        <dsp:cNvPr id="0" name=""/>
        <dsp:cNvSpPr/>
      </dsp:nvSpPr>
      <dsp:spPr>
        <a:xfrm>
          <a:off x="8175986" y="4719813"/>
          <a:ext cx="143024" cy="14302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AC3DF798-827B-4397-835E-EFF06F1D9D34}">
      <dsp:nvSpPr>
        <dsp:cNvPr id="0" name=""/>
        <dsp:cNvSpPr/>
      </dsp:nvSpPr>
      <dsp:spPr>
        <a:xfrm>
          <a:off x="9754350" y="3146542"/>
          <a:ext cx="1695207" cy="858147"/>
        </a:xfrm>
        <a:prstGeom prst="hexagon">
          <a:avLst>
            <a:gd name="adj" fmla="val 40000"/>
            <a:gd name="vf" fmla="val 11547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0">
          <a:noAutofit/>
        </a:bodyPr>
        <a:lstStyle/>
        <a:p>
          <a:pPr marL="0" lvl="0" indent="0" algn="ctr" defTabSz="711200">
            <a:lnSpc>
              <a:spcPct val="90000"/>
            </a:lnSpc>
            <a:spcBef>
              <a:spcPct val="0"/>
            </a:spcBef>
            <a:spcAft>
              <a:spcPct val="35000"/>
            </a:spcAft>
            <a:buNone/>
          </a:pPr>
          <a:r>
            <a:rPr lang="zh-CN" altLang="en-US" sz="1600" b="1" kern="1200" dirty="0"/>
            <a:t>学科关联</a:t>
          </a:r>
        </a:p>
      </dsp:txBody>
      <dsp:txXfrm>
        <a:off x="10010037" y="3275976"/>
        <a:ext cx="1183833" cy="599279"/>
      </dsp:txXfrm>
    </dsp:sp>
    <dsp:sp modelId="{22B522F8-8A05-40C2-B02E-B85626D3F728}">
      <dsp:nvSpPr>
        <dsp:cNvPr id="0" name=""/>
        <dsp:cNvSpPr/>
      </dsp:nvSpPr>
      <dsp:spPr>
        <a:xfrm>
          <a:off x="9424726" y="0"/>
          <a:ext cx="2354455" cy="2288394"/>
        </a:xfrm>
        <a:prstGeom prst="rect">
          <a:avLst/>
        </a:prstGeom>
        <a:noFill/>
        <a:ln>
          <a:noFill/>
        </a:ln>
        <a:effectLst/>
      </dsp:spPr>
      <dsp:style>
        <a:lnRef idx="0">
          <a:scrgbClr r="0" g="0" b="0"/>
        </a:lnRef>
        <a:fillRef idx="0">
          <a:scrgbClr r="0" g="0" b="0"/>
        </a:fillRef>
        <a:effectRef idx="0">
          <a:scrgbClr r="0" g="0" b="0"/>
        </a:effectRef>
        <a:fontRef idx="minor"/>
      </dsp:style>
    </dsp:sp>
    <dsp:sp modelId="{2A6F4091-057C-4DCD-BC6F-5E0A21381C01}">
      <dsp:nvSpPr>
        <dsp:cNvPr id="0" name=""/>
        <dsp:cNvSpPr/>
      </dsp:nvSpPr>
      <dsp:spPr>
        <a:xfrm rot="18006570">
          <a:off x="11129037" y="3019231"/>
          <a:ext cx="1286336" cy="0"/>
        </a:xfrm>
        <a:custGeom>
          <a:avLst/>
          <a:gdLst/>
          <a:ahLst/>
          <a:cxnLst/>
          <a:rect l="0" t="0" r="0" b="0"/>
          <a:pathLst>
            <a:path>
              <a:moveTo>
                <a:pt x="0" y="0"/>
              </a:moveTo>
              <a:lnTo>
                <a:pt x="1286336" y="0"/>
              </a:lnTo>
            </a:path>
          </a:pathLst>
        </a:custGeom>
        <a:noFill/>
        <a:ln w="9525" cap="flat" cmpd="sng" algn="ctr">
          <a:solidFill>
            <a:schemeClr val="accent1">
              <a:hueOff val="0"/>
              <a:satOff val="0"/>
              <a:lumOff val="0"/>
              <a:alphaOff val="0"/>
            </a:schemeClr>
          </a:solidFill>
          <a:prstDash val="solid"/>
        </a:ln>
        <a:effectLst/>
        <a:sp3d z="57150" extrusionH="63500" prstMaterial="matte"/>
      </dsp:spPr>
      <dsp:style>
        <a:lnRef idx="1">
          <a:scrgbClr r="0" g="0" b="0"/>
        </a:lnRef>
        <a:fillRef idx="1">
          <a:scrgbClr r="0" g="0" b="0"/>
        </a:fillRef>
        <a:effectRef idx="0">
          <a:scrgbClr r="0" g="0" b="0"/>
        </a:effectRef>
        <a:fontRef idx="minor"/>
      </dsp:style>
    </dsp:sp>
    <dsp:sp modelId="{52E079B2-9213-4ECD-B851-A641B8487E2B}">
      <dsp:nvSpPr>
        <dsp:cNvPr id="0" name=""/>
        <dsp:cNvSpPr/>
      </dsp:nvSpPr>
      <dsp:spPr>
        <a:xfrm>
          <a:off x="10601954" y="2431419"/>
          <a:ext cx="0" cy="715123"/>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D2DC2D5D-74C6-4AF1-A262-C4E3C00733B6}">
      <dsp:nvSpPr>
        <dsp:cNvPr id="0" name=""/>
        <dsp:cNvSpPr/>
      </dsp:nvSpPr>
      <dsp:spPr>
        <a:xfrm>
          <a:off x="10530441" y="2288394"/>
          <a:ext cx="143024" cy="14302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06DC11B3-B851-441C-9794-D325AE82A04F}">
      <dsp:nvSpPr>
        <dsp:cNvPr id="0" name=""/>
        <dsp:cNvSpPr/>
      </dsp:nvSpPr>
      <dsp:spPr>
        <a:xfrm rot="10800000">
          <a:off x="12094854" y="2033773"/>
          <a:ext cx="1695207" cy="858147"/>
        </a:xfrm>
        <a:prstGeom prst="homePlate">
          <a:avLst>
            <a:gd name="adj" fmla="val 40000"/>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数字电路</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离散数学</a:t>
          </a:r>
          <a:endParaRPr lang="en-US" altLang="zh-CN" sz="1600" b="1" kern="1200" dirty="0"/>
        </a:p>
      </dsp:txBody>
      <dsp:txXfrm rot="10800000">
        <a:off x="12266483" y="2033773"/>
        <a:ext cx="1523578" cy="858147"/>
      </dsp:txXfrm>
    </dsp:sp>
    <dsp:sp modelId="{58109996-500B-45EC-88D3-E2D2F0120F10}">
      <dsp:nvSpPr>
        <dsp:cNvPr id="0" name=""/>
        <dsp:cNvSpPr/>
      </dsp:nvSpPr>
      <dsp:spPr>
        <a:xfrm>
          <a:off x="11765230" y="3750069"/>
          <a:ext cx="2354455" cy="2288394"/>
        </a:xfrm>
        <a:prstGeom prst="rect">
          <a:avLst/>
        </a:prstGeom>
        <a:noFill/>
        <a:ln>
          <a:noFill/>
        </a:ln>
        <a:effectLst/>
      </dsp:spPr>
      <dsp:style>
        <a:lnRef idx="0">
          <a:scrgbClr r="0" g="0" b="0"/>
        </a:lnRef>
        <a:fillRef idx="0">
          <a:scrgbClr r="0" g="0" b="0"/>
        </a:fillRef>
        <a:effectRef idx="0">
          <a:scrgbClr r="0" g="0" b="0"/>
        </a:effectRef>
        <a:fontRef idx="minor"/>
      </dsp:style>
    </dsp:sp>
    <dsp:sp modelId="{837A930D-88B4-4E4C-85A5-DC6D3B39EE0E}">
      <dsp:nvSpPr>
        <dsp:cNvPr id="0" name=""/>
        <dsp:cNvSpPr/>
      </dsp:nvSpPr>
      <dsp:spPr>
        <a:xfrm>
          <a:off x="12942458" y="2891921"/>
          <a:ext cx="0" cy="715123"/>
        </a:xfrm>
        <a:prstGeom prst="line">
          <a:avLst/>
        </a:prstGeom>
        <a:noFill/>
        <a:ln w="12700" cap="flat" cmpd="sng" algn="ctr">
          <a:solidFill>
            <a:schemeClr val="accent1">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C44B7700-02F5-4514-A40A-D72B2F07ACC4}">
      <dsp:nvSpPr>
        <dsp:cNvPr id="0" name=""/>
        <dsp:cNvSpPr/>
      </dsp:nvSpPr>
      <dsp:spPr>
        <a:xfrm>
          <a:off x="12870945" y="3607044"/>
          <a:ext cx="143024" cy="143024"/>
        </a:xfrm>
        <a:prstGeom prst="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DC85943-F0C0-4F6E-A8D3-68CEFE9A8C4A}" type="datetime1">
              <a:rPr lang="zh-CN" altLang="en-US" smtClean="0"/>
              <a:t>2020/4/26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A8EE09-76CC-4000-B080-9F213DA7DCEF}" type="slidenum">
              <a:rPr lang="en-US" smtClean="0"/>
              <a:t>‹#›</a:t>
            </a:fld>
            <a:endParaRPr lang="en-US"/>
          </a:p>
        </p:txBody>
      </p:sp>
    </p:spTree>
    <p:extLst>
      <p:ext uri="{BB962C8B-B14F-4D97-AF65-F5344CB8AC3E}">
        <p14:creationId xmlns:p14="http://schemas.microsoft.com/office/powerpoint/2010/main" val="6386812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726C13B-BD21-4B80-938C-32EFDDB696FF}" type="datetime1">
              <a:rPr lang="zh-CN" altLang="en-US" smtClean="0"/>
              <a:t>2020/4/26</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8E40627-AA7D-471F-B5F2-0BF9E4C68EB6}" type="slidenum">
              <a:rPr lang="en-US" smtClean="0"/>
              <a:t>‹#›</a:t>
            </a:fld>
            <a:endParaRPr lang="en-US"/>
          </a:p>
        </p:txBody>
      </p:sp>
    </p:spTree>
    <p:extLst>
      <p:ext uri="{BB962C8B-B14F-4D97-AF65-F5344CB8AC3E}">
        <p14:creationId xmlns:p14="http://schemas.microsoft.com/office/powerpoint/2010/main" val="4099545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a:t>
            </a:r>
            <a:r>
              <a:rPr lang="en-US" altLang="zh-CN" dirty="0"/>
              <a:t>, </a:t>
            </a:r>
            <a:r>
              <a:rPr lang="zh-CN" altLang="en-US" dirty="0"/>
              <a:t>我是连月菡</a:t>
            </a:r>
            <a:r>
              <a:rPr lang="en-US" altLang="zh-CN" dirty="0"/>
              <a:t>, </a:t>
            </a:r>
            <a:r>
              <a:rPr lang="zh-CN" altLang="en-US" dirty="0"/>
              <a:t>很高兴今天能够第一个和大家分享我的读书汇报。</a:t>
            </a:r>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a:t>
            </a:fld>
            <a:endParaRPr lang="en-US"/>
          </a:p>
        </p:txBody>
      </p:sp>
    </p:spTree>
    <p:extLst>
      <p:ext uri="{BB962C8B-B14F-4D97-AF65-F5344CB8AC3E}">
        <p14:creationId xmlns:p14="http://schemas.microsoft.com/office/powerpoint/2010/main" val="2065801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15</a:t>
            </a:fld>
            <a:endParaRPr lang="en-US"/>
          </a:p>
        </p:txBody>
      </p:sp>
    </p:spTree>
    <p:extLst>
      <p:ext uri="{BB962C8B-B14F-4D97-AF65-F5344CB8AC3E}">
        <p14:creationId xmlns:p14="http://schemas.microsoft.com/office/powerpoint/2010/main" val="42315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在老师所讲授的算法设计与实践中</a:t>
            </a:r>
            <a:r>
              <a:rPr lang="en-US" altLang="zh-CN" dirty="0"/>
              <a:t>, </a:t>
            </a:r>
            <a:r>
              <a:rPr lang="zh-CN" altLang="en-US" dirty="0"/>
              <a:t>蛮力法这一章为大家简单引入了著名的旅行商问题</a:t>
            </a:r>
            <a:r>
              <a:rPr lang="en-US" altLang="zh-CN" dirty="0"/>
              <a:t>, </a:t>
            </a:r>
            <a:r>
              <a:rPr lang="zh-CN" altLang="en-US" dirty="0"/>
              <a:t>也是哈密顿回路的问题。</a:t>
            </a:r>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2</a:t>
            </a:fld>
            <a:endParaRPr lang="en-US"/>
          </a:p>
        </p:txBody>
      </p:sp>
    </p:spTree>
    <p:extLst>
      <p:ext uri="{BB962C8B-B14F-4D97-AF65-F5344CB8AC3E}">
        <p14:creationId xmlns:p14="http://schemas.microsoft.com/office/powerpoint/2010/main" val="3699288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然而</a:t>
            </a:r>
            <a:r>
              <a:rPr lang="en-US" altLang="zh-CN" dirty="0"/>
              <a:t>, </a:t>
            </a:r>
            <a:r>
              <a:rPr lang="zh-CN" altLang="en-US" dirty="0"/>
              <a:t>有另一个与之非常相似的格尼斯堡七桥问题引发了我的联想</a:t>
            </a:r>
            <a:r>
              <a:rPr lang="en-US" altLang="zh-CN" dirty="0"/>
              <a:t>(</a:t>
            </a:r>
            <a:r>
              <a:rPr lang="zh-CN" altLang="en-US" dirty="0"/>
              <a:t>用笔画题目</a:t>
            </a:r>
            <a:r>
              <a:rPr lang="en-US" altLang="zh-CN" dirty="0"/>
              <a:t>), </a:t>
            </a:r>
            <a:r>
              <a:rPr lang="zh-CN" altLang="en-US" dirty="0"/>
              <a:t>感觉和旅行商问题有一些相似</a:t>
            </a:r>
            <a:r>
              <a:rPr lang="en-US" altLang="zh-CN" dirty="0"/>
              <a:t>, </a:t>
            </a:r>
            <a:r>
              <a:rPr lang="zh-CN" altLang="en-US" dirty="0"/>
              <a:t>但这是关于欧拉回路的问题</a:t>
            </a:r>
            <a:r>
              <a:rPr lang="en-US" altLang="zh-CN" dirty="0"/>
              <a:t>, </a:t>
            </a:r>
            <a:r>
              <a:rPr lang="zh-CN" altLang="en-US" dirty="0"/>
              <a:t>那么欧拉回路和哈密顿回路有着怎样的区别呢</a:t>
            </a:r>
            <a:r>
              <a:rPr lang="en-US" altLang="zh-CN" dirty="0"/>
              <a:t>?(</a:t>
            </a:r>
            <a:r>
              <a:rPr lang="zh-CN" altLang="en-US" dirty="0"/>
              <a:t>显示动画</a:t>
            </a:r>
            <a:r>
              <a:rPr lang="en-US" altLang="zh-CN" dirty="0"/>
              <a:t>)</a:t>
            </a:r>
            <a:endParaRPr lang="zh-CN" altLang="en-US" dirty="0"/>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3</a:t>
            </a:fld>
            <a:endParaRPr lang="en-US"/>
          </a:p>
        </p:txBody>
      </p:sp>
    </p:spTree>
    <p:extLst>
      <p:ext uri="{BB962C8B-B14F-4D97-AF65-F5344CB8AC3E}">
        <p14:creationId xmlns:p14="http://schemas.microsoft.com/office/powerpoint/2010/main" val="207594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念</a:t>
            </a:r>
            <a:r>
              <a:rPr lang="en-US" altLang="zh-CN" dirty="0"/>
              <a:t>PPT</a:t>
            </a:r>
            <a:endParaRPr lang="zh-CN" altLang="en-US" dirty="0"/>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4</a:t>
            </a:fld>
            <a:endParaRPr lang="en-US"/>
          </a:p>
        </p:txBody>
      </p:sp>
    </p:spTree>
    <p:extLst>
      <p:ext uri="{BB962C8B-B14F-4D97-AF65-F5344CB8AC3E}">
        <p14:creationId xmlns:p14="http://schemas.microsoft.com/office/powerpoint/2010/main" val="328365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在本次读书汇报中</a:t>
            </a:r>
            <a:r>
              <a:rPr lang="en-US" altLang="zh-CN" dirty="0"/>
              <a:t>, </a:t>
            </a:r>
            <a:r>
              <a:rPr lang="zh-CN" altLang="en-US" dirty="0"/>
              <a:t>基于</a:t>
            </a:r>
            <a:r>
              <a:rPr lang="en-US" altLang="zh-CN" dirty="0" err="1"/>
              <a:t>xxxx</a:t>
            </a:r>
            <a:r>
              <a:rPr lang="zh-CN" altLang="en-US" dirty="0"/>
              <a:t>论文</a:t>
            </a:r>
            <a:r>
              <a:rPr lang="en-US" altLang="zh-CN" dirty="0"/>
              <a:t>, </a:t>
            </a:r>
            <a:r>
              <a:rPr lang="zh-CN" altLang="en-US" dirty="0"/>
              <a:t>展开</a:t>
            </a:r>
            <a:r>
              <a:rPr lang="en-US" altLang="zh-CN" dirty="0"/>
              <a:t>5</a:t>
            </a:r>
            <a:r>
              <a:rPr lang="zh-CN" altLang="en-US" dirty="0"/>
              <a:t>个子话题</a:t>
            </a:r>
            <a:r>
              <a:rPr lang="en-US" altLang="zh-CN" dirty="0"/>
              <a:t>, </a:t>
            </a:r>
            <a:r>
              <a:rPr lang="zh-CN" altLang="en-US" dirty="0"/>
              <a:t>下面将先引入欧拉路径和欧拉回路的基本概念</a:t>
            </a:r>
            <a:r>
              <a:rPr lang="en-US" altLang="zh-CN" dirty="0"/>
              <a:t>, </a:t>
            </a:r>
            <a:r>
              <a:rPr lang="zh-CN" altLang="en-US" dirty="0"/>
              <a:t>在详细介绍</a:t>
            </a:r>
            <a:r>
              <a:rPr lang="en-US" altLang="zh-CN" dirty="0" err="1"/>
              <a:t>Hierholzer</a:t>
            </a:r>
            <a:r>
              <a:rPr lang="zh-CN" altLang="en-US" dirty="0"/>
              <a:t>算法</a:t>
            </a:r>
            <a:r>
              <a:rPr lang="en-US" altLang="zh-CN" dirty="0"/>
              <a:t>,</a:t>
            </a:r>
            <a:r>
              <a:rPr lang="zh-CN" altLang="en-US" dirty="0"/>
              <a:t>最后再简单介绍欧拉回路的实际应用</a:t>
            </a:r>
            <a:r>
              <a:rPr lang="en-US" altLang="zh-CN" dirty="0"/>
              <a:t>,</a:t>
            </a:r>
            <a:r>
              <a:rPr lang="zh-CN" altLang="en-US" dirty="0"/>
              <a:t>还有哈密顿回路和欧拉回路与我们所学的学科的关联</a:t>
            </a:r>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5</a:t>
            </a:fld>
            <a:endParaRPr lang="en-US"/>
          </a:p>
        </p:txBody>
      </p:sp>
    </p:spTree>
    <p:extLst>
      <p:ext uri="{BB962C8B-B14F-4D97-AF65-F5344CB8AC3E}">
        <p14:creationId xmlns:p14="http://schemas.microsoft.com/office/powerpoint/2010/main" val="299449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a:t>
            </a:r>
            <a:r>
              <a:rPr lang="en-US" altLang="zh-CN" dirty="0"/>
              <a:t>,</a:t>
            </a:r>
            <a:r>
              <a:rPr lang="zh-CN" altLang="en-US" dirty="0"/>
              <a:t>我们先来回顾欧拉图的基本概念。</a:t>
            </a:r>
            <a:r>
              <a:rPr lang="en-US" altLang="zh-CN" dirty="0"/>
              <a:t>(</a:t>
            </a:r>
            <a:r>
              <a:rPr lang="zh-CN" altLang="en-US" dirty="0"/>
              <a:t>播放动画</a:t>
            </a:r>
            <a:r>
              <a:rPr lang="en-US" altLang="zh-CN" dirty="0"/>
              <a:t>) </a:t>
            </a:r>
            <a:r>
              <a:rPr lang="zh-CN" altLang="en-US" dirty="0"/>
              <a:t>这个就是欧拉 这个没有回到起点 这个</a:t>
            </a:r>
            <a:r>
              <a:rPr lang="en-US" altLang="zh-CN" dirty="0"/>
              <a:t>(</a:t>
            </a:r>
            <a:r>
              <a:rPr lang="zh-CN" altLang="en-US" dirty="0"/>
              <a:t>用笔画</a:t>
            </a:r>
            <a:r>
              <a:rPr lang="en-US" altLang="zh-CN" dirty="0"/>
              <a:t>)</a:t>
            </a:r>
            <a:endParaRPr lang="zh-CN" altLang="en-US" dirty="0"/>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6</a:t>
            </a:fld>
            <a:endParaRPr lang="en-US"/>
          </a:p>
        </p:txBody>
      </p:sp>
    </p:spTree>
    <p:extLst>
      <p:ext uri="{BB962C8B-B14F-4D97-AF65-F5344CB8AC3E}">
        <p14:creationId xmlns:p14="http://schemas.microsoft.com/office/powerpoint/2010/main" val="637241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给定一个无向欧拉图</a:t>
            </a:r>
            <a:r>
              <a:rPr lang="en-US" altLang="zh-CN" dirty="0"/>
              <a:t>,</a:t>
            </a:r>
            <a:r>
              <a:rPr lang="zh-CN" altLang="en-US" dirty="0"/>
              <a:t>那么要怎么求出这个图的一条欧拉回路呢</a:t>
            </a:r>
            <a:r>
              <a:rPr lang="en-US" altLang="zh-CN" dirty="0"/>
              <a:t>?</a:t>
            </a:r>
            <a:endParaRPr lang="zh-CN" altLang="en-US" dirty="0"/>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7</a:t>
            </a:fld>
            <a:endParaRPr lang="en-US"/>
          </a:p>
        </p:txBody>
      </p:sp>
    </p:spTree>
    <p:extLst>
      <p:ext uri="{BB962C8B-B14F-4D97-AF65-F5344CB8AC3E}">
        <p14:creationId xmlns:p14="http://schemas.microsoft.com/office/powerpoint/2010/main" val="42306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对照左侧的算法描述</a:t>
            </a:r>
            <a:r>
              <a:rPr lang="en-US" altLang="zh-CN" dirty="0"/>
              <a:t>,</a:t>
            </a:r>
            <a:r>
              <a:rPr lang="zh-CN" altLang="en-US" dirty="0"/>
              <a:t>首先选取</a:t>
            </a:r>
            <a:r>
              <a:rPr lang="en-US" altLang="zh-CN" dirty="0"/>
              <a:t>1</a:t>
            </a:r>
            <a:r>
              <a:rPr lang="zh-CN" altLang="en-US" dirty="0"/>
              <a:t>为第一个顶点</a:t>
            </a:r>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8</a:t>
            </a:fld>
            <a:endParaRPr lang="en-US"/>
          </a:p>
        </p:txBody>
      </p:sp>
    </p:spTree>
    <p:extLst>
      <p:ext uri="{BB962C8B-B14F-4D97-AF65-F5344CB8AC3E}">
        <p14:creationId xmlns:p14="http://schemas.microsoft.com/office/powerpoint/2010/main" val="260186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
          </p:nvPr>
        </p:nvSpPr>
        <p:spPr/>
        <p:txBody>
          <a:bodyPr/>
          <a:lstStyle/>
          <a:p>
            <a:pPr rtl="0"/>
            <a:fld id="{7726C13B-BD21-4B80-938C-32EFDDB696FF}" type="datetime1">
              <a:rPr lang="zh-CN" altLang="en-US" smtClean="0"/>
              <a:t>2020/4/26</a:t>
            </a:fld>
            <a:endParaRPr lang="en-US"/>
          </a:p>
        </p:txBody>
      </p:sp>
      <p:sp>
        <p:nvSpPr>
          <p:cNvPr id="5" name="灯片编号占位符 4"/>
          <p:cNvSpPr>
            <a:spLocks noGrp="1"/>
          </p:cNvSpPr>
          <p:nvPr>
            <p:ph type="sldNum" sz="quarter" idx="5"/>
          </p:nvPr>
        </p:nvSpPr>
        <p:spPr/>
        <p:txBody>
          <a:bodyPr/>
          <a:lstStyle/>
          <a:p>
            <a:pPr rtl="0"/>
            <a:fld id="{98E40627-AA7D-471F-B5F2-0BF9E4C68EB6}" type="slidenum">
              <a:rPr lang="en-US" smtClean="0"/>
              <a:t>12</a:t>
            </a:fld>
            <a:endParaRPr lang="en-US"/>
          </a:p>
        </p:txBody>
      </p:sp>
    </p:spTree>
    <p:extLst>
      <p:ext uri="{BB962C8B-B14F-4D97-AF65-F5344CB8AC3E}">
        <p14:creationId xmlns:p14="http://schemas.microsoft.com/office/powerpoint/2010/main" val="2527934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FCDE75C-B71D-40C1-B819-91C9FA9D7E53}" type="datetime1">
              <a:rPr lang="zh-CN" altLang="en-US" smtClean="0"/>
              <a:t>2020/4/26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413236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275213863"/>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2405063975"/>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156792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988766906"/>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247331434"/>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251413482"/>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412121457"/>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896385910"/>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64E57809-0EA1-4261-AE7A-8956509DBB23}" type="datetime1">
              <a:rPr lang="zh-CN" altLang="en-US" smtClean="0"/>
              <a:t>2020/4/26</a:t>
            </a:fld>
            <a:endParaRPr lang="en-US"/>
          </a:p>
        </p:txBody>
      </p:sp>
      <p:sp>
        <p:nvSpPr>
          <p:cNvPr id="5" name="Footer Placeholder 4"/>
          <p:cNvSpPr>
            <a:spLocks noGrp="1"/>
          </p:cNvSpPr>
          <p:nvPr>
            <p:ph type="ftr" sz="quarter" idx="11"/>
          </p:nvPr>
        </p:nvSpPr>
        <p:spPr/>
        <p:txBody>
          <a:bodyPr/>
          <a:lstStyle/>
          <a:p>
            <a:pPr rtl="0"/>
            <a:endParaRPr lang="en-US"/>
          </a:p>
        </p:txBody>
      </p:sp>
      <p:sp>
        <p:nvSpPr>
          <p:cNvPr id="6" name="Slide Number Placeholder 5"/>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97542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706286451"/>
      </p:ext>
    </p:extLst>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6061C7C-6751-4636-8DE1-8458C05064A7}" type="datetime1">
              <a:rPr lang="en-US" altLang="zh-CN" smtClean="0"/>
              <a:t>4/26/2020</a:t>
            </a:fld>
            <a:endParaRPr lang="zh-CN" alt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val="193152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1161861185"/>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3250092110"/>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rtl="0"/>
            <a:fld id="{14E3F6B1-AB2C-4FE9-9465-A12169B9FE93}" type="datetime1">
              <a:rPr lang="zh-CN" altLang="en-US" smtClean="0"/>
              <a:t>2020/4/26</a:t>
            </a:fld>
            <a:endParaRPr lang="en-US"/>
          </a:p>
        </p:txBody>
      </p:sp>
      <p:sp>
        <p:nvSpPr>
          <p:cNvPr id="4" name="Footer Placeholder 3"/>
          <p:cNvSpPr>
            <a:spLocks noGrp="1"/>
          </p:cNvSpPr>
          <p:nvPr>
            <p:ph type="ftr" sz="quarter" idx="11"/>
          </p:nvPr>
        </p:nvSpPr>
        <p:spPr/>
        <p:txBody>
          <a:bodyPr/>
          <a:lstStyle/>
          <a:p>
            <a:pPr rtl="0"/>
            <a:endParaRPr lang="en-US"/>
          </a:p>
        </p:txBody>
      </p:sp>
      <p:sp>
        <p:nvSpPr>
          <p:cNvPr id="5" name="Slide Number Placeholder 4"/>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62489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rtl="0"/>
            <a:fld id="{734E604B-F6EE-4DE3-9F26-10AAFE4A8162}" type="datetime1">
              <a:rPr lang="zh-CN" altLang="en-US" smtClean="0"/>
              <a:t>2020/4/26</a:t>
            </a:fld>
            <a:endParaRPr lang="en-US"/>
          </a:p>
        </p:txBody>
      </p:sp>
      <p:sp>
        <p:nvSpPr>
          <p:cNvPr id="3" name="Footer Placeholder 2"/>
          <p:cNvSpPr>
            <a:spLocks noGrp="1"/>
          </p:cNvSpPr>
          <p:nvPr>
            <p:ph type="ftr" sz="quarter" idx="11"/>
          </p:nvPr>
        </p:nvSpPr>
        <p:spPr/>
        <p:txBody>
          <a:bodyPr/>
          <a:lstStyle/>
          <a:p>
            <a:pPr rtl="0"/>
            <a:endParaRPr lang="en-US"/>
          </a:p>
        </p:txBody>
      </p:sp>
      <p:sp>
        <p:nvSpPr>
          <p:cNvPr id="4" name="Slide Number Placeholder 3"/>
          <p:cNvSpPr>
            <a:spLocks noGrp="1"/>
          </p:cNvSpPr>
          <p:nvPr>
            <p:ph type="sldNum" sz="quarter" idx="12"/>
          </p:nvPr>
        </p:nvSpPr>
        <p:spPr/>
        <p:txBody>
          <a:body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64902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82293116"/>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00D77E9-5805-4003-AF46-590DFDEAE27A}" type="datetime1">
              <a:rPr lang="zh-CN" altLang="en-US" smtClean="0"/>
              <a:t>2020/4/26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val="722772542"/>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00D77E9-5805-4003-AF46-590DFDEAE27A}" type="datetime1">
              <a:rPr lang="zh-CN" altLang="en-US" smtClean="0"/>
              <a:t>2020/4/26</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val="1798051849"/>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 id="2147483976" r:id="rId18"/>
  </p:sldLayoutIdLst>
  <p:hf sldNum="0" hdr="0" ft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zhuanlan.zhihu.com/p/43960965"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zhuanlan.zhihu.com/p/29282544" TargetMode="Externa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2348474" y="1892660"/>
            <a:ext cx="4775075" cy="1673343"/>
          </a:xfrm>
        </p:spPr>
        <p:txBody>
          <a:bodyPr rtlCol="0">
            <a:normAutofit/>
          </a:bodyPr>
          <a:lstStyle/>
          <a:p>
            <a:pPr rtl="0"/>
            <a:r>
              <a:rPr lang="zh-CN" altLang="en-US" sz="4400" dirty="0">
                <a:solidFill>
                  <a:schemeClr val="tx1"/>
                </a:solidFill>
                <a:latin typeface="华文新魏" panose="02010800040101010101" pitchFamily="2" charset="-122"/>
                <a:ea typeface="华文新魏" panose="02010800040101010101" pitchFamily="2" charset="-122"/>
              </a:rPr>
              <a:t>算法设计阅读</a:t>
            </a:r>
            <a:r>
              <a:rPr lang="zh-CN" altLang="en-US" sz="4400" dirty="0">
                <a:latin typeface="华文新魏" panose="02010800040101010101" pitchFamily="2" charset="-122"/>
                <a:ea typeface="华文新魏" panose="02010800040101010101" pitchFamily="2" charset="-122"/>
              </a:rPr>
              <a:t>汇报</a:t>
            </a:r>
            <a:endParaRPr lang="zh-cn" sz="4400" dirty="0">
              <a:solidFill>
                <a:schemeClr val="tx1"/>
              </a:solidFill>
              <a:latin typeface="华文新魏" panose="02010800040101010101" pitchFamily="2" charset="-122"/>
              <a:ea typeface="华文新魏" panose="02010800040101010101" pitchFamily="2" charset="-122"/>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rtlCol="0">
            <a:normAutofit/>
          </a:bodyPr>
          <a:lstStyle/>
          <a:p>
            <a:pPr rtl="0"/>
            <a:r>
              <a:rPr lang="zh-CN" altLang="en-US" dirty="0">
                <a:solidFill>
                  <a:schemeClr val="tx1"/>
                </a:solidFill>
                <a:latin typeface="华文中宋" panose="02010600040101010101" pitchFamily="2" charset="-122"/>
                <a:ea typeface="华文中宋" panose="02010600040101010101" pitchFamily="2" charset="-122"/>
              </a:rPr>
              <a:t>连月菡</a:t>
            </a:r>
            <a:endParaRPr lang="zh-cn" dirty="0">
              <a:solidFill>
                <a:schemeClr val="tx1"/>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lstStyle/>
          <a:p>
            <a:endParaRPr lang="zh-CN" altLang="en-US" dirty="0"/>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6" name="图片 5">
            <a:extLst>
              <a:ext uri="{FF2B5EF4-FFF2-40B4-BE49-F238E27FC236}">
                <a16:creationId xmlns:a16="http://schemas.microsoft.com/office/drawing/2014/main" id="{4DEF8EA6-7658-4DE9-A7EE-0F08D3638283}"/>
              </a:ext>
            </a:extLst>
          </p:cNvPr>
          <p:cNvPicPr>
            <a:picLocks noChangeAspect="1"/>
          </p:cNvPicPr>
          <p:nvPr/>
        </p:nvPicPr>
        <p:blipFill>
          <a:blip r:embed="rId2"/>
          <a:stretch>
            <a:fillRect/>
          </a:stretch>
        </p:blipFill>
        <p:spPr>
          <a:xfrm>
            <a:off x="4548189" y="1468439"/>
            <a:ext cx="3095622" cy="3921121"/>
          </a:xfrm>
          <a:prstGeom prst="rect">
            <a:avLst/>
          </a:prstGeom>
        </p:spPr>
      </p:pic>
      <p:sp>
        <p:nvSpPr>
          <p:cNvPr id="7" name="矩形 6">
            <a:extLst>
              <a:ext uri="{FF2B5EF4-FFF2-40B4-BE49-F238E27FC236}">
                <a16:creationId xmlns:a16="http://schemas.microsoft.com/office/drawing/2014/main" id="{8059E8BF-52F4-41ED-B004-CEAE1BAB5F5A}"/>
              </a:ext>
            </a:extLst>
          </p:cNvPr>
          <p:cNvSpPr/>
          <p:nvPr/>
        </p:nvSpPr>
        <p:spPr>
          <a:xfrm>
            <a:off x="8252277" y="1176419"/>
            <a:ext cx="1578543" cy="21341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DB0FAD9-8655-4839-8B3D-1C11F19938A8}"/>
              </a:ext>
            </a:extLst>
          </p:cNvPr>
          <p:cNvSpPr/>
          <p:nvPr/>
        </p:nvSpPr>
        <p:spPr>
          <a:xfrm>
            <a:off x="8295442" y="3545913"/>
            <a:ext cx="1578543" cy="21341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D079F96-6E1A-4EA8-A5B8-2048DF12F2A4}"/>
              </a:ext>
            </a:extLst>
          </p:cNvPr>
          <p:cNvSpPr txBox="1"/>
          <p:nvPr/>
        </p:nvSpPr>
        <p:spPr>
          <a:xfrm>
            <a:off x="1270571" y="1417644"/>
            <a:ext cx="2942782" cy="4708981"/>
          </a:xfrm>
          <a:prstGeom prst="rect">
            <a:avLst/>
          </a:prstGeom>
          <a:solidFill>
            <a:schemeClr val="accent5">
              <a:lumMod val="20000"/>
              <a:lumOff val="80000"/>
            </a:schemeClr>
          </a:solidFill>
        </p:spPr>
        <p:txBody>
          <a:bodyPr wrap="square" rtlCol="0">
            <a:spAutoFit/>
          </a:bodyPr>
          <a:lstStyle/>
          <a:p>
            <a:r>
              <a:rPr lang="en-US" altLang="zh-CN" sz="2000" b="1" dirty="0">
                <a:latin typeface="Adobe Caslon Pro Bold" panose="0205070206050A020403" pitchFamily="18" charset="0"/>
              </a:rPr>
              <a:t>1.</a:t>
            </a:r>
            <a:r>
              <a:rPr lang="zh-CN" altLang="en-US" sz="2000" b="1" dirty="0">
                <a:latin typeface="Adobe Caslon Pro Bold" panose="0205070206050A020403" pitchFamily="18" charset="0"/>
              </a:rPr>
              <a:t>任取 </a:t>
            </a:r>
            <a:r>
              <a:rPr lang="en-US" altLang="zh-CN" sz="2000" b="1" dirty="0">
                <a:latin typeface="Adobe Caslon Pro Bold" panose="0205070206050A020403" pitchFamily="18" charset="0"/>
              </a:rPr>
              <a:t>G </a:t>
            </a:r>
            <a:r>
              <a:rPr lang="zh-CN" altLang="en-US" sz="2000" b="1" dirty="0">
                <a:latin typeface="Adobe Caslon Pro Bold" panose="0205070206050A020403" pitchFamily="18" charset="0"/>
              </a:rPr>
              <a:t>中的一个顶点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顶端元素为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，若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不存在未访问的出边，将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从栈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中弹出，并将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插入 路径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的前端。否则任选一条未访问的出边 </a:t>
            </a:r>
            <a:r>
              <a:rPr lang="en-US" altLang="zh-CN" sz="2000" b="1" dirty="0">
                <a:latin typeface="Adobe Caslon Pro Bold" panose="0205070206050A020403" pitchFamily="18" charset="0"/>
              </a:rPr>
              <a:t>(u, v)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3.</a:t>
            </a:r>
            <a:r>
              <a:rPr lang="zh-CN" altLang="en-US" sz="2000" b="1" dirty="0">
                <a:latin typeface="Adobe Caslon Pro Bold" panose="0205070206050A020403" pitchFamily="18" charset="0"/>
              </a:rPr>
              <a:t>重复</a:t>
            </a:r>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直到栈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为空，此时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为所求得的欧拉回路。</a:t>
            </a:r>
          </a:p>
          <a:p>
            <a:endParaRPr lang="zh-CN" altLang="en-US" sz="2000" b="1" dirty="0">
              <a:latin typeface="Adobe Caslon Pro Bold" panose="0205070206050A020403" pitchFamily="18" charset="0"/>
            </a:endParaRPr>
          </a:p>
        </p:txBody>
      </p:sp>
      <p:sp>
        <p:nvSpPr>
          <p:cNvPr id="10" name="文本框 9">
            <a:extLst>
              <a:ext uri="{FF2B5EF4-FFF2-40B4-BE49-F238E27FC236}">
                <a16:creationId xmlns:a16="http://schemas.microsoft.com/office/drawing/2014/main" id="{05FB54EB-7C07-4B07-9F73-7A03F4A2C787}"/>
              </a:ext>
            </a:extLst>
          </p:cNvPr>
          <p:cNvSpPr txBox="1"/>
          <p:nvPr/>
        </p:nvSpPr>
        <p:spPr>
          <a:xfrm>
            <a:off x="8938191" y="4747664"/>
            <a:ext cx="892629" cy="923330"/>
          </a:xfrm>
          <a:prstGeom prst="rect">
            <a:avLst/>
          </a:prstGeom>
          <a:noFill/>
        </p:spPr>
        <p:txBody>
          <a:bodyPr wrap="square" rtlCol="0">
            <a:spAutoFit/>
          </a:bodyPr>
          <a:lstStyle/>
          <a:p>
            <a:r>
              <a:rPr lang="en-US" altLang="zh-CN" dirty="0"/>
              <a:t>6</a:t>
            </a:r>
          </a:p>
          <a:p>
            <a:r>
              <a:rPr lang="en-US" altLang="zh-CN" dirty="0"/>
              <a:t>4</a:t>
            </a:r>
          </a:p>
          <a:p>
            <a:r>
              <a:rPr lang="en-US" altLang="zh-CN" dirty="0"/>
              <a:t>1</a:t>
            </a:r>
            <a:endParaRPr lang="zh-CN" altLang="en-US" dirty="0"/>
          </a:p>
        </p:txBody>
      </p:sp>
      <p:sp>
        <p:nvSpPr>
          <p:cNvPr id="11" name="文本框 10">
            <a:extLst>
              <a:ext uri="{FF2B5EF4-FFF2-40B4-BE49-F238E27FC236}">
                <a16:creationId xmlns:a16="http://schemas.microsoft.com/office/drawing/2014/main" id="{662BF81C-3193-473D-8628-FB763F598336}"/>
              </a:ext>
            </a:extLst>
          </p:cNvPr>
          <p:cNvSpPr txBox="1"/>
          <p:nvPr/>
        </p:nvSpPr>
        <p:spPr>
          <a:xfrm>
            <a:off x="8923524" y="2178921"/>
            <a:ext cx="810798" cy="1200329"/>
          </a:xfrm>
          <a:prstGeom prst="rect">
            <a:avLst/>
          </a:prstGeom>
          <a:noFill/>
        </p:spPr>
        <p:txBody>
          <a:bodyPr wrap="square" rtlCol="0">
            <a:spAutoFit/>
          </a:bodyPr>
          <a:lstStyle/>
          <a:p>
            <a:r>
              <a:rPr lang="en-US" altLang="zh-CN" dirty="0"/>
              <a:t>5</a:t>
            </a:r>
          </a:p>
          <a:p>
            <a:r>
              <a:rPr lang="en-US" altLang="zh-CN" dirty="0"/>
              <a:t>4</a:t>
            </a:r>
          </a:p>
          <a:p>
            <a:r>
              <a:rPr lang="en-US" altLang="zh-CN" dirty="0"/>
              <a:t>2</a:t>
            </a:r>
          </a:p>
          <a:p>
            <a:r>
              <a:rPr lang="en-US" altLang="zh-CN" dirty="0"/>
              <a:t>1</a:t>
            </a:r>
            <a:endParaRPr lang="zh-CN" altLang="en-US" dirty="0"/>
          </a:p>
        </p:txBody>
      </p:sp>
      <p:sp>
        <p:nvSpPr>
          <p:cNvPr id="12" name="文本框 11">
            <a:extLst>
              <a:ext uri="{FF2B5EF4-FFF2-40B4-BE49-F238E27FC236}">
                <a16:creationId xmlns:a16="http://schemas.microsoft.com/office/drawing/2014/main" id="{20D37999-91A5-48F8-84EE-3AE23AD2F357}"/>
              </a:ext>
            </a:extLst>
          </p:cNvPr>
          <p:cNvSpPr txBox="1"/>
          <p:nvPr/>
        </p:nvSpPr>
        <p:spPr>
          <a:xfrm>
            <a:off x="8911120" y="1933981"/>
            <a:ext cx="381000" cy="369332"/>
          </a:xfrm>
          <a:prstGeom prst="rect">
            <a:avLst/>
          </a:prstGeom>
          <a:noFill/>
        </p:spPr>
        <p:txBody>
          <a:bodyPr wrap="square" rtlCol="0">
            <a:spAutoFit/>
          </a:bodyPr>
          <a:lstStyle/>
          <a:p>
            <a:r>
              <a:rPr lang="en-US" altLang="zh-CN" dirty="0"/>
              <a:t>2</a:t>
            </a:r>
            <a:endParaRPr lang="zh-CN" altLang="en-US" dirty="0"/>
          </a:p>
        </p:txBody>
      </p:sp>
      <p:sp>
        <p:nvSpPr>
          <p:cNvPr id="13" name="文本框 12">
            <a:extLst>
              <a:ext uri="{FF2B5EF4-FFF2-40B4-BE49-F238E27FC236}">
                <a16:creationId xmlns:a16="http://schemas.microsoft.com/office/drawing/2014/main" id="{D6ECC6C9-309E-41CF-B2E0-4B131C082904}"/>
              </a:ext>
            </a:extLst>
          </p:cNvPr>
          <p:cNvSpPr txBox="1"/>
          <p:nvPr/>
        </p:nvSpPr>
        <p:spPr>
          <a:xfrm>
            <a:off x="8902376" y="1657304"/>
            <a:ext cx="520496" cy="369332"/>
          </a:xfrm>
          <a:prstGeom prst="rect">
            <a:avLst/>
          </a:prstGeom>
          <a:noFill/>
        </p:spPr>
        <p:txBody>
          <a:bodyPr wrap="square" rtlCol="0">
            <a:spAutoFit/>
          </a:bodyPr>
          <a:lstStyle/>
          <a:p>
            <a:r>
              <a:rPr lang="en-US" altLang="zh-CN" dirty="0"/>
              <a:t>3</a:t>
            </a:r>
            <a:endParaRPr lang="zh-CN" altLang="en-US" dirty="0"/>
          </a:p>
        </p:txBody>
      </p:sp>
      <p:sp>
        <p:nvSpPr>
          <p:cNvPr id="14" name="文本框 13">
            <a:extLst>
              <a:ext uri="{FF2B5EF4-FFF2-40B4-BE49-F238E27FC236}">
                <a16:creationId xmlns:a16="http://schemas.microsoft.com/office/drawing/2014/main" id="{AB2D21E1-3396-44CA-A7DF-300F11D43A44}"/>
              </a:ext>
            </a:extLst>
          </p:cNvPr>
          <p:cNvSpPr txBox="1"/>
          <p:nvPr/>
        </p:nvSpPr>
        <p:spPr>
          <a:xfrm>
            <a:off x="8923524" y="1365780"/>
            <a:ext cx="381000" cy="369332"/>
          </a:xfrm>
          <a:prstGeom prst="rect">
            <a:avLst/>
          </a:prstGeom>
          <a:noFill/>
        </p:spPr>
        <p:txBody>
          <a:bodyPr wrap="square" rtlCol="0">
            <a:spAutoFit/>
          </a:bodyPr>
          <a:lstStyle/>
          <a:p>
            <a:r>
              <a:rPr lang="en-US" altLang="zh-CN" dirty="0"/>
              <a:t>5</a:t>
            </a:r>
            <a:endParaRPr lang="zh-CN" altLang="en-US" dirty="0"/>
          </a:p>
        </p:txBody>
      </p:sp>
      <p:sp>
        <p:nvSpPr>
          <p:cNvPr id="15" name="文本框 14">
            <a:extLst>
              <a:ext uri="{FF2B5EF4-FFF2-40B4-BE49-F238E27FC236}">
                <a16:creationId xmlns:a16="http://schemas.microsoft.com/office/drawing/2014/main" id="{726FC499-9EA6-4854-B46D-2D86DDBE37EC}"/>
              </a:ext>
            </a:extLst>
          </p:cNvPr>
          <p:cNvSpPr txBox="1"/>
          <p:nvPr/>
        </p:nvSpPr>
        <p:spPr>
          <a:xfrm>
            <a:off x="8939267" y="4534592"/>
            <a:ext cx="426957" cy="369332"/>
          </a:xfrm>
          <a:prstGeom prst="rect">
            <a:avLst/>
          </a:prstGeom>
          <a:noFill/>
        </p:spPr>
        <p:txBody>
          <a:bodyPr wrap="square" rtlCol="0">
            <a:spAutoFit/>
          </a:bodyPr>
          <a:lstStyle/>
          <a:p>
            <a:r>
              <a:rPr lang="en-US" altLang="zh-CN" dirty="0"/>
              <a:t>5</a:t>
            </a:r>
            <a:endParaRPr lang="zh-CN" altLang="en-US" dirty="0"/>
          </a:p>
        </p:txBody>
      </p:sp>
      <p:sp>
        <p:nvSpPr>
          <p:cNvPr id="16" name="文本框 15">
            <a:extLst>
              <a:ext uri="{FF2B5EF4-FFF2-40B4-BE49-F238E27FC236}">
                <a16:creationId xmlns:a16="http://schemas.microsoft.com/office/drawing/2014/main" id="{94F4D292-6FD3-41CA-881D-0B3F40C1FE18}"/>
              </a:ext>
            </a:extLst>
          </p:cNvPr>
          <p:cNvSpPr txBox="1"/>
          <p:nvPr/>
        </p:nvSpPr>
        <p:spPr>
          <a:xfrm>
            <a:off x="8933771" y="4248681"/>
            <a:ext cx="426957" cy="369332"/>
          </a:xfrm>
          <a:prstGeom prst="rect">
            <a:avLst/>
          </a:prstGeom>
          <a:noFill/>
        </p:spPr>
        <p:txBody>
          <a:bodyPr wrap="square" rtlCol="0">
            <a:spAutoFit/>
          </a:bodyPr>
          <a:lstStyle/>
          <a:p>
            <a:r>
              <a:rPr lang="en-US" altLang="zh-CN" dirty="0"/>
              <a:t>3</a:t>
            </a:r>
            <a:endParaRPr lang="zh-CN" altLang="en-US" dirty="0"/>
          </a:p>
        </p:txBody>
      </p:sp>
      <p:sp>
        <p:nvSpPr>
          <p:cNvPr id="17" name="文本框 16">
            <a:extLst>
              <a:ext uri="{FF2B5EF4-FFF2-40B4-BE49-F238E27FC236}">
                <a16:creationId xmlns:a16="http://schemas.microsoft.com/office/drawing/2014/main" id="{D3ED22D6-B6E6-4976-AB78-901F4898FECB}"/>
              </a:ext>
            </a:extLst>
          </p:cNvPr>
          <p:cNvSpPr txBox="1"/>
          <p:nvPr/>
        </p:nvSpPr>
        <p:spPr>
          <a:xfrm>
            <a:off x="8933770" y="3977273"/>
            <a:ext cx="426957" cy="369332"/>
          </a:xfrm>
          <a:prstGeom prst="rect">
            <a:avLst/>
          </a:prstGeom>
          <a:noFill/>
        </p:spPr>
        <p:txBody>
          <a:bodyPr wrap="square" rtlCol="0">
            <a:spAutoFit/>
          </a:bodyPr>
          <a:lstStyle/>
          <a:p>
            <a:r>
              <a:rPr lang="en-US" altLang="zh-CN" dirty="0"/>
              <a:t>2</a:t>
            </a:r>
            <a:endParaRPr lang="zh-CN" altLang="en-US" dirty="0"/>
          </a:p>
        </p:txBody>
      </p:sp>
      <p:sp>
        <p:nvSpPr>
          <p:cNvPr id="18" name="文本框 17">
            <a:extLst>
              <a:ext uri="{FF2B5EF4-FFF2-40B4-BE49-F238E27FC236}">
                <a16:creationId xmlns:a16="http://schemas.microsoft.com/office/drawing/2014/main" id="{645838D5-D1B4-4A92-8B26-C4EE544B4A69}"/>
              </a:ext>
            </a:extLst>
          </p:cNvPr>
          <p:cNvSpPr txBox="1"/>
          <p:nvPr/>
        </p:nvSpPr>
        <p:spPr>
          <a:xfrm>
            <a:off x="8933770" y="3789286"/>
            <a:ext cx="402148" cy="369332"/>
          </a:xfrm>
          <a:prstGeom prst="rect">
            <a:avLst/>
          </a:prstGeom>
          <a:noFill/>
        </p:spPr>
        <p:txBody>
          <a:bodyPr wrap="square" rtlCol="0">
            <a:spAutoFit/>
          </a:bodyPr>
          <a:lstStyle/>
          <a:p>
            <a:r>
              <a:rPr lang="en-US" altLang="zh-CN" dirty="0"/>
              <a:t>5</a:t>
            </a:r>
            <a:endParaRPr lang="zh-CN" altLang="en-US" dirty="0"/>
          </a:p>
        </p:txBody>
      </p:sp>
      <p:sp>
        <p:nvSpPr>
          <p:cNvPr id="19" name="文本框 18">
            <a:extLst>
              <a:ext uri="{FF2B5EF4-FFF2-40B4-BE49-F238E27FC236}">
                <a16:creationId xmlns:a16="http://schemas.microsoft.com/office/drawing/2014/main" id="{6287700E-7019-40D6-B9E0-A504E8DDCE3A}"/>
              </a:ext>
            </a:extLst>
          </p:cNvPr>
          <p:cNvSpPr txBox="1"/>
          <p:nvPr/>
        </p:nvSpPr>
        <p:spPr>
          <a:xfrm>
            <a:off x="8923114" y="3553929"/>
            <a:ext cx="356601" cy="369332"/>
          </a:xfrm>
          <a:prstGeom prst="rect">
            <a:avLst/>
          </a:prstGeom>
          <a:noFill/>
        </p:spPr>
        <p:txBody>
          <a:bodyPr wrap="square" rtlCol="0">
            <a:spAutoFit/>
          </a:bodyPr>
          <a:lstStyle/>
          <a:p>
            <a:r>
              <a:rPr lang="en-US" altLang="zh-CN" dirty="0"/>
              <a:t>4</a:t>
            </a:r>
            <a:endParaRPr lang="zh-CN" altLang="en-US" dirty="0"/>
          </a:p>
        </p:txBody>
      </p:sp>
      <p:sp>
        <p:nvSpPr>
          <p:cNvPr id="20" name="文本框 19">
            <a:extLst>
              <a:ext uri="{FF2B5EF4-FFF2-40B4-BE49-F238E27FC236}">
                <a16:creationId xmlns:a16="http://schemas.microsoft.com/office/drawing/2014/main" id="{35DB3261-78F3-468F-919B-2F63046758C4}"/>
              </a:ext>
            </a:extLst>
          </p:cNvPr>
          <p:cNvSpPr txBox="1"/>
          <p:nvPr/>
        </p:nvSpPr>
        <p:spPr>
          <a:xfrm>
            <a:off x="9160998" y="3539202"/>
            <a:ext cx="262244" cy="369332"/>
          </a:xfrm>
          <a:prstGeom prst="rect">
            <a:avLst/>
          </a:prstGeom>
          <a:noFill/>
        </p:spPr>
        <p:txBody>
          <a:bodyPr wrap="square" rtlCol="0">
            <a:spAutoFit/>
          </a:bodyPr>
          <a:lstStyle/>
          <a:p>
            <a:r>
              <a:rPr lang="en-US" altLang="zh-CN" dirty="0"/>
              <a:t>2</a:t>
            </a:r>
            <a:endParaRPr lang="zh-CN" altLang="en-US" dirty="0"/>
          </a:p>
        </p:txBody>
      </p:sp>
      <p:sp>
        <p:nvSpPr>
          <p:cNvPr id="21" name="文本框 20">
            <a:extLst>
              <a:ext uri="{FF2B5EF4-FFF2-40B4-BE49-F238E27FC236}">
                <a16:creationId xmlns:a16="http://schemas.microsoft.com/office/drawing/2014/main" id="{55118469-4C67-48D0-9F94-BA56C7568D7D}"/>
              </a:ext>
            </a:extLst>
          </p:cNvPr>
          <p:cNvSpPr txBox="1"/>
          <p:nvPr/>
        </p:nvSpPr>
        <p:spPr>
          <a:xfrm>
            <a:off x="9418502" y="3549477"/>
            <a:ext cx="260493" cy="369332"/>
          </a:xfrm>
          <a:prstGeom prst="rect">
            <a:avLst/>
          </a:prstGeom>
          <a:noFill/>
        </p:spPr>
        <p:txBody>
          <a:bodyPr wrap="square" rtlCol="0">
            <a:spAutoFit/>
          </a:bodyPr>
          <a:lstStyle/>
          <a:p>
            <a:r>
              <a:rPr lang="en-US" altLang="zh-CN" dirty="0"/>
              <a:t>1</a:t>
            </a:r>
            <a:endParaRPr lang="zh-CN" altLang="en-US" dirty="0"/>
          </a:p>
        </p:txBody>
      </p:sp>
      <p:sp>
        <p:nvSpPr>
          <p:cNvPr id="23" name="文本框 22">
            <a:extLst>
              <a:ext uri="{FF2B5EF4-FFF2-40B4-BE49-F238E27FC236}">
                <a16:creationId xmlns:a16="http://schemas.microsoft.com/office/drawing/2014/main" id="{1007646C-41CA-4117-848C-206C53AD27AC}"/>
              </a:ext>
            </a:extLst>
          </p:cNvPr>
          <p:cNvSpPr txBox="1"/>
          <p:nvPr/>
        </p:nvSpPr>
        <p:spPr>
          <a:xfrm>
            <a:off x="7603014" y="1215572"/>
            <a:ext cx="530915" cy="369332"/>
          </a:xfrm>
          <a:prstGeom prst="rect">
            <a:avLst/>
          </a:prstGeom>
          <a:noFill/>
        </p:spPr>
        <p:txBody>
          <a:bodyPr wrap="square" rtlCol="0">
            <a:spAutoFit/>
          </a:bodyPr>
          <a:lstStyle/>
          <a:p>
            <a:r>
              <a:rPr lang="zh-CN" altLang="en-US" dirty="0"/>
              <a:t>栈</a:t>
            </a:r>
            <a:r>
              <a:rPr lang="en-US" altLang="zh-CN" dirty="0"/>
              <a:t>S</a:t>
            </a:r>
            <a:endParaRPr lang="zh-CN" altLang="en-US" dirty="0"/>
          </a:p>
        </p:txBody>
      </p:sp>
      <p:sp>
        <p:nvSpPr>
          <p:cNvPr id="24" name="文本框 23">
            <a:extLst>
              <a:ext uri="{FF2B5EF4-FFF2-40B4-BE49-F238E27FC236}">
                <a16:creationId xmlns:a16="http://schemas.microsoft.com/office/drawing/2014/main" id="{2E32FEC8-28AA-494B-9B28-D4AEF53BFCD8}"/>
              </a:ext>
            </a:extLst>
          </p:cNvPr>
          <p:cNvSpPr txBox="1"/>
          <p:nvPr/>
        </p:nvSpPr>
        <p:spPr>
          <a:xfrm>
            <a:off x="7691641" y="3446959"/>
            <a:ext cx="945760" cy="369332"/>
          </a:xfrm>
          <a:prstGeom prst="rect">
            <a:avLst/>
          </a:prstGeom>
          <a:noFill/>
        </p:spPr>
        <p:txBody>
          <a:bodyPr wrap="square" rtlCol="0">
            <a:spAutoFit/>
          </a:bodyPr>
          <a:lstStyle/>
          <a:p>
            <a:r>
              <a:rPr lang="zh-CN" altLang="en-US" dirty="0"/>
              <a:t>路径</a:t>
            </a:r>
            <a:r>
              <a:rPr lang="en-US" altLang="zh-CN" dirty="0"/>
              <a:t>P</a:t>
            </a:r>
            <a:endParaRPr lang="zh-CN" altLang="en-US" dirty="0"/>
          </a:p>
        </p:txBody>
      </p:sp>
    </p:spTree>
    <p:extLst>
      <p:ext uri="{BB962C8B-B14F-4D97-AF65-F5344CB8AC3E}">
        <p14:creationId xmlns:p14="http://schemas.microsoft.com/office/powerpoint/2010/main" val="245959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pic>
        <p:nvPicPr>
          <p:cNvPr id="6" name="内容占位符 5">
            <a:extLst>
              <a:ext uri="{FF2B5EF4-FFF2-40B4-BE49-F238E27FC236}">
                <a16:creationId xmlns:a16="http://schemas.microsoft.com/office/drawing/2014/main" id="{6FE779DD-91B4-43C4-8616-A6FCA670B410}"/>
              </a:ext>
            </a:extLst>
          </p:cNvPr>
          <p:cNvPicPr>
            <a:picLocks noGrp="1" noChangeAspect="1"/>
          </p:cNvPicPr>
          <p:nvPr>
            <p:ph idx="1"/>
          </p:nvPr>
        </p:nvPicPr>
        <p:blipFill>
          <a:blip r:embed="rId2"/>
          <a:stretch>
            <a:fillRect/>
          </a:stretch>
        </p:blipFill>
        <p:spPr>
          <a:xfrm>
            <a:off x="8412855" y="2996423"/>
            <a:ext cx="2408639" cy="2389371"/>
          </a:xfrm>
          <a:prstGeom prst="rect">
            <a:avLst/>
          </a:prstGeom>
        </p:spPr>
      </p:pic>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7" name="图片 6">
            <a:extLst>
              <a:ext uri="{FF2B5EF4-FFF2-40B4-BE49-F238E27FC236}">
                <a16:creationId xmlns:a16="http://schemas.microsoft.com/office/drawing/2014/main" id="{00F607A4-727A-4339-8547-E813A69CEF03}"/>
              </a:ext>
            </a:extLst>
          </p:cNvPr>
          <p:cNvPicPr>
            <a:picLocks noChangeAspect="1"/>
          </p:cNvPicPr>
          <p:nvPr/>
        </p:nvPicPr>
        <p:blipFill>
          <a:blip r:embed="rId3"/>
          <a:stretch>
            <a:fillRect/>
          </a:stretch>
        </p:blipFill>
        <p:spPr>
          <a:xfrm>
            <a:off x="4744472" y="1429592"/>
            <a:ext cx="3037009" cy="4020588"/>
          </a:xfrm>
          <a:prstGeom prst="rect">
            <a:avLst/>
          </a:prstGeom>
        </p:spPr>
      </p:pic>
      <p:sp>
        <p:nvSpPr>
          <p:cNvPr id="10" name="文本框 9">
            <a:extLst>
              <a:ext uri="{FF2B5EF4-FFF2-40B4-BE49-F238E27FC236}">
                <a16:creationId xmlns:a16="http://schemas.microsoft.com/office/drawing/2014/main" id="{594740D5-E64B-4D5E-A19F-D2727D01C97E}"/>
              </a:ext>
            </a:extLst>
          </p:cNvPr>
          <p:cNvSpPr txBox="1"/>
          <p:nvPr/>
        </p:nvSpPr>
        <p:spPr>
          <a:xfrm>
            <a:off x="1270571" y="1417644"/>
            <a:ext cx="2942782" cy="4708981"/>
          </a:xfrm>
          <a:prstGeom prst="rect">
            <a:avLst/>
          </a:prstGeom>
          <a:solidFill>
            <a:schemeClr val="accent5">
              <a:lumMod val="20000"/>
              <a:lumOff val="80000"/>
            </a:schemeClr>
          </a:solidFill>
        </p:spPr>
        <p:txBody>
          <a:bodyPr wrap="square" rtlCol="0">
            <a:spAutoFit/>
          </a:bodyPr>
          <a:lstStyle/>
          <a:p>
            <a:r>
              <a:rPr lang="en-US" altLang="zh-CN" sz="2000" b="1" dirty="0">
                <a:latin typeface="Adobe Caslon Pro Bold" panose="0205070206050A020403" pitchFamily="18" charset="0"/>
              </a:rPr>
              <a:t>1.</a:t>
            </a:r>
            <a:r>
              <a:rPr lang="zh-CN" altLang="en-US" sz="2000" b="1" dirty="0">
                <a:latin typeface="Adobe Caslon Pro Bold" panose="0205070206050A020403" pitchFamily="18" charset="0"/>
              </a:rPr>
              <a:t>任取 </a:t>
            </a:r>
            <a:r>
              <a:rPr lang="en-US" altLang="zh-CN" sz="2000" b="1" dirty="0">
                <a:latin typeface="Adobe Caslon Pro Bold" panose="0205070206050A020403" pitchFamily="18" charset="0"/>
              </a:rPr>
              <a:t>G </a:t>
            </a:r>
            <a:r>
              <a:rPr lang="zh-CN" altLang="en-US" sz="2000" b="1" dirty="0">
                <a:latin typeface="Adobe Caslon Pro Bold" panose="0205070206050A020403" pitchFamily="18" charset="0"/>
              </a:rPr>
              <a:t>中的一个顶点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顶端元素为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，若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不存在未访问的出边，将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从栈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中弹出，并将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插入 路径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的前端。否则任选一条未访问的出边 </a:t>
            </a:r>
            <a:r>
              <a:rPr lang="en-US" altLang="zh-CN" sz="2000" b="1" dirty="0">
                <a:latin typeface="Adobe Caslon Pro Bold" panose="0205070206050A020403" pitchFamily="18" charset="0"/>
              </a:rPr>
              <a:t>(u, v)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3.</a:t>
            </a:r>
            <a:r>
              <a:rPr lang="zh-CN" altLang="en-US" sz="2000" b="1" dirty="0">
                <a:latin typeface="Adobe Caslon Pro Bold" panose="0205070206050A020403" pitchFamily="18" charset="0"/>
              </a:rPr>
              <a:t>重复</a:t>
            </a:r>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直到栈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为空，此时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为所求得的欧拉回路。</a:t>
            </a:r>
          </a:p>
          <a:p>
            <a:endParaRPr lang="zh-CN" altLang="en-US" sz="2000" b="1" dirty="0">
              <a:latin typeface="Adobe Caslon Pro Bold" panose="0205070206050A020403" pitchFamily="18" charset="0"/>
            </a:endParaRPr>
          </a:p>
        </p:txBody>
      </p:sp>
      <p:cxnSp>
        <p:nvCxnSpPr>
          <p:cNvPr id="12" name="直接连接符 11">
            <a:extLst>
              <a:ext uri="{FF2B5EF4-FFF2-40B4-BE49-F238E27FC236}">
                <a16:creationId xmlns:a16="http://schemas.microsoft.com/office/drawing/2014/main" id="{0F57799A-C503-467E-ABB6-F001D5933679}"/>
              </a:ext>
            </a:extLst>
          </p:cNvPr>
          <p:cNvCxnSpPr/>
          <p:nvPr/>
        </p:nvCxnSpPr>
        <p:spPr>
          <a:xfrm>
            <a:off x="5355771" y="1741714"/>
            <a:ext cx="740229" cy="17706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54D804E-51EA-4F94-A5E0-E6C56A308267}"/>
              </a:ext>
            </a:extLst>
          </p:cNvPr>
          <p:cNvCxnSpPr>
            <a:cxnSpLocks/>
          </p:cNvCxnSpPr>
          <p:nvPr/>
        </p:nvCxnSpPr>
        <p:spPr>
          <a:xfrm flipH="1">
            <a:off x="5570080" y="2043351"/>
            <a:ext cx="595592" cy="796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C5A9408-1547-47EF-A2C3-7F09A2F584B4}"/>
              </a:ext>
            </a:extLst>
          </p:cNvPr>
          <p:cNvCxnSpPr>
            <a:cxnSpLocks/>
          </p:cNvCxnSpPr>
          <p:nvPr/>
        </p:nvCxnSpPr>
        <p:spPr>
          <a:xfrm>
            <a:off x="5192404" y="1894114"/>
            <a:ext cx="261820" cy="96372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DB4F5E3-D462-4023-A7BB-82B7A433BAA5}"/>
              </a:ext>
            </a:extLst>
          </p:cNvPr>
          <p:cNvCxnSpPr>
            <a:cxnSpLocks/>
          </p:cNvCxnSpPr>
          <p:nvPr/>
        </p:nvCxnSpPr>
        <p:spPr>
          <a:xfrm>
            <a:off x="6372019" y="2046514"/>
            <a:ext cx="615707" cy="100566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60AA0AC-9C69-41CA-97E2-5739E58465B0}"/>
              </a:ext>
            </a:extLst>
          </p:cNvPr>
          <p:cNvCxnSpPr>
            <a:cxnSpLocks/>
          </p:cNvCxnSpPr>
          <p:nvPr/>
        </p:nvCxnSpPr>
        <p:spPr>
          <a:xfrm flipV="1">
            <a:off x="6335485" y="3155944"/>
            <a:ext cx="619090" cy="75713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97C6E58-A221-48AC-92D4-9A4AF6E16832}"/>
              </a:ext>
            </a:extLst>
          </p:cNvPr>
          <p:cNvCxnSpPr>
            <a:cxnSpLocks/>
          </p:cNvCxnSpPr>
          <p:nvPr/>
        </p:nvCxnSpPr>
        <p:spPr>
          <a:xfrm>
            <a:off x="5660571" y="3000618"/>
            <a:ext cx="1199724" cy="147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263E4FE-E30A-4ADD-96E1-A9A205BF27EC}"/>
              </a:ext>
            </a:extLst>
          </p:cNvPr>
          <p:cNvCxnSpPr>
            <a:cxnSpLocks/>
          </p:cNvCxnSpPr>
          <p:nvPr/>
        </p:nvCxnSpPr>
        <p:spPr>
          <a:xfrm>
            <a:off x="5497880" y="3048447"/>
            <a:ext cx="696092" cy="8646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9D7F688-3D1C-4443-9CBA-30B419ABF81C}"/>
              </a:ext>
            </a:extLst>
          </p:cNvPr>
          <p:cNvCxnSpPr>
            <a:cxnSpLocks/>
          </p:cNvCxnSpPr>
          <p:nvPr/>
        </p:nvCxnSpPr>
        <p:spPr>
          <a:xfrm flipV="1">
            <a:off x="7119266" y="1882558"/>
            <a:ext cx="272133" cy="95062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9F11A5B-56A1-4126-9334-9D6B3AB77572}"/>
              </a:ext>
            </a:extLst>
          </p:cNvPr>
          <p:cNvCxnSpPr>
            <a:cxnSpLocks/>
          </p:cNvCxnSpPr>
          <p:nvPr/>
        </p:nvCxnSpPr>
        <p:spPr>
          <a:xfrm flipV="1">
            <a:off x="6343215" y="1792330"/>
            <a:ext cx="1050477" cy="17798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E9D36B9A-F1D9-4A69-B04A-7EB504226C3C}"/>
              </a:ext>
            </a:extLst>
          </p:cNvPr>
          <p:cNvSpPr txBox="1"/>
          <p:nvPr/>
        </p:nvSpPr>
        <p:spPr>
          <a:xfrm>
            <a:off x="8043381" y="1707464"/>
            <a:ext cx="3147589" cy="830997"/>
          </a:xfrm>
          <a:prstGeom prst="rect">
            <a:avLst/>
          </a:prstGeom>
          <a:noFill/>
        </p:spPr>
        <p:txBody>
          <a:bodyPr wrap="square" rtlCol="0">
            <a:spAutoFit/>
          </a:bodyPr>
          <a:lstStyle/>
          <a:p>
            <a:r>
              <a:rPr lang="en-US" altLang="zh-CN" sz="2400" dirty="0" err="1">
                <a:latin typeface="Adobe Caslon Pro Bold" panose="0205070206050A020403" pitchFamily="18" charset="0"/>
              </a:rPr>
              <a:t>Hierholzer</a:t>
            </a:r>
            <a:r>
              <a:rPr lang="zh-CN" altLang="en-US" sz="2400" dirty="0">
                <a:latin typeface="Adobe Caslon Pro Bold" panose="0205070206050A020403" pitchFamily="18" charset="0"/>
              </a:rPr>
              <a:t>算法的时间复杂度为 </a:t>
            </a:r>
            <a:r>
              <a:rPr lang="en-US" altLang="zh-CN" sz="2400" dirty="0">
                <a:latin typeface="Adobe Caslon Pro Bold" panose="0205070206050A020403" pitchFamily="18" charset="0"/>
              </a:rPr>
              <a:t>O(m) </a:t>
            </a:r>
            <a:r>
              <a:rPr lang="zh-CN" altLang="en-US" sz="2400" dirty="0">
                <a:latin typeface="Adobe Caslon Pro Bold" panose="0205070206050A020403" pitchFamily="18" charset="0"/>
              </a:rPr>
              <a:t>。</a:t>
            </a:r>
          </a:p>
        </p:txBody>
      </p:sp>
    </p:spTree>
    <p:extLst>
      <p:ext uri="{BB962C8B-B14F-4D97-AF65-F5344CB8AC3E}">
        <p14:creationId xmlns:p14="http://schemas.microsoft.com/office/powerpoint/2010/main" val="236114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normAutofit/>
          </a:bodyPr>
          <a:lstStyle/>
          <a:p>
            <a:r>
              <a:rPr lang="zh-CN" altLang="en-US" sz="2800" dirty="0">
                <a:latin typeface="Times New Roman" panose="02020603050405020304" pitchFamily="18" charset="0"/>
                <a:ea typeface="+mn-ea"/>
                <a:cs typeface="Times New Roman" panose="02020603050405020304" pitchFamily="18" charset="0"/>
              </a:rPr>
              <a:t>欧拉路径用于生物信息学，利用</a:t>
            </a:r>
            <a:r>
              <a:rPr lang="en-US" altLang="zh-CN" sz="2800" dirty="0">
                <a:latin typeface="Times New Roman" panose="02020603050405020304" pitchFamily="18" charset="0"/>
                <a:ea typeface="+mn-ea"/>
                <a:cs typeface="Times New Roman" panose="02020603050405020304" pitchFamily="18" charset="0"/>
              </a:rPr>
              <a:t>DNA</a:t>
            </a:r>
            <a:r>
              <a:rPr lang="zh-CN" altLang="en-US" sz="2800" dirty="0">
                <a:latin typeface="Times New Roman" panose="02020603050405020304" pitchFamily="18" charset="0"/>
                <a:ea typeface="+mn-ea"/>
                <a:cs typeface="Times New Roman" panose="02020603050405020304" pitchFamily="18" charset="0"/>
              </a:rPr>
              <a:t>片段重建</a:t>
            </a:r>
            <a:r>
              <a:rPr lang="en-US" altLang="zh-CN" sz="2800" dirty="0">
                <a:latin typeface="Times New Roman" panose="02020603050405020304" pitchFamily="18" charset="0"/>
                <a:ea typeface="+mn-ea"/>
                <a:cs typeface="Times New Roman" panose="02020603050405020304" pitchFamily="18" charset="0"/>
              </a:rPr>
              <a:t>DNA</a:t>
            </a:r>
            <a:r>
              <a:rPr lang="zh-CN" altLang="en-US" sz="2800" dirty="0">
                <a:latin typeface="Times New Roman" panose="02020603050405020304" pitchFamily="18" charset="0"/>
                <a:ea typeface="+mn-ea"/>
                <a:cs typeface="Times New Roman" panose="02020603050405020304" pitchFamily="18" charset="0"/>
              </a:rPr>
              <a:t>序列。</a:t>
            </a:r>
            <a:endParaRPr lang="en-US" altLang="zh-CN" sz="2800" dirty="0">
              <a:latin typeface="Times New Roman" panose="02020603050405020304" pitchFamily="18" charset="0"/>
              <a:ea typeface="+mn-ea"/>
              <a:cs typeface="Times New Roman" panose="02020603050405020304" pitchFamily="18" charset="0"/>
            </a:endParaRPr>
          </a:p>
          <a:p>
            <a:r>
              <a:rPr lang="zh-CN" altLang="en-US" sz="2800" dirty="0">
                <a:latin typeface="Times New Roman" panose="02020603050405020304" pitchFamily="18" charset="0"/>
                <a:ea typeface="+mn-ea"/>
                <a:cs typeface="Times New Roman" panose="02020603050405020304" pitchFamily="18" charset="0"/>
              </a:rPr>
              <a:t>用于</a:t>
            </a:r>
            <a:r>
              <a:rPr lang="en-US" altLang="zh-CN" sz="2800" dirty="0">
                <a:latin typeface="Times New Roman" panose="02020603050405020304" pitchFamily="18" charset="0"/>
                <a:ea typeface="+mn-ea"/>
                <a:cs typeface="Times New Roman" panose="02020603050405020304" pitchFamily="18" charset="0"/>
              </a:rPr>
              <a:t>CMOS</a:t>
            </a:r>
            <a:r>
              <a:rPr lang="zh-CN" altLang="en-US" sz="2800" dirty="0">
                <a:latin typeface="Times New Roman" panose="02020603050405020304" pitchFamily="18" charset="0"/>
                <a:ea typeface="+mn-ea"/>
                <a:cs typeface="Times New Roman" panose="02020603050405020304" pitchFamily="18" charset="0"/>
              </a:rPr>
              <a:t>电路设计中，以找到最佳的逻辑门顺序。</a:t>
            </a:r>
            <a:endParaRPr lang="en-US" altLang="zh-CN" sz="2800" dirty="0">
              <a:latin typeface="Times New Roman" panose="02020603050405020304" pitchFamily="18" charset="0"/>
              <a:ea typeface="+mn-ea"/>
              <a:cs typeface="Times New Roman" panose="02020603050405020304" pitchFamily="18" charset="0"/>
            </a:endParaRPr>
          </a:p>
          <a:p>
            <a:r>
              <a:rPr lang="zh-CN" altLang="en-US" sz="2800" dirty="0">
                <a:latin typeface="Times New Roman" panose="02020603050405020304" pitchFamily="18" charset="0"/>
                <a:ea typeface="+mn-ea"/>
                <a:cs typeface="Times New Roman" panose="02020603050405020304" pitchFamily="18" charset="0"/>
              </a:rPr>
              <a:t>有一些用于生成树的算法依赖于树的欧拉路径的遍历。可以将</a:t>
            </a:r>
            <a:r>
              <a:rPr lang="en-US" altLang="zh-CN" sz="2800" dirty="0">
                <a:latin typeface="Times New Roman" panose="02020603050405020304" pitchFamily="18" charset="0"/>
                <a:ea typeface="+mn-ea"/>
                <a:cs typeface="Times New Roman" panose="02020603050405020304" pitchFamily="18" charset="0"/>
              </a:rPr>
              <a:t>de </a:t>
            </a:r>
            <a:r>
              <a:rPr lang="en-US" altLang="zh-CN" sz="2800" dirty="0" err="1">
                <a:latin typeface="Times New Roman" panose="02020603050405020304" pitchFamily="18" charset="0"/>
                <a:ea typeface="+mn-ea"/>
                <a:cs typeface="Times New Roman" panose="02020603050405020304" pitchFamily="18" charset="0"/>
              </a:rPr>
              <a:t>Bruijn</a:t>
            </a:r>
            <a:r>
              <a:rPr lang="zh-CN" altLang="en-US" sz="2800" dirty="0">
                <a:latin typeface="Times New Roman" panose="02020603050405020304" pitchFamily="18" charset="0"/>
                <a:ea typeface="+mn-ea"/>
                <a:cs typeface="Times New Roman" panose="02020603050405020304" pitchFamily="18" charset="0"/>
              </a:rPr>
              <a:t>序列构造为</a:t>
            </a:r>
            <a:r>
              <a:rPr lang="en-US" altLang="zh-CN" sz="2800" dirty="0">
                <a:latin typeface="Times New Roman" panose="02020603050405020304" pitchFamily="18" charset="0"/>
                <a:cs typeface="Times New Roman" panose="02020603050405020304" pitchFamily="18" charset="0"/>
              </a:rPr>
              <a:t>de </a:t>
            </a:r>
            <a:r>
              <a:rPr lang="en-US" altLang="zh-CN" sz="2800" dirty="0" err="1">
                <a:latin typeface="Times New Roman" panose="02020603050405020304" pitchFamily="18" charset="0"/>
                <a:cs typeface="Times New Roman" panose="02020603050405020304" pitchFamily="18" charset="0"/>
              </a:rPr>
              <a:t>Bruijn</a:t>
            </a:r>
            <a:r>
              <a:rPr lang="zh-CN" altLang="en-US" sz="2800" dirty="0">
                <a:latin typeface="Times New Roman" panose="02020603050405020304" pitchFamily="18" charset="0"/>
                <a:ea typeface="+mn-ea"/>
                <a:cs typeface="Times New Roman" panose="02020603050405020304" pitchFamily="18" charset="0"/>
              </a:rPr>
              <a:t>图的欧拉轨迹。</a:t>
            </a:r>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8" name="图片 7">
            <a:extLst>
              <a:ext uri="{FF2B5EF4-FFF2-40B4-BE49-F238E27FC236}">
                <a16:creationId xmlns:a16="http://schemas.microsoft.com/office/drawing/2014/main" id="{3DEB6BE3-BBC4-4F63-9B8C-1B0E7BA4C86F}"/>
              </a:ext>
            </a:extLst>
          </p:cNvPr>
          <p:cNvPicPr>
            <a:picLocks noChangeAspect="1"/>
          </p:cNvPicPr>
          <p:nvPr/>
        </p:nvPicPr>
        <p:blipFill>
          <a:blip r:embed="rId3"/>
          <a:stretch>
            <a:fillRect/>
          </a:stretch>
        </p:blipFill>
        <p:spPr>
          <a:xfrm>
            <a:off x="4587629" y="2963574"/>
            <a:ext cx="2416339" cy="3534881"/>
          </a:xfrm>
          <a:prstGeom prst="rect">
            <a:avLst/>
          </a:prstGeom>
        </p:spPr>
      </p:pic>
      <p:sp>
        <p:nvSpPr>
          <p:cNvPr id="6" name="文本框 5">
            <a:extLst>
              <a:ext uri="{FF2B5EF4-FFF2-40B4-BE49-F238E27FC236}">
                <a16:creationId xmlns:a16="http://schemas.microsoft.com/office/drawing/2014/main" id="{15FD73F7-6BDC-4C8A-9317-2AD18D918793}"/>
              </a:ext>
            </a:extLst>
          </p:cNvPr>
          <p:cNvSpPr txBox="1"/>
          <p:nvPr/>
        </p:nvSpPr>
        <p:spPr>
          <a:xfrm>
            <a:off x="899823" y="-75884"/>
            <a:ext cx="4317937" cy="769441"/>
          </a:xfrm>
          <a:prstGeom prst="rect">
            <a:avLst/>
          </a:prstGeom>
          <a:noFill/>
        </p:spPr>
        <p:txBody>
          <a:bodyPr wrap="square" rtlCol="0">
            <a:spAutoFit/>
          </a:bodyPr>
          <a:lstStyle/>
          <a:p>
            <a:r>
              <a:rPr lang="en-US" altLang="zh-CN" sz="4400" b="1" dirty="0">
                <a:latin typeface="+mn-ea"/>
              </a:rPr>
              <a:t>IV.</a:t>
            </a:r>
            <a:r>
              <a:rPr lang="zh-CN" altLang="en-US" sz="4400" b="1" dirty="0">
                <a:latin typeface="+mn-ea"/>
              </a:rPr>
              <a:t>实际应用</a:t>
            </a:r>
          </a:p>
        </p:txBody>
      </p:sp>
    </p:spTree>
    <p:extLst>
      <p:ext uri="{BB962C8B-B14F-4D97-AF65-F5344CB8AC3E}">
        <p14:creationId xmlns:p14="http://schemas.microsoft.com/office/powerpoint/2010/main" val="59866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normAutofit/>
          </a:bodyPr>
          <a:lstStyle/>
          <a:p>
            <a:r>
              <a:rPr lang="zh-CN" altLang="en-US" sz="3200" dirty="0">
                <a:solidFill>
                  <a:schemeClr val="accent6">
                    <a:lumMod val="50000"/>
                  </a:schemeClr>
                </a:solidFill>
                <a:hlinkClick r:id="rId2">
                  <a:extLst>
                    <a:ext uri="{A12FA001-AC4F-418D-AE19-62706E023703}">
                      <ahyp:hlinkClr xmlns:ahyp="http://schemas.microsoft.com/office/drawing/2018/hyperlinkcolor" val="tx"/>
                    </a:ext>
                  </a:extLst>
                </a:hlinkClick>
              </a:rPr>
              <a:t>离散数学中的存储器轮</a:t>
            </a:r>
            <a:endParaRPr lang="en-US" altLang="zh-CN" sz="3200" dirty="0">
              <a:solidFill>
                <a:schemeClr val="accent6">
                  <a:lumMod val="50000"/>
                </a:schemeClr>
              </a:solidFill>
            </a:endParaRPr>
          </a:p>
          <a:p>
            <a:r>
              <a:rPr lang="zh-CN" altLang="en-US" dirty="0"/>
              <a:t>这个圆周可以描述所有</a:t>
            </a:r>
            <a:r>
              <a:rPr lang="en-US" altLang="zh-CN" dirty="0"/>
              <a:t>8</a:t>
            </a:r>
            <a:r>
              <a:rPr lang="zh-CN" altLang="en-US" dirty="0"/>
              <a:t>个</a:t>
            </a:r>
            <a:r>
              <a:rPr lang="en-US" altLang="zh-CN" dirty="0"/>
              <a:t>3</a:t>
            </a:r>
            <a:r>
              <a:rPr lang="zh-CN" altLang="en-US" dirty="0"/>
              <a:t>位</a:t>
            </a:r>
            <a:r>
              <a:rPr lang="en-US" altLang="zh-CN" dirty="0"/>
              <a:t>0-1</a:t>
            </a:r>
            <a:r>
              <a:rPr lang="zh-CN" altLang="en-US" dirty="0"/>
              <a:t>串，而仅需要</a:t>
            </a:r>
            <a:r>
              <a:rPr lang="en-US" altLang="zh-CN" dirty="0"/>
              <a:t>8</a:t>
            </a:r>
            <a:r>
              <a:rPr lang="zh-CN" altLang="en-US" dirty="0"/>
              <a:t>位</a:t>
            </a:r>
            <a:r>
              <a:rPr lang="en-US" altLang="zh-CN" dirty="0"/>
              <a:t>0-1</a:t>
            </a:r>
            <a:r>
              <a:rPr lang="zh-CN" altLang="en-US" dirty="0"/>
              <a:t>数字。</a:t>
            </a:r>
            <a:endParaRPr lang="zh-CN" altLang="en-US" sz="3200" dirty="0"/>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sp>
        <p:nvSpPr>
          <p:cNvPr id="5" name="文本框 4">
            <a:extLst>
              <a:ext uri="{FF2B5EF4-FFF2-40B4-BE49-F238E27FC236}">
                <a16:creationId xmlns:a16="http://schemas.microsoft.com/office/drawing/2014/main" id="{F474266D-D3CB-49B5-85BC-7F0DA64244C3}"/>
              </a:ext>
            </a:extLst>
          </p:cNvPr>
          <p:cNvSpPr txBox="1"/>
          <p:nvPr/>
        </p:nvSpPr>
        <p:spPr>
          <a:xfrm>
            <a:off x="979714" y="-85860"/>
            <a:ext cx="4662589" cy="769441"/>
          </a:xfrm>
          <a:prstGeom prst="rect">
            <a:avLst/>
          </a:prstGeom>
          <a:noFill/>
        </p:spPr>
        <p:txBody>
          <a:bodyPr wrap="square" rtlCol="0">
            <a:spAutoFit/>
          </a:bodyPr>
          <a:lstStyle/>
          <a:p>
            <a:r>
              <a:rPr lang="en-US" altLang="zh-CN" sz="4400" b="1" dirty="0">
                <a:latin typeface="+mn-ea"/>
              </a:rPr>
              <a:t>V.</a:t>
            </a:r>
            <a:r>
              <a:rPr lang="zh-CN" altLang="en-US" sz="4400" b="1" dirty="0">
                <a:latin typeface="+mn-ea"/>
              </a:rPr>
              <a:t>学科关联</a:t>
            </a:r>
          </a:p>
        </p:txBody>
      </p:sp>
      <p:pic>
        <p:nvPicPr>
          <p:cNvPr id="1026" name="Picture 2">
            <a:extLst>
              <a:ext uri="{FF2B5EF4-FFF2-40B4-BE49-F238E27FC236}">
                <a16:creationId xmlns:a16="http://schemas.microsoft.com/office/drawing/2014/main" id="{92015EC1-89D5-4D51-8040-2AAC7C0E1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124" y="1848158"/>
            <a:ext cx="9790099" cy="4650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08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normAutofit/>
          </a:bodyPr>
          <a:lstStyle/>
          <a:p>
            <a:r>
              <a:rPr lang="zh-CN" altLang="en-US" sz="2800" dirty="0">
                <a:latin typeface="+mn-ea"/>
              </a:rPr>
              <a:t>能否将</a:t>
            </a:r>
            <a:r>
              <a:rPr lang="en-US" altLang="zh-CN" sz="2800" dirty="0">
                <a:latin typeface="+mn-ea"/>
              </a:rPr>
              <a:t>4</a:t>
            </a:r>
            <a:r>
              <a:rPr lang="zh-CN" altLang="en-US" sz="2800" dirty="0">
                <a:latin typeface="+mn-ea"/>
              </a:rPr>
              <a:t>个</a:t>
            </a:r>
            <a:r>
              <a:rPr lang="en-US" altLang="zh-CN" sz="2800" dirty="0">
                <a:latin typeface="+mn-ea"/>
              </a:rPr>
              <a:t>0</a:t>
            </a:r>
            <a:r>
              <a:rPr lang="zh-CN" altLang="en-US" sz="2800" dirty="0">
                <a:latin typeface="+mn-ea"/>
              </a:rPr>
              <a:t>和</a:t>
            </a:r>
            <a:r>
              <a:rPr lang="en-US" altLang="zh-CN" sz="2800" dirty="0">
                <a:latin typeface="+mn-ea"/>
              </a:rPr>
              <a:t>4</a:t>
            </a:r>
            <a:r>
              <a:rPr lang="zh-CN" altLang="en-US" sz="2800" dirty="0">
                <a:latin typeface="+mn-ea"/>
              </a:rPr>
              <a:t>个</a:t>
            </a:r>
            <a:r>
              <a:rPr lang="en-US" altLang="zh-CN" sz="2800" dirty="0">
                <a:latin typeface="+mn-ea"/>
              </a:rPr>
              <a:t>1</a:t>
            </a:r>
            <a:r>
              <a:rPr lang="zh-CN" altLang="en-US" sz="2800" dirty="0">
                <a:latin typeface="+mn-ea"/>
              </a:rPr>
              <a:t>排列成圆，使得所有的相邻的 </a:t>
            </a:r>
            <a:r>
              <a:rPr lang="en-US" altLang="zh-CN" sz="2800" dirty="0">
                <a:latin typeface="+mn-ea"/>
              </a:rPr>
              <a:t>3</a:t>
            </a:r>
            <a:r>
              <a:rPr lang="zh-CN" altLang="en-US" sz="2800" dirty="0">
                <a:latin typeface="+mn-ea"/>
              </a:rPr>
              <a:t>元组（即指顺时针连续读</a:t>
            </a:r>
            <a:r>
              <a:rPr lang="en-US" altLang="zh-CN" sz="2800" dirty="0">
                <a:latin typeface="+mn-ea"/>
              </a:rPr>
              <a:t>3</a:t>
            </a:r>
            <a:r>
              <a:rPr lang="zh-CN" altLang="en-US" sz="2800" dirty="0">
                <a:latin typeface="+mn-ea"/>
              </a:rPr>
              <a:t>个数字）包括所有的</a:t>
            </a:r>
            <a:r>
              <a:rPr lang="en-US" altLang="zh-CN" sz="2800" dirty="0">
                <a:latin typeface="+mn-ea"/>
              </a:rPr>
              <a:t>3</a:t>
            </a:r>
            <a:r>
              <a:rPr lang="zh-CN" altLang="en-US" sz="2800" dirty="0">
                <a:latin typeface="+mn-ea"/>
              </a:rPr>
              <a:t>个</a:t>
            </a:r>
            <a:r>
              <a:rPr lang="en-US" altLang="zh-CN" sz="2800" dirty="0">
                <a:latin typeface="+mn-ea"/>
              </a:rPr>
              <a:t>8</a:t>
            </a:r>
            <a:r>
              <a:rPr lang="zh-CN" altLang="en-US" sz="2800" dirty="0">
                <a:latin typeface="+mn-ea"/>
              </a:rPr>
              <a:t>位二进制序列一次且仅一次</a:t>
            </a:r>
            <a:r>
              <a:rPr lang="en-US" altLang="zh-CN" sz="2800" dirty="0">
                <a:latin typeface="+mn-ea"/>
              </a:rPr>
              <a:t>?</a:t>
            </a:r>
          </a:p>
          <a:p>
            <a:endParaRPr lang="zh-CN" altLang="en-US" sz="2800" dirty="0">
              <a:latin typeface="+mn-ea"/>
            </a:endParaRPr>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12" name="图片 11">
            <a:extLst>
              <a:ext uri="{FF2B5EF4-FFF2-40B4-BE49-F238E27FC236}">
                <a16:creationId xmlns:a16="http://schemas.microsoft.com/office/drawing/2014/main" id="{6CF5A201-AFFA-4209-99A7-4689D0C12247}"/>
              </a:ext>
            </a:extLst>
          </p:cNvPr>
          <p:cNvPicPr>
            <a:picLocks noChangeAspect="1"/>
          </p:cNvPicPr>
          <p:nvPr/>
        </p:nvPicPr>
        <p:blipFill>
          <a:blip r:embed="rId2"/>
          <a:stretch>
            <a:fillRect/>
          </a:stretch>
        </p:blipFill>
        <p:spPr>
          <a:xfrm>
            <a:off x="1409019" y="2495550"/>
            <a:ext cx="2276475" cy="1866900"/>
          </a:xfrm>
          <a:prstGeom prst="rect">
            <a:avLst/>
          </a:prstGeom>
        </p:spPr>
      </p:pic>
      <p:pic>
        <p:nvPicPr>
          <p:cNvPr id="13" name="图片 12">
            <a:extLst>
              <a:ext uri="{FF2B5EF4-FFF2-40B4-BE49-F238E27FC236}">
                <a16:creationId xmlns:a16="http://schemas.microsoft.com/office/drawing/2014/main" id="{F54B7B20-076C-4598-BB19-4337656F9682}"/>
              </a:ext>
            </a:extLst>
          </p:cNvPr>
          <p:cNvPicPr>
            <a:picLocks noChangeAspect="1"/>
          </p:cNvPicPr>
          <p:nvPr/>
        </p:nvPicPr>
        <p:blipFill>
          <a:blip r:embed="rId3"/>
          <a:stretch>
            <a:fillRect/>
          </a:stretch>
        </p:blipFill>
        <p:spPr>
          <a:xfrm>
            <a:off x="4275496" y="1774371"/>
            <a:ext cx="3152775" cy="4860487"/>
          </a:xfrm>
          <a:prstGeom prst="rect">
            <a:avLst/>
          </a:prstGeom>
        </p:spPr>
      </p:pic>
      <p:sp>
        <p:nvSpPr>
          <p:cNvPr id="14" name="文本框 13">
            <a:extLst>
              <a:ext uri="{FF2B5EF4-FFF2-40B4-BE49-F238E27FC236}">
                <a16:creationId xmlns:a16="http://schemas.microsoft.com/office/drawing/2014/main" id="{2F0956B0-AA81-4A98-A0EC-6D8490763FC2}"/>
              </a:ext>
            </a:extLst>
          </p:cNvPr>
          <p:cNvSpPr txBox="1"/>
          <p:nvPr/>
        </p:nvSpPr>
        <p:spPr>
          <a:xfrm>
            <a:off x="7595248" y="1918778"/>
            <a:ext cx="4030695" cy="3477875"/>
          </a:xfrm>
          <a:prstGeom prst="rect">
            <a:avLst/>
          </a:prstGeom>
          <a:noFill/>
        </p:spPr>
        <p:txBody>
          <a:bodyPr wrap="square" rtlCol="0">
            <a:spAutoFit/>
          </a:bodyPr>
          <a:lstStyle/>
          <a:p>
            <a:r>
              <a:rPr lang="zh-CN" altLang="en-US" sz="4400" dirty="0"/>
              <a:t>因为它所有顶点的入度都等于出度，</a:t>
            </a:r>
            <a:endParaRPr lang="en-US" altLang="zh-CN" sz="4400" dirty="0"/>
          </a:p>
          <a:p>
            <a:r>
              <a:rPr lang="zh-CN" altLang="en-US" sz="4400" dirty="0"/>
              <a:t>所以它是一个</a:t>
            </a:r>
            <a:r>
              <a:rPr lang="zh-CN" altLang="en-US" sz="4400" b="1" dirty="0"/>
              <a:t>有向欧拉图</a:t>
            </a:r>
            <a:r>
              <a:rPr lang="zh-CN" altLang="en-US" sz="4400" dirty="0"/>
              <a:t>。</a:t>
            </a:r>
          </a:p>
        </p:txBody>
      </p:sp>
    </p:spTree>
    <p:extLst>
      <p:ext uri="{BB962C8B-B14F-4D97-AF65-F5344CB8AC3E}">
        <p14:creationId xmlns:p14="http://schemas.microsoft.com/office/powerpoint/2010/main" val="2068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lstStyle/>
          <a:p>
            <a:pPr lvl="0">
              <a:buClr>
                <a:prstClr val="black"/>
              </a:buClr>
            </a:pPr>
            <a:r>
              <a:rPr lang="zh-CN" altLang="en-US" sz="3200" dirty="0">
                <a:solidFill>
                  <a:schemeClr val="accent6">
                    <a:lumMod val="50000"/>
                  </a:schemeClr>
                </a:solidFill>
                <a:hlinkClick r:id="rId3">
                  <a:extLst>
                    <a:ext uri="{A12FA001-AC4F-418D-AE19-62706E023703}">
                      <ahyp:hlinkClr xmlns:ahyp="http://schemas.microsoft.com/office/drawing/2018/hyperlinkcolor" val="tx"/>
                    </a:ext>
                  </a:extLst>
                </a:hlinkClick>
              </a:rPr>
              <a:t>数字电路中的格雷码</a:t>
            </a:r>
            <a:endParaRPr lang="en-US" altLang="zh-CN" sz="3200" dirty="0">
              <a:solidFill>
                <a:schemeClr val="accent6">
                  <a:lumMod val="50000"/>
                </a:schemeClr>
              </a:solidFill>
            </a:endParaRPr>
          </a:p>
          <a:p>
            <a:pPr lvl="0">
              <a:buClr>
                <a:prstClr val="black"/>
              </a:buClr>
            </a:pPr>
            <a:r>
              <a:rPr lang="zh-CN" altLang="en-US" dirty="0"/>
              <a:t>从下图中可以看到</a:t>
            </a:r>
            <a:r>
              <a:rPr lang="en-US" altLang="zh-CN" dirty="0"/>
              <a:t>3</a:t>
            </a:r>
            <a:r>
              <a:rPr lang="zh-CN" altLang="en-US" dirty="0"/>
              <a:t>位格雷码</a:t>
            </a:r>
            <a:r>
              <a:rPr lang="en-US" altLang="zh-CN" dirty="0"/>
              <a:t>000</a:t>
            </a:r>
            <a:r>
              <a:rPr lang="zh-CN" altLang="en-US" dirty="0"/>
              <a:t>、</a:t>
            </a:r>
            <a:r>
              <a:rPr lang="en-US" altLang="zh-CN" dirty="0"/>
              <a:t>001</a:t>
            </a:r>
            <a:r>
              <a:rPr lang="zh-CN" altLang="en-US" dirty="0"/>
              <a:t>、</a:t>
            </a:r>
            <a:r>
              <a:rPr lang="en-US" altLang="zh-CN" dirty="0"/>
              <a:t>011</a:t>
            </a:r>
            <a:r>
              <a:rPr lang="zh-CN" altLang="en-US" dirty="0"/>
              <a:t>、</a:t>
            </a:r>
            <a:r>
              <a:rPr lang="en-US" altLang="zh-CN" dirty="0"/>
              <a:t>010</a:t>
            </a:r>
            <a:r>
              <a:rPr lang="zh-CN" altLang="en-US" dirty="0"/>
              <a:t>、</a:t>
            </a:r>
            <a:r>
              <a:rPr lang="en-US" altLang="zh-CN" dirty="0"/>
              <a:t>110</a:t>
            </a:r>
            <a:r>
              <a:rPr lang="zh-CN" altLang="en-US" dirty="0"/>
              <a:t>、</a:t>
            </a:r>
            <a:r>
              <a:rPr lang="en-US" altLang="zh-CN" dirty="0"/>
              <a:t>111</a:t>
            </a:r>
            <a:r>
              <a:rPr lang="zh-CN" altLang="en-US" dirty="0"/>
              <a:t>、</a:t>
            </a:r>
            <a:r>
              <a:rPr lang="en-US" altLang="zh-CN" dirty="0"/>
              <a:t>101</a:t>
            </a:r>
            <a:r>
              <a:rPr lang="zh-CN" altLang="en-US" dirty="0"/>
              <a:t>、</a:t>
            </a:r>
            <a:r>
              <a:rPr lang="en-US" altLang="zh-CN" dirty="0"/>
              <a:t>100</a:t>
            </a:r>
            <a:r>
              <a:rPr lang="zh-CN" altLang="en-US" dirty="0"/>
              <a:t>对应着</a:t>
            </a:r>
            <a:r>
              <a:rPr lang="en-US" altLang="zh-CN" dirty="0"/>
              <a:t>3-</a:t>
            </a:r>
            <a:r>
              <a:rPr lang="zh-CN" altLang="en-US" dirty="0"/>
              <a:t>立方体图中的一条哈密顿道路（事实上，顶点</a:t>
            </a:r>
            <a:r>
              <a:rPr lang="en-US" altLang="zh-CN" dirty="0"/>
              <a:t>000</a:t>
            </a:r>
            <a:r>
              <a:rPr lang="zh-CN" altLang="en-US" dirty="0"/>
              <a:t>和</a:t>
            </a:r>
            <a:r>
              <a:rPr lang="en-US" altLang="zh-CN" dirty="0"/>
              <a:t>100</a:t>
            </a:r>
            <a:r>
              <a:rPr lang="zh-CN" altLang="en-US" dirty="0"/>
              <a:t>是相邻的，因此可以形成一条哈密顿回路）</a:t>
            </a:r>
            <a:endParaRPr lang="en-US" altLang="zh-CN" sz="3200" dirty="0">
              <a:solidFill>
                <a:schemeClr val="accent6">
                  <a:lumMod val="50000"/>
                </a:schemeClr>
              </a:solidFill>
            </a:endParaRPr>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5" name="图片 4">
            <a:extLst>
              <a:ext uri="{FF2B5EF4-FFF2-40B4-BE49-F238E27FC236}">
                <a16:creationId xmlns:a16="http://schemas.microsoft.com/office/drawing/2014/main" id="{48BA49E1-83D8-4DF1-AC35-14CCF7A37DF8}"/>
              </a:ext>
            </a:extLst>
          </p:cNvPr>
          <p:cNvPicPr>
            <a:picLocks noChangeAspect="1"/>
          </p:cNvPicPr>
          <p:nvPr/>
        </p:nvPicPr>
        <p:blipFill>
          <a:blip r:embed="rId4"/>
          <a:stretch>
            <a:fillRect/>
          </a:stretch>
        </p:blipFill>
        <p:spPr>
          <a:xfrm>
            <a:off x="3190776" y="2620981"/>
            <a:ext cx="6144401" cy="3509895"/>
          </a:xfrm>
          <a:prstGeom prst="rect">
            <a:avLst/>
          </a:prstGeom>
        </p:spPr>
      </p:pic>
      <p:pic>
        <p:nvPicPr>
          <p:cNvPr id="6" name="图片 5">
            <a:extLst>
              <a:ext uri="{FF2B5EF4-FFF2-40B4-BE49-F238E27FC236}">
                <a16:creationId xmlns:a16="http://schemas.microsoft.com/office/drawing/2014/main" id="{4ED6A502-7948-4FBA-9394-69F095D04A67}"/>
              </a:ext>
            </a:extLst>
          </p:cNvPr>
          <p:cNvPicPr>
            <a:picLocks noChangeAspect="1"/>
          </p:cNvPicPr>
          <p:nvPr/>
        </p:nvPicPr>
        <p:blipFill>
          <a:blip r:embed="rId5"/>
          <a:stretch>
            <a:fillRect/>
          </a:stretch>
        </p:blipFill>
        <p:spPr>
          <a:xfrm>
            <a:off x="4205576" y="2419350"/>
            <a:ext cx="4114800" cy="3829050"/>
          </a:xfrm>
          <a:prstGeom prst="rect">
            <a:avLst/>
          </a:prstGeom>
        </p:spPr>
      </p:pic>
      <p:sp>
        <p:nvSpPr>
          <p:cNvPr id="9" name="文本框 8">
            <a:extLst>
              <a:ext uri="{FF2B5EF4-FFF2-40B4-BE49-F238E27FC236}">
                <a16:creationId xmlns:a16="http://schemas.microsoft.com/office/drawing/2014/main" id="{99213DEE-C618-48F7-BC2F-FCBB5F1D8759}"/>
              </a:ext>
            </a:extLst>
          </p:cNvPr>
          <p:cNvSpPr txBox="1"/>
          <p:nvPr/>
        </p:nvSpPr>
        <p:spPr>
          <a:xfrm>
            <a:off x="6262976" y="718449"/>
            <a:ext cx="5290457" cy="1200329"/>
          </a:xfrm>
          <a:prstGeom prst="rect">
            <a:avLst/>
          </a:prstGeom>
          <a:noFill/>
        </p:spPr>
        <p:txBody>
          <a:bodyPr wrap="square" rtlCol="0">
            <a:spAutoFit/>
          </a:bodyPr>
          <a:lstStyle/>
          <a:p>
            <a:r>
              <a:rPr lang="zh-CN" altLang="en-US" sz="2400" dirty="0">
                <a:solidFill>
                  <a:schemeClr val="accent5">
                    <a:lumMod val="50000"/>
                  </a:schemeClr>
                </a:solidFill>
                <a:latin typeface="+mj-ea"/>
                <a:ea typeface="+mj-ea"/>
              </a:rPr>
              <a:t>根据上述构造</a:t>
            </a:r>
            <a:r>
              <a:rPr lang="en-US" altLang="zh-CN" sz="2400" dirty="0">
                <a:solidFill>
                  <a:schemeClr val="accent5">
                    <a:lumMod val="50000"/>
                  </a:schemeClr>
                </a:solidFill>
                <a:latin typeface="+mj-ea"/>
                <a:ea typeface="+mj-ea"/>
              </a:rPr>
              <a:t>n-</a:t>
            </a:r>
            <a:r>
              <a:rPr lang="zh-CN" altLang="en-US" sz="2400" dirty="0">
                <a:solidFill>
                  <a:schemeClr val="accent5">
                    <a:lumMod val="50000"/>
                  </a:schemeClr>
                </a:solidFill>
                <a:latin typeface="+mj-ea"/>
                <a:ea typeface="+mj-ea"/>
              </a:rPr>
              <a:t>立方体图的哈密顿回路的方法可以给出递归构造格雷码</a:t>
            </a:r>
          </a:p>
          <a:p>
            <a:endParaRPr lang="zh-CN" altLang="en-US" sz="2400" dirty="0">
              <a:solidFill>
                <a:schemeClr val="accent5">
                  <a:lumMod val="50000"/>
                </a:schemeClr>
              </a:solidFill>
              <a:latin typeface="+mj-ea"/>
              <a:ea typeface="+mj-ea"/>
            </a:endParaRPr>
          </a:p>
        </p:txBody>
      </p:sp>
    </p:spTree>
    <p:extLst>
      <p:ext uri="{BB962C8B-B14F-4D97-AF65-F5344CB8AC3E}">
        <p14:creationId xmlns:p14="http://schemas.microsoft.com/office/powerpoint/2010/main" val="27764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913773" y="1066800"/>
            <a:ext cx="10058400" cy="1371600"/>
          </a:xfrm>
        </p:spPr>
        <p:txBody>
          <a:bodyPr/>
          <a:lstStyle/>
          <a:p>
            <a:r>
              <a:rPr lang="zh-CN" altLang="en-US" dirty="0"/>
              <a:t>谢谢大家的聆听</a:t>
            </a:r>
            <a:r>
              <a:rPr lang="en-US" altLang="zh-CN" dirty="0"/>
              <a:t>!</a:t>
            </a:r>
            <a:endParaRPr lang="zh-CN" altLang="en-US" dirty="0"/>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9" name="内容占位符 8">
            <a:extLst>
              <a:ext uri="{FF2B5EF4-FFF2-40B4-BE49-F238E27FC236}">
                <a16:creationId xmlns:a16="http://schemas.microsoft.com/office/drawing/2014/main" id="{F37A37B4-7DFB-4176-8B50-EA73B7A17AE5}"/>
              </a:ext>
            </a:extLst>
          </p:cNvPr>
          <p:cNvPicPr>
            <a:picLocks noGrp="1" noChangeAspect="1"/>
          </p:cNvPicPr>
          <p:nvPr>
            <p:ph idx="1"/>
          </p:nvPr>
        </p:nvPicPr>
        <p:blipFill>
          <a:blip r:embed="rId2"/>
          <a:stretch>
            <a:fillRect/>
          </a:stretch>
        </p:blipFill>
        <p:spPr>
          <a:xfrm>
            <a:off x="4062225" y="2545927"/>
            <a:ext cx="3761495" cy="2728488"/>
          </a:xfrm>
          <a:prstGeom prst="rect">
            <a:avLst/>
          </a:prstGeom>
        </p:spPr>
      </p:pic>
    </p:spTree>
    <p:extLst>
      <p:ext uri="{BB962C8B-B14F-4D97-AF65-F5344CB8AC3E}">
        <p14:creationId xmlns:p14="http://schemas.microsoft.com/office/powerpoint/2010/main" val="217506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3B467-088C-4F3D-A9A7-105C4E1E20CD}"/>
              </a:ext>
            </a:extLst>
          </p:cNvPr>
          <p:cNvSpPr>
            <a:spLocks noGrp="1"/>
          </p:cNvSpPr>
          <p:nvPr>
            <p:ph type="ctrTitle"/>
          </p:nvPr>
        </p:nvSpPr>
        <p:spPr>
          <a:xfrm>
            <a:off x="4661512" y="2535063"/>
            <a:ext cx="4775075" cy="1673343"/>
          </a:xfrm>
        </p:spPr>
        <p:txBody>
          <a:bodyPr rtlCol="0">
            <a:normAutofit/>
          </a:bodyPr>
          <a:lstStyle/>
          <a:p>
            <a:pPr rtl="0"/>
            <a:endParaRPr lang="zh-cn" sz="4400" dirty="0">
              <a:solidFill>
                <a:schemeClr val="tx1"/>
              </a:solidFill>
            </a:endParaRPr>
          </a:p>
        </p:txBody>
      </p:sp>
      <p:sp>
        <p:nvSpPr>
          <p:cNvPr id="3" name="副标题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rtlCol="0">
            <a:normAutofit/>
          </a:bodyPr>
          <a:lstStyle/>
          <a:p>
            <a:pPr rtl="0"/>
            <a:r>
              <a:rPr lang="zh-CN" altLang="en-US" dirty="0">
                <a:solidFill>
                  <a:schemeClr val="tx1"/>
                </a:solidFill>
              </a:rPr>
              <a:t>哈弥敦</a:t>
            </a:r>
            <a:endParaRPr lang="zh-cn" dirty="0">
              <a:solidFill>
                <a:srgbClr val="FF0000"/>
              </a:solidFill>
            </a:endParaRPr>
          </a:p>
        </p:txBody>
      </p:sp>
      <p:pic>
        <p:nvPicPr>
          <p:cNvPr id="4" name="图片 3">
            <a:extLst>
              <a:ext uri="{FF2B5EF4-FFF2-40B4-BE49-F238E27FC236}">
                <a16:creationId xmlns:a16="http://schemas.microsoft.com/office/drawing/2014/main" id="{08934D3E-3175-47A0-AFD9-E46389B2ED54}"/>
              </a:ext>
            </a:extLst>
          </p:cNvPr>
          <p:cNvPicPr>
            <a:picLocks noChangeAspect="1"/>
          </p:cNvPicPr>
          <p:nvPr/>
        </p:nvPicPr>
        <p:blipFill>
          <a:blip r:embed="rId3"/>
          <a:stretch>
            <a:fillRect/>
          </a:stretch>
        </p:blipFill>
        <p:spPr>
          <a:xfrm>
            <a:off x="1439705" y="193106"/>
            <a:ext cx="9650411" cy="6357256"/>
          </a:xfrm>
          <a:prstGeom prst="rect">
            <a:avLst/>
          </a:prstGeom>
        </p:spPr>
      </p:pic>
      <p:sp>
        <p:nvSpPr>
          <p:cNvPr id="5" name="文本框 4">
            <a:extLst>
              <a:ext uri="{FF2B5EF4-FFF2-40B4-BE49-F238E27FC236}">
                <a16:creationId xmlns:a16="http://schemas.microsoft.com/office/drawing/2014/main" id="{D85EDC51-D6BD-411F-B380-63401393E7D7}"/>
              </a:ext>
            </a:extLst>
          </p:cNvPr>
          <p:cNvSpPr txBox="1"/>
          <p:nvPr/>
        </p:nvSpPr>
        <p:spPr>
          <a:xfrm>
            <a:off x="5867400" y="3537857"/>
            <a:ext cx="5048545" cy="584775"/>
          </a:xfrm>
          <a:prstGeom prst="rect">
            <a:avLst/>
          </a:prstGeom>
          <a:noFill/>
        </p:spPr>
        <p:txBody>
          <a:bodyPr wrap="square" rtlCol="0">
            <a:spAutoFit/>
          </a:bodyPr>
          <a:lstStyle/>
          <a:p>
            <a:r>
              <a:rPr lang="zh-CN" altLang="en-US" sz="3200" dirty="0">
                <a:solidFill>
                  <a:schemeClr val="accent6">
                    <a:lumMod val="50000"/>
                  </a:schemeClr>
                </a:solidFill>
                <a:latin typeface="+mn-ea"/>
              </a:rPr>
              <a:t>蛮力法</a:t>
            </a:r>
            <a:r>
              <a:rPr lang="en-US" altLang="zh-CN" sz="3200" dirty="0">
                <a:solidFill>
                  <a:schemeClr val="accent6">
                    <a:lumMod val="50000"/>
                  </a:schemeClr>
                </a:solidFill>
                <a:latin typeface="+mn-ea"/>
              </a:rPr>
              <a:t>PPT</a:t>
            </a:r>
            <a:r>
              <a:rPr lang="zh-CN" altLang="en-US" sz="3200" dirty="0">
                <a:solidFill>
                  <a:schemeClr val="accent6">
                    <a:lumMod val="50000"/>
                  </a:schemeClr>
                </a:solidFill>
                <a:latin typeface="+mn-ea"/>
              </a:rPr>
              <a:t>中的一张幻灯片</a:t>
            </a:r>
          </a:p>
        </p:txBody>
      </p:sp>
    </p:spTree>
    <p:extLst>
      <p:ext uri="{BB962C8B-B14F-4D97-AF65-F5344CB8AC3E}">
        <p14:creationId xmlns:p14="http://schemas.microsoft.com/office/powerpoint/2010/main" val="247634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pic>
        <p:nvPicPr>
          <p:cNvPr id="6" name="内容占位符 5">
            <a:extLst>
              <a:ext uri="{FF2B5EF4-FFF2-40B4-BE49-F238E27FC236}">
                <a16:creationId xmlns:a16="http://schemas.microsoft.com/office/drawing/2014/main" id="{442E43F7-58AA-4F18-A91A-2C59EACAADB1}"/>
              </a:ext>
            </a:extLst>
          </p:cNvPr>
          <p:cNvPicPr>
            <a:picLocks noGrp="1" noChangeAspect="1"/>
          </p:cNvPicPr>
          <p:nvPr>
            <p:ph idx="1"/>
          </p:nvPr>
        </p:nvPicPr>
        <p:blipFill>
          <a:blip r:embed="rId3"/>
          <a:stretch>
            <a:fillRect/>
          </a:stretch>
        </p:blipFill>
        <p:spPr>
          <a:xfrm>
            <a:off x="1066800" y="517071"/>
            <a:ext cx="10392354" cy="5693229"/>
          </a:xfrm>
          <a:prstGeom prst="rect">
            <a:avLst/>
          </a:prstGeom>
        </p:spPr>
      </p:pic>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sp>
        <p:nvSpPr>
          <p:cNvPr id="7" name="文本框 6">
            <a:extLst>
              <a:ext uri="{FF2B5EF4-FFF2-40B4-BE49-F238E27FC236}">
                <a16:creationId xmlns:a16="http://schemas.microsoft.com/office/drawing/2014/main" id="{2C70EB60-2355-4520-A9F9-8164B04BDE74}"/>
              </a:ext>
            </a:extLst>
          </p:cNvPr>
          <p:cNvSpPr txBox="1"/>
          <p:nvPr/>
        </p:nvSpPr>
        <p:spPr>
          <a:xfrm>
            <a:off x="8294914" y="3103734"/>
            <a:ext cx="3897086" cy="2123658"/>
          </a:xfrm>
          <a:prstGeom prst="rect">
            <a:avLst/>
          </a:prstGeom>
          <a:noFill/>
        </p:spPr>
        <p:txBody>
          <a:bodyPr wrap="square" rtlCol="0">
            <a:spAutoFit/>
          </a:bodyPr>
          <a:lstStyle/>
          <a:p>
            <a:r>
              <a:rPr lang="zh-CN" altLang="en-US" sz="4400" dirty="0">
                <a:latin typeface="+mj-ea"/>
                <a:ea typeface="+mj-ea"/>
              </a:rPr>
              <a:t>哈密顿回路</a:t>
            </a:r>
            <a:r>
              <a:rPr lang="en-US" altLang="zh-CN" sz="4400" dirty="0">
                <a:latin typeface="+mj-ea"/>
                <a:ea typeface="+mj-ea"/>
              </a:rPr>
              <a:t>?</a:t>
            </a:r>
          </a:p>
          <a:p>
            <a:r>
              <a:rPr lang="zh-CN" altLang="en-US" sz="4400" dirty="0">
                <a:latin typeface="+mj-ea"/>
                <a:ea typeface="+mj-ea"/>
              </a:rPr>
              <a:t>欧拉回路</a:t>
            </a:r>
            <a:r>
              <a:rPr lang="en-US" altLang="zh-CN" sz="4400" dirty="0">
                <a:latin typeface="+mj-ea"/>
                <a:ea typeface="+mj-ea"/>
              </a:rPr>
              <a:t>?</a:t>
            </a:r>
          </a:p>
          <a:p>
            <a:endParaRPr lang="zh-CN" altLang="en-US" sz="4400" dirty="0">
              <a:latin typeface="+mj-ea"/>
              <a:ea typeface="+mj-ea"/>
            </a:endParaRPr>
          </a:p>
        </p:txBody>
      </p:sp>
    </p:spTree>
    <p:extLst>
      <p:ext uri="{BB962C8B-B14F-4D97-AF65-F5344CB8AC3E}">
        <p14:creationId xmlns:p14="http://schemas.microsoft.com/office/powerpoint/2010/main" val="40941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normAutofit/>
          </a:bodyPr>
          <a:lstStyle/>
          <a:p>
            <a:r>
              <a:rPr lang="zh-CN" altLang="en-US" sz="2800" dirty="0">
                <a:latin typeface="+mn-ea"/>
                <a:ea typeface="+mn-ea"/>
              </a:rPr>
              <a:t>“哈密尔顿回路问题”与“欧拉回路问题”看上去十分相似，然而却是完全不同的两个问题。</a:t>
            </a:r>
            <a:endParaRPr lang="en-US" altLang="zh-CN" sz="2800" dirty="0">
              <a:latin typeface="+mn-ea"/>
              <a:ea typeface="+mn-ea"/>
            </a:endParaRPr>
          </a:p>
          <a:p>
            <a:endParaRPr lang="en-US" altLang="zh-CN" sz="2800" dirty="0">
              <a:latin typeface="+mn-ea"/>
              <a:ea typeface="+mn-ea"/>
            </a:endParaRPr>
          </a:p>
          <a:p>
            <a:r>
              <a:rPr lang="zh-CN" altLang="en-US" sz="2800" dirty="0">
                <a:latin typeface="+mn-ea"/>
                <a:ea typeface="+mn-ea"/>
              </a:rPr>
              <a:t>“哈密尔顿回路问题”</a:t>
            </a:r>
            <a:r>
              <a:rPr lang="zh-CN" altLang="en-US" sz="2800" b="1" dirty="0">
                <a:latin typeface="+mn-ea"/>
                <a:ea typeface="+mn-ea"/>
              </a:rPr>
              <a:t>是</a:t>
            </a:r>
            <a:r>
              <a:rPr lang="zh-CN" altLang="en-US" sz="2800" b="1" dirty="0">
                <a:solidFill>
                  <a:srgbClr val="00B050"/>
                </a:solidFill>
                <a:latin typeface="+mn-ea"/>
                <a:ea typeface="+mn-ea"/>
              </a:rPr>
              <a:t>访问除原出发结点以外的每个结点一次且仅一次</a:t>
            </a:r>
            <a:r>
              <a:rPr lang="en-US" altLang="zh-CN" sz="2800" dirty="0">
                <a:latin typeface="+mn-ea"/>
                <a:ea typeface="+mn-ea"/>
              </a:rPr>
              <a:t>, </a:t>
            </a:r>
            <a:r>
              <a:rPr lang="zh-CN" altLang="en-US" sz="2800" dirty="0">
                <a:latin typeface="+mn-ea"/>
                <a:ea typeface="+mn-ea"/>
              </a:rPr>
              <a:t>而欧拉回路问题”是访问</a:t>
            </a:r>
            <a:r>
              <a:rPr lang="zh-CN" altLang="en-US" sz="2800" b="1" dirty="0">
                <a:solidFill>
                  <a:srgbClr val="00B050"/>
                </a:solidFill>
                <a:latin typeface="+mn-ea"/>
                <a:ea typeface="+mn-ea"/>
              </a:rPr>
              <a:t>每条边一次且仅一次</a:t>
            </a:r>
            <a:endParaRPr lang="en-US" altLang="zh-CN" sz="2800" b="1" dirty="0">
              <a:solidFill>
                <a:srgbClr val="00B050"/>
              </a:solidFill>
              <a:latin typeface="+mn-ea"/>
              <a:ea typeface="+mn-ea"/>
            </a:endParaRPr>
          </a:p>
          <a:p>
            <a:pPr marL="0" indent="0">
              <a:buNone/>
            </a:pPr>
            <a:endParaRPr lang="en-US" altLang="zh-CN" sz="2800" dirty="0">
              <a:latin typeface="+mn-ea"/>
              <a:ea typeface="+mn-ea"/>
            </a:endParaRPr>
          </a:p>
          <a:p>
            <a:r>
              <a:rPr lang="zh-CN" altLang="en-US" sz="2800" dirty="0">
                <a:latin typeface="+mn-ea"/>
                <a:ea typeface="+mn-ea"/>
              </a:rPr>
              <a:t>对任一给定的图是否存在“欧拉回路”欧拉已</a:t>
            </a:r>
            <a:r>
              <a:rPr lang="zh-CN" altLang="en-US" sz="2800" b="1" dirty="0">
                <a:solidFill>
                  <a:srgbClr val="00B050"/>
                </a:solidFill>
                <a:latin typeface="+mn-ea"/>
                <a:ea typeface="+mn-ea"/>
              </a:rPr>
              <a:t>给出了充分必要条件</a:t>
            </a:r>
            <a:r>
              <a:rPr lang="zh-CN" altLang="en-US" sz="2800" dirty="0">
                <a:latin typeface="+mn-ea"/>
                <a:ea typeface="+mn-ea"/>
              </a:rPr>
              <a:t>，而对任一给定的图是否存在“哈密尔顿回路”</a:t>
            </a:r>
            <a:r>
              <a:rPr lang="zh-CN" altLang="en-US" sz="2800" b="1" dirty="0">
                <a:solidFill>
                  <a:srgbClr val="00B050"/>
                </a:solidFill>
                <a:latin typeface="+mn-ea"/>
                <a:ea typeface="+mn-ea"/>
              </a:rPr>
              <a:t>至今仍未找到满足该问题的充分必要条件</a:t>
            </a:r>
            <a:r>
              <a:rPr lang="zh-CN" altLang="en-US" sz="2800" dirty="0">
                <a:latin typeface="+mn-ea"/>
                <a:ea typeface="+mn-ea"/>
              </a:rPr>
              <a:t>。</a:t>
            </a:r>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spTree>
    <p:extLst>
      <p:ext uri="{BB962C8B-B14F-4D97-AF65-F5344CB8AC3E}">
        <p14:creationId xmlns:p14="http://schemas.microsoft.com/office/powerpoint/2010/main" val="1137459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9295F-E638-4F61-AFE2-CF3E40556031}"/>
              </a:ext>
            </a:extLst>
          </p:cNvPr>
          <p:cNvSpPr>
            <a:spLocks noGrp="1"/>
          </p:cNvSpPr>
          <p:nvPr>
            <p:ph type="title" idx="4294967295"/>
          </p:nvPr>
        </p:nvSpPr>
        <p:spPr>
          <a:xfrm>
            <a:off x="4852988" y="642938"/>
            <a:ext cx="7339012" cy="1746250"/>
          </a:xfrm>
        </p:spPr>
        <p:txBody>
          <a:bodyPr rtlCol="0">
            <a:normAutofit/>
          </a:bodyPr>
          <a:lstStyle/>
          <a:p>
            <a:pPr algn="ctr"/>
            <a:r>
              <a:rPr lang="zh-CN" altLang="en-US" sz="3200" dirty="0">
                <a:latin typeface="+mj-ea"/>
                <a:ea typeface="+mj-ea"/>
              </a:rPr>
              <a:t>阅读材料</a:t>
            </a:r>
            <a:br>
              <a:rPr lang="en-US" altLang="zh-CN" sz="3200" dirty="0">
                <a:latin typeface="+mj-ea"/>
                <a:ea typeface="+mj-ea"/>
              </a:rPr>
            </a:br>
            <a:r>
              <a:rPr lang="en-US" altLang="zh-CN" sz="3200" dirty="0">
                <a:latin typeface="+mj-ea"/>
                <a:ea typeface="+mj-ea"/>
              </a:rPr>
              <a:t>&lt;&lt;</a:t>
            </a:r>
            <a:r>
              <a:rPr lang="zh-CN" altLang="en-US" sz="3200" dirty="0">
                <a:latin typeface="+mj-ea"/>
                <a:ea typeface="+mj-ea"/>
              </a:rPr>
              <a:t>欧拉图相关的生成与计数问题探究</a:t>
            </a:r>
            <a:r>
              <a:rPr lang="en-US" altLang="zh-CN" sz="3200" dirty="0">
                <a:latin typeface="+mj-ea"/>
                <a:ea typeface="+mj-ea"/>
              </a:rPr>
              <a:t>&gt;&gt;</a:t>
            </a:r>
            <a:r>
              <a:rPr lang="zh-CN" altLang="en-US" sz="3200" dirty="0">
                <a:latin typeface="+mj-ea"/>
                <a:ea typeface="+mj-ea"/>
              </a:rPr>
              <a:t> </a:t>
            </a:r>
            <a:r>
              <a:rPr lang="zh-CN" altLang="en-US" sz="2000" dirty="0">
                <a:latin typeface="+mj-ea"/>
                <a:ea typeface="+mj-ea"/>
              </a:rPr>
              <a:t>北京师范大学附属实验中学 陈通 </a:t>
            </a:r>
            <a:br>
              <a:rPr lang="en-US" altLang="zh-CN" sz="2000" dirty="0">
                <a:latin typeface="+mj-ea"/>
                <a:ea typeface="+mj-ea"/>
              </a:rPr>
            </a:br>
            <a:r>
              <a:rPr lang="zh-CN" altLang="en-US" sz="2000" dirty="0">
                <a:latin typeface="+mj-ea"/>
                <a:ea typeface="+mj-ea"/>
              </a:rPr>
              <a:t>国集</a:t>
            </a:r>
            <a:r>
              <a:rPr lang="en-US" altLang="zh-CN" sz="2000" dirty="0">
                <a:latin typeface="+mj-ea"/>
                <a:ea typeface="+mj-ea"/>
              </a:rPr>
              <a:t>2018</a:t>
            </a:r>
            <a:r>
              <a:rPr lang="zh-CN" altLang="en-US" sz="2000" dirty="0">
                <a:latin typeface="+mj-ea"/>
                <a:ea typeface="+mj-ea"/>
              </a:rPr>
              <a:t>论文集</a:t>
            </a:r>
            <a:endParaRPr lang="en-US" sz="2000" dirty="0">
              <a:solidFill>
                <a:schemeClr val="tx1">
                  <a:lumMod val="75000"/>
                  <a:lumOff val="25000"/>
                </a:schemeClr>
              </a:solidFill>
              <a:latin typeface="+mj-ea"/>
              <a:ea typeface="+mj-ea"/>
            </a:endParaRPr>
          </a:p>
        </p:txBody>
      </p:sp>
      <p:graphicFrame>
        <p:nvGraphicFramePr>
          <p:cNvPr id="31" name="内容占位符 2">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1687235432"/>
              </p:ext>
            </p:extLst>
          </p:nvPr>
        </p:nvGraphicFramePr>
        <p:xfrm>
          <a:off x="-859971" y="642937"/>
          <a:ext cx="14140542" cy="7151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92457"/>
            <a:ext cx="10048043" cy="5805997"/>
          </a:xfrm>
          <a:solidFill>
            <a:schemeClr val="bg2"/>
          </a:solidFill>
        </p:spPr>
        <p:txBody>
          <a:bodyPr>
            <a:normAutofit/>
          </a:bodyPr>
          <a:lstStyle/>
          <a:p>
            <a:pPr marL="0" indent="0">
              <a:buNone/>
            </a:pPr>
            <a:endParaRPr lang="zh-CN" altLang="en-US" sz="3200" dirty="0">
              <a:latin typeface="+mj-ea"/>
              <a:ea typeface="+mj-ea"/>
            </a:endParaRPr>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6" name="图片 5">
            <a:extLst>
              <a:ext uri="{FF2B5EF4-FFF2-40B4-BE49-F238E27FC236}">
                <a16:creationId xmlns:a16="http://schemas.microsoft.com/office/drawing/2014/main" id="{2E0A6E77-CF1D-40FE-AE26-7BB322236581}"/>
              </a:ext>
            </a:extLst>
          </p:cNvPr>
          <p:cNvPicPr>
            <a:picLocks noChangeAspect="1"/>
          </p:cNvPicPr>
          <p:nvPr/>
        </p:nvPicPr>
        <p:blipFill>
          <a:blip r:embed="rId3"/>
          <a:stretch>
            <a:fillRect/>
          </a:stretch>
        </p:blipFill>
        <p:spPr>
          <a:xfrm>
            <a:off x="1066800" y="1513980"/>
            <a:ext cx="10058400" cy="1539938"/>
          </a:xfrm>
          <a:prstGeom prst="rect">
            <a:avLst/>
          </a:prstGeom>
        </p:spPr>
      </p:pic>
      <p:pic>
        <p:nvPicPr>
          <p:cNvPr id="7" name="图片 6">
            <a:extLst>
              <a:ext uri="{FF2B5EF4-FFF2-40B4-BE49-F238E27FC236}">
                <a16:creationId xmlns:a16="http://schemas.microsoft.com/office/drawing/2014/main" id="{FBA47D81-6FBF-4C32-B1DE-F1E7DC64EDAF}"/>
              </a:ext>
            </a:extLst>
          </p:cNvPr>
          <p:cNvPicPr>
            <a:picLocks noChangeAspect="1"/>
          </p:cNvPicPr>
          <p:nvPr/>
        </p:nvPicPr>
        <p:blipFill>
          <a:blip r:embed="rId4"/>
          <a:stretch>
            <a:fillRect/>
          </a:stretch>
        </p:blipFill>
        <p:spPr>
          <a:xfrm>
            <a:off x="1066800" y="3039721"/>
            <a:ext cx="10058400" cy="1783018"/>
          </a:xfrm>
          <a:prstGeom prst="rect">
            <a:avLst/>
          </a:prstGeom>
        </p:spPr>
      </p:pic>
      <p:pic>
        <p:nvPicPr>
          <p:cNvPr id="8" name="图片 7">
            <a:extLst>
              <a:ext uri="{FF2B5EF4-FFF2-40B4-BE49-F238E27FC236}">
                <a16:creationId xmlns:a16="http://schemas.microsoft.com/office/drawing/2014/main" id="{2BD07030-F2F4-4E86-A328-A7B13D149D52}"/>
              </a:ext>
            </a:extLst>
          </p:cNvPr>
          <p:cNvPicPr>
            <a:picLocks noChangeAspect="1"/>
          </p:cNvPicPr>
          <p:nvPr/>
        </p:nvPicPr>
        <p:blipFill>
          <a:blip r:embed="rId5"/>
          <a:stretch>
            <a:fillRect/>
          </a:stretch>
        </p:blipFill>
        <p:spPr>
          <a:xfrm>
            <a:off x="2787588" y="4498454"/>
            <a:ext cx="6409678" cy="2000000"/>
          </a:xfrm>
          <a:prstGeom prst="rect">
            <a:avLst/>
          </a:prstGeom>
        </p:spPr>
      </p:pic>
      <p:cxnSp>
        <p:nvCxnSpPr>
          <p:cNvPr id="10" name="直接连接符 9">
            <a:extLst>
              <a:ext uri="{FF2B5EF4-FFF2-40B4-BE49-F238E27FC236}">
                <a16:creationId xmlns:a16="http://schemas.microsoft.com/office/drawing/2014/main" id="{B73FCEBD-E76A-4B0A-9B5F-FFF10E2983EB}"/>
              </a:ext>
            </a:extLst>
          </p:cNvPr>
          <p:cNvCxnSpPr/>
          <p:nvPr/>
        </p:nvCxnSpPr>
        <p:spPr>
          <a:xfrm>
            <a:off x="3062796" y="4822739"/>
            <a:ext cx="168676" cy="49498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BF05524-896B-4232-A275-11959C44A640}"/>
              </a:ext>
            </a:extLst>
          </p:cNvPr>
          <p:cNvCxnSpPr>
            <a:cxnSpLocks/>
          </p:cNvCxnSpPr>
          <p:nvPr/>
        </p:nvCxnSpPr>
        <p:spPr>
          <a:xfrm>
            <a:off x="3366116" y="5413104"/>
            <a:ext cx="424649" cy="42840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3C1FACC-161A-430C-8AE0-88AA8E6FC759}"/>
              </a:ext>
            </a:extLst>
          </p:cNvPr>
          <p:cNvCxnSpPr>
            <a:cxnSpLocks/>
          </p:cNvCxnSpPr>
          <p:nvPr/>
        </p:nvCxnSpPr>
        <p:spPr>
          <a:xfrm flipH="1">
            <a:off x="3966194" y="5431400"/>
            <a:ext cx="335892" cy="39180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9DFF50C-8B45-4303-B800-B18F31653B8B}"/>
              </a:ext>
            </a:extLst>
          </p:cNvPr>
          <p:cNvCxnSpPr>
            <a:cxnSpLocks/>
          </p:cNvCxnSpPr>
          <p:nvPr/>
        </p:nvCxnSpPr>
        <p:spPr>
          <a:xfrm>
            <a:off x="3407472" y="5413104"/>
            <a:ext cx="8832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EEF25CC-65B4-4C88-85C0-56D3A167B83A}"/>
              </a:ext>
            </a:extLst>
          </p:cNvPr>
          <p:cNvCxnSpPr>
            <a:cxnSpLocks/>
          </p:cNvCxnSpPr>
          <p:nvPr/>
        </p:nvCxnSpPr>
        <p:spPr>
          <a:xfrm flipH="1">
            <a:off x="3343784" y="4898854"/>
            <a:ext cx="435016" cy="41065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CD63CD8-A7DF-4BB3-AE2D-A3A86998E543}"/>
              </a:ext>
            </a:extLst>
          </p:cNvPr>
          <p:cNvCxnSpPr>
            <a:cxnSpLocks/>
          </p:cNvCxnSpPr>
          <p:nvPr/>
        </p:nvCxnSpPr>
        <p:spPr>
          <a:xfrm flipH="1" flipV="1">
            <a:off x="3938938" y="4902424"/>
            <a:ext cx="390405" cy="403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D060DE6-8629-4B1B-BD9F-80E5B77D5BBD}"/>
              </a:ext>
            </a:extLst>
          </p:cNvPr>
          <p:cNvCxnSpPr>
            <a:cxnSpLocks/>
          </p:cNvCxnSpPr>
          <p:nvPr/>
        </p:nvCxnSpPr>
        <p:spPr>
          <a:xfrm flipH="1">
            <a:off x="4420213" y="4805389"/>
            <a:ext cx="238132" cy="50054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4D74FBA6-8907-4C71-B489-05D59438C39A}"/>
              </a:ext>
            </a:extLst>
          </p:cNvPr>
          <p:cNvCxnSpPr>
            <a:cxnSpLocks/>
          </p:cNvCxnSpPr>
          <p:nvPr/>
        </p:nvCxnSpPr>
        <p:spPr>
          <a:xfrm flipH="1">
            <a:off x="3984790" y="4742337"/>
            <a:ext cx="626921" cy="12610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EE99F40-D0ED-4F9C-A582-3D789270FE5E}"/>
              </a:ext>
            </a:extLst>
          </p:cNvPr>
          <p:cNvCxnSpPr>
            <a:cxnSpLocks/>
          </p:cNvCxnSpPr>
          <p:nvPr/>
        </p:nvCxnSpPr>
        <p:spPr>
          <a:xfrm>
            <a:off x="3147134" y="4757805"/>
            <a:ext cx="560624" cy="9516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99F8284-40CE-4492-A394-1B160D4FDEA4}"/>
              </a:ext>
            </a:extLst>
          </p:cNvPr>
          <p:cNvCxnSpPr>
            <a:cxnSpLocks/>
          </p:cNvCxnSpPr>
          <p:nvPr/>
        </p:nvCxnSpPr>
        <p:spPr>
          <a:xfrm>
            <a:off x="5594724" y="5320923"/>
            <a:ext cx="81495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0381414-AA98-4B72-B375-C4ABB0662363}"/>
              </a:ext>
            </a:extLst>
          </p:cNvPr>
          <p:cNvCxnSpPr>
            <a:cxnSpLocks/>
          </p:cNvCxnSpPr>
          <p:nvPr/>
        </p:nvCxnSpPr>
        <p:spPr>
          <a:xfrm flipH="1">
            <a:off x="5992428" y="5396281"/>
            <a:ext cx="417249" cy="44522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C14C7D5B-51C7-4C7D-A669-F92FF2E2EBD9}"/>
              </a:ext>
            </a:extLst>
          </p:cNvPr>
          <p:cNvCxnSpPr>
            <a:cxnSpLocks/>
          </p:cNvCxnSpPr>
          <p:nvPr/>
        </p:nvCxnSpPr>
        <p:spPr>
          <a:xfrm>
            <a:off x="5611505" y="5347983"/>
            <a:ext cx="369582" cy="47112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1F215731-3858-4C4C-A09E-307478AFE0FD}"/>
              </a:ext>
            </a:extLst>
          </p:cNvPr>
          <p:cNvCxnSpPr>
            <a:cxnSpLocks/>
          </p:cNvCxnSpPr>
          <p:nvPr/>
        </p:nvCxnSpPr>
        <p:spPr>
          <a:xfrm flipH="1">
            <a:off x="5530045" y="4754752"/>
            <a:ext cx="451042" cy="4271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EC12B35F-8F06-4A37-9706-FD9A8E4F79A6}"/>
              </a:ext>
            </a:extLst>
          </p:cNvPr>
          <p:cNvCxnSpPr>
            <a:cxnSpLocks/>
          </p:cNvCxnSpPr>
          <p:nvPr/>
        </p:nvCxnSpPr>
        <p:spPr>
          <a:xfrm>
            <a:off x="6067559" y="4775215"/>
            <a:ext cx="397751" cy="45419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D0E7121A-4448-41B4-A7B3-544725A71CB9}"/>
              </a:ext>
            </a:extLst>
          </p:cNvPr>
          <p:cNvSpPr txBox="1"/>
          <p:nvPr/>
        </p:nvSpPr>
        <p:spPr>
          <a:xfrm>
            <a:off x="876913" y="-86037"/>
            <a:ext cx="7086600" cy="1446550"/>
          </a:xfrm>
          <a:prstGeom prst="rect">
            <a:avLst/>
          </a:prstGeom>
          <a:noFill/>
        </p:spPr>
        <p:txBody>
          <a:bodyPr wrap="square" rtlCol="0">
            <a:spAutoFit/>
          </a:bodyPr>
          <a:lstStyle/>
          <a:p>
            <a:pPr lvl="0" defTabSz="914400">
              <a:lnSpc>
                <a:spcPct val="120000"/>
              </a:lnSpc>
              <a:spcBef>
                <a:spcPts val="1000"/>
              </a:spcBef>
              <a:buClr>
                <a:prstClr val="black"/>
              </a:buClr>
            </a:pPr>
            <a:r>
              <a:rPr lang="en-US" altLang="zh-CN" sz="4000" cap="all" dirty="0">
                <a:solidFill>
                  <a:prstClr val="black"/>
                </a:solidFill>
                <a:latin typeface="宋体" panose="02010600030101010101" pitchFamily="2" charset="-122"/>
              </a:rPr>
              <a:t>I.</a:t>
            </a:r>
            <a:r>
              <a:rPr lang="zh-CN" altLang="en-US" sz="4000" cap="all" dirty="0">
                <a:solidFill>
                  <a:prstClr val="black"/>
                </a:solidFill>
                <a:latin typeface="宋体" panose="02010600030101010101" pitchFamily="2" charset="-122"/>
              </a:rPr>
              <a:t>回顾欧拉图的相关概念</a:t>
            </a:r>
          </a:p>
          <a:p>
            <a:endParaRPr lang="zh-CN" altLang="en-US" sz="4000" dirty="0"/>
          </a:p>
        </p:txBody>
      </p:sp>
    </p:spTree>
    <p:extLst>
      <p:ext uri="{BB962C8B-B14F-4D97-AF65-F5344CB8AC3E}">
        <p14:creationId xmlns:p14="http://schemas.microsoft.com/office/powerpoint/2010/main" val="182885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normAutofit/>
          </a:bodyPr>
          <a:lstStyle/>
          <a:p>
            <a:pPr marL="0" indent="0">
              <a:buNone/>
            </a:pPr>
            <a:r>
              <a:rPr lang="zh-CN" altLang="en-US" sz="2800" dirty="0">
                <a:latin typeface="+mj-ea"/>
                <a:ea typeface="+mj-ea"/>
              </a:rPr>
              <a:t>给定无向欧拉图 </a:t>
            </a:r>
            <a:r>
              <a:rPr lang="en-US" altLang="zh-CN" sz="2800" dirty="0">
                <a:latin typeface="+mj-ea"/>
                <a:ea typeface="+mj-ea"/>
              </a:rPr>
              <a:t>G = (V, E) </a:t>
            </a:r>
            <a:r>
              <a:rPr lang="zh-CN" altLang="en-US" sz="2800" dirty="0">
                <a:latin typeface="+mj-ea"/>
                <a:ea typeface="+mj-ea"/>
              </a:rPr>
              <a:t>，求出图 </a:t>
            </a:r>
            <a:r>
              <a:rPr lang="en-US" altLang="zh-CN" sz="2800" dirty="0">
                <a:latin typeface="+mj-ea"/>
                <a:ea typeface="+mj-ea"/>
              </a:rPr>
              <a:t>G </a:t>
            </a:r>
            <a:r>
              <a:rPr lang="zh-CN" altLang="en-US" sz="2800" dirty="0">
                <a:latin typeface="+mj-ea"/>
                <a:ea typeface="+mj-ea"/>
              </a:rPr>
              <a:t>的一条欧拉回路。</a:t>
            </a:r>
            <a:endParaRPr lang="en-US" altLang="zh-CN" sz="2800" dirty="0">
              <a:latin typeface="+mj-ea"/>
              <a:ea typeface="+mj-ea"/>
            </a:endParaRPr>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7" name="图片 6">
            <a:extLst>
              <a:ext uri="{FF2B5EF4-FFF2-40B4-BE49-F238E27FC236}">
                <a16:creationId xmlns:a16="http://schemas.microsoft.com/office/drawing/2014/main" id="{91BD1E6A-AFF2-427D-8DA6-74846BD104E8}"/>
              </a:ext>
            </a:extLst>
          </p:cNvPr>
          <p:cNvPicPr>
            <a:picLocks noChangeAspect="1"/>
          </p:cNvPicPr>
          <p:nvPr/>
        </p:nvPicPr>
        <p:blipFill>
          <a:blip r:embed="rId3"/>
          <a:stretch>
            <a:fillRect/>
          </a:stretch>
        </p:blipFill>
        <p:spPr>
          <a:xfrm>
            <a:off x="4303549" y="2070982"/>
            <a:ext cx="3193496" cy="3964058"/>
          </a:xfrm>
          <a:prstGeom prst="rect">
            <a:avLst/>
          </a:prstGeom>
        </p:spPr>
      </p:pic>
      <p:sp>
        <p:nvSpPr>
          <p:cNvPr id="5" name="文本框 4">
            <a:extLst>
              <a:ext uri="{FF2B5EF4-FFF2-40B4-BE49-F238E27FC236}">
                <a16:creationId xmlns:a16="http://schemas.microsoft.com/office/drawing/2014/main" id="{F4EA195B-5665-4149-9048-A5597E847F27}"/>
              </a:ext>
            </a:extLst>
          </p:cNvPr>
          <p:cNvSpPr txBox="1"/>
          <p:nvPr/>
        </p:nvSpPr>
        <p:spPr>
          <a:xfrm>
            <a:off x="899823" y="0"/>
            <a:ext cx="5693228" cy="1034129"/>
          </a:xfrm>
          <a:prstGeom prst="rect">
            <a:avLst/>
          </a:prstGeom>
          <a:noFill/>
        </p:spPr>
        <p:txBody>
          <a:bodyPr wrap="square" rtlCol="0">
            <a:spAutoFit/>
          </a:bodyPr>
          <a:lstStyle/>
          <a:p>
            <a:pPr lvl="0" defTabSz="914400">
              <a:lnSpc>
                <a:spcPct val="120000"/>
              </a:lnSpc>
              <a:spcBef>
                <a:spcPts val="1000"/>
              </a:spcBef>
              <a:buClr>
                <a:prstClr val="black"/>
              </a:buClr>
            </a:pPr>
            <a:r>
              <a:rPr lang="en-US" altLang="zh-CN" sz="3600" cap="all" dirty="0">
                <a:solidFill>
                  <a:prstClr val="black"/>
                </a:solidFill>
                <a:latin typeface="宋体" panose="02010600030101010101" pitchFamily="2" charset="-122"/>
              </a:rPr>
              <a:t>II. </a:t>
            </a:r>
            <a:r>
              <a:rPr lang="zh-CN" altLang="en-US" sz="3600" cap="all" dirty="0">
                <a:solidFill>
                  <a:prstClr val="black"/>
                </a:solidFill>
                <a:latin typeface="宋体" panose="02010600030101010101" pitchFamily="2" charset="-122"/>
              </a:rPr>
              <a:t>欧拉回路的生成 </a:t>
            </a:r>
            <a:endParaRPr lang="en-US" altLang="zh-CN" sz="3600" cap="all" dirty="0">
              <a:solidFill>
                <a:prstClr val="black"/>
              </a:solidFill>
              <a:latin typeface="宋体" panose="02010600030101010101" pitchFamily="2" charset="-122"/>
            </a:endParaRPr>
          </a:p>
          <a:p>
            <a:endParaRPr lang="zh-CN" altLang="en-US" dirty="0"/>
          </a:p>
        </p:txBody>
      </p:sp>
    </p:spTree>
    <p:extLst>
      <p:ext uri="{BB962C8B-B14F-4D97-AF65-F5344CB8AC3E}">
        <p14:creationId xmlns:p14="http://schemas.microsoft.com/office/powerpoint/2010/main" val="12206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72430"/>
            <a:ext cx="10058400" cy="5814874"/>
          </a:xfrm>
          <a:solidFill>
            <a:schemeClr val="bg2"/>
          </a:solidFill>
        </p:spPr>
        <p:txBody>
          <a:bodyPr>
            <a:normAutofit/>
          </a:bodyPr>
          <a:lstStyle/>
          <a:p>
            <a:pPr marL="0" indent="0">
              <a:buNone/>
            </a:pPr>
            <a:endParaRPr lang="zh-CN" altLang="en-US" sz="4000" dirty="0"/>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sp>
        <p:nvSpPr>
          <p:cNvPr id="7" name="矩形 6">
            <a:extLst>
              <a:ext uri="{FF2B5EF4-FFF2-40B4-BE49-F238E27FC236}">
                <a16:creationId xmlns:a16="http://schemas.microsoft.com/office/drawing/2014/main" id="{A8D92430-E111-40F4-9B99-409D82ADF70F}"/>
              </a:ext>
            </a:extLst>
          </p:cNvPr>
          <p:cNvSpPr/>
          <p:nvPr/>
        </p:nvSpPr>
        <p:spPr>
          <a:xfrm>
            <a:off x="8295442" y="1187006"/>
            <a:ext cx="1578543" cy="21341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D8BFEA2-7534-4B0B-9262-43840F61560B}"/>
              </a:ext>
            </a:extLst>
          </p:cNvPr>
          <p:cNvSpPr/>
          <p:nvPr/>
        </p:nvSpPr>
        <p:spPr>
          <a:xfrm>
            <a:off x="8295442" y="3900903"/>
            <a:ext cx="1578543" cy="21341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358E3E9-7963-4116-976E-71D593E8B1A4}"/>
              </a:ext>
            </a:extLst>
          </p:cNvPr>
          <p:cNvSpPr txBox="1"/>
          <p:nvPr/>
        </p:nvSpPr>
        <p:spPr>
          <a:xfrm>
            <a:off x="8896747" y="2935484"/>
            <a:ext cx="375930" cy="369332"/>
          </a:xfrm>
          <a:prstGeom prst="rect">
            <a:avLst/>
          </a:prstGeom>
          <a:noFill/>
        </p:spPr>
        <p:txBody>
          <a:bodyPr wrap="square" rtlCol="0">
            <a:spAutoFit/>
          </a:bodyPr>
          <a:lstStyle/>
          <a:p>
            <a:r>
              <a:rPr lang="en-US" altLang="zh-CN" dirty="0"/>
              <a:t>1</a:t>
            </a:r>
            <a:endParaRPr lang="zh-CN" altLang="en-US" dirty="0"/>
          </a:p>
        </p:txBody>
      </p:sp>
      <p:sp>
        <p:nvSpPr>
          <p:cNvPr id="11" name="文本框 10">
            <a:extLst>
              <a:ext uri="{FF2B5EF4-FFF2-40B4-BE49-F238E27FC236}">
                <a16:creationId xmlns:a16="http://schemas.microsoft.com/office/drawing/2014/main" id="{0F48FECC-02FE-4B36-8DE4-142D8EFB2361}"/>
              </a:ext>
            </a:extLst>
          </p:cNvPr>
          <p:cNvSpPr txBox="1"/>
          <p:nvPr/>
        </p:nvSpPr>
        <p:spPr>
          <a:xfrm flipH="1">
            <a:off x="7827674" y="1048312"/>
            <a:ext cx="601580" cy="369332"/>
          </a:xfrm>
          <a:prstGeom prst="rect">
            <a:avLst/>
          </a:prstGeom>
          <a:noFill/>
        </p:spPr>
        <p:txBody>
          <a:bodyPr wrap="square" rtlCol="0">
            <a:spAutoFit/>
          </a:bodyPr>
          <a:lstStyle/>
          <a:p>
            <a:r>
              <a:rPr lang="zh-CN" altLang="en-US" dirty="0"/>
              <a:t>栈</a:t>
            </a:r>
            <a:r>
              <a:rPr lang="en-US" altLang="zh-CN" dirty="0"/>
              <a:t>S</a:t>
            </a:r>
            <a:endParaRPr lang="zh-CN" altLang="en-US" dirty="0"/>
          </a:p>
        </p:txBody>
      </p:sp>
      <p:sp>
        <p:nvSpPr>
          <p:cNvPr id="12" name="文本框 11">
            <a:extLst>
              <a:ext uri="{FF2B5EF4-FFF2-40B4-BE49-F238E27FC236}">
                <a16:creationId xmlns:a16="http://schemas.microsoft.com/office/drawing/2014/main" id="{AAD5AAC3-192E-48E4-8134-07B38350E742}"/>
              </a:ext>
            </a:extLst>
          </p:cNvPr>
          <p:cNvSpPr txBox="1"/>
          <p:nvPr/>
        </p:nvSpPr>
        <p:spPr>
          <a:xfrm>
            <a:off x="7541762" y="3868249"/>
            <a:ext cx="1318661" cy="369332"/>
          </a:xfrm>
          <a:prstGeom prst="rect">
            <a:avLst/>
          </a:prstGeom>
          <a:noFill/>
        </p:spPr>
        <p:txBody>
          <a:bodyPr wrap="square" rtlCol="0">
            <a:spAutoFit/>
          </a:bodyPr>
          <a:lstStyle/>
          <a:p>
            <a:r>
              <a:rPr lang="zh-CN" altLang="en-US" dirty="0"/>
              <a:t>路径</a:t>
            </a:r>
            <a:r>
              <a:rPr lang="en-US" altLang="zh-CN" dirty="0"/>
              <a:t>P</a:t>
            </a:r>
            <a:endParaRPr lang="zh-CN" altLang="en-US" dirty="0"/>
          </a:p>
        </p:txBody>
      </p:sp>
      <p:sp>
        <p:nvSpPr>
          <p:cNvPr id="13" name="文本框 12">
            <a:extLst>
              <a:ext uri="{FF2B5EF4-FFF2-40B4-BE49-F238E27FC236}">
                <a16:creationId xmlns:a16="http://schemas.microsoft.com/office/drawing/2014/main" id="{C23736DF-A6BB-4A3D-874E-31659D92C1DC}"/>
              </a:ext>
            </a:extLst>
          </p:cNvPr>
          <p:cNvSpPr txBox="1"/>
          <p:nvPr/>
        </p:nvSpPr>
        <p:spPr>
          <a:xfrm>
            <a:off x="8896747" y="2672762"/>
            <a:ext cx="514583" cy="369332"/>
          </a:xfrm>
          <a:prstGeom prst="rect">
            <a:avLst/>
          </a:prstGeom>
          <a:noFill/>
        </p:spPr>
        <p:txBody>
          <a:bodyPr wrap="square" rtlCol="0">
            <a:spAutoFit/>
          </a:bodyPr>
          <a:lstStyle/>
          <a:p>
            <a:r>
              <a:rPr lang="en-US" altLang="zh-CN" dirty="0"/>
              <a:t>2</a:t>
            </a:r>
            <a:endParaRPr lang="zh-CN" altLang="en-US" dirty="0"/>
          </a:p>
        </p:txBody>
      </p:sp>
      <p:sp>
        <p:nvSpPr>
          <p:cNvPr id="14" name="文本框 13">
            <a:extLst>
              <a:ext uri="{FF2B5EF4-FFF2-40B4-BE49-F238E27FC236}">
                <a16:creationId xmlns:a16="http://schemas.microsoft.com/office/drawing/2014/main" id="{15845F0D-6C56-47AB-A8C5-C63B0E69A962}"/>
              </a:ext>
            </a:extLst>
          </p:cNvPr>
          <p:cNvSpPr txBox="1"/>
          <p:nvPr/>
        </p:nvSpPr>
        <p:spPr>
          <a:xfrm>
            <a:off x="8878585" y="2373826"/>
            <a:ext cx="412254" cy="369332"/>
          </a:xfrm>
          <a:prstGeom prst="rect">
            <a:avLst/>
          </a:prstGeom>
          <a:noFill/>
        </p:spPr>
        <p:txBody>
          <a:bodyPr wrap="square" rtlCol="0">
            <a:spAutoFit/>
          </a:bodyPr>
          <a:lstStyle/>
          <a:p>
            <a:r>
              <a:rPr lang="en-US" altLang="zh-CN" dirty="0"/>
              <a:t>4</a:t>
            </a:r>
            <a:endParaRPr lang="zh-CN" altLang="en-US" dirty="0"/>
          </a:p>
        </p:txBody>
      </p:sp>
      <p:sp>
        <p:nvSpPr>
          <p:cNvPr id="15" name="文本框 14">
            <a:extLst>
              <a:ext uri="{FF2B5EF4-FFF2-40B4-BE49-F238E27FC236}">
                <a16:creationId xmlns:a16="http://schemas.microsoft.com/office/drawing/2014/main" id="{99B77A8B-4DE1-4842-9D6C-7B32F1DC2BB1}"/>
              </a:ext>
            </a:extLst>
          </p:cNvPr>
          <p:cNvSpPr txBox="1"/>
          <p:nvPr/>
        </p:nvSpPr>
        <p:spPr>
          <a:xfrm>
            <a:off x="8880086" y="2075906"/>
            <a:ext cx="430416" cy="369332"/>
          </a:xfrm>
          <a:prstGeom prst="rect">
            <a:avLst/>
          </a:prstGeom>
          <a:noFill/>
        </p:spPr>
        <p:txBody>
          <a:bodyPr wrap="square" rtlCol="0">
            <a:spAutoFit/>
          </a:bodyPr>
          <a:lstStyle/>
          <a:p>
            <a:r>
              <a:rPr lang="en-US" altLang="zh-CN" dirty="0"/>
              <a:t>1</a:t>
            </a:r>
            <a:endParaRPr lang="zh-CN" altLang="en-US" dirty="0"/>
          </a:p>
        </p:txBody>
      </p:sp>
      <p:pic>
        <p:nvPicPr>
          <p:cNvPr id="16" name="图片 15">
            <a:extLst>
              <a:ext uri="{FF2B5EF4-FFF2-40B4-BE49-F238E27FC236}">
                <a16:creationId xmlns:a16="http://schemas.microsoft.com/office/drawing/2014/main" id="{01AEA80C-AB14-44F8-A1D8-107C90BC7C6A}"/>
              </a:ext>
            </a:extLst>
          </p:cNvPr>
          <p:cNvPicPr>
            <a:picLocks noChangeAspect="1"/>
          </p:cNvPicPr>
          <p:nvPr/>
        </p:nvPicPr>
        <p:blipFill>
          <a:blip r:embed="rId3"/>
          <a:stretch>
            <a:fillRect/>
          </a:stretch>
        </p:blipFill>
        <p:spPr>
          <a:xfrm>
            <a:off x="4406166" y="1784356"/>
            <a:ext cx="2942782" cy="3505995"/>
          </a:xfrm>
          <a:prstGeom prst="rect">
            <a:avLst/>
          </a:prstGeom>
        </p:spPr>
      </p:pic>
      <p:sp>
        <p:nvSpPr>
          <p:cNvPr id="17" name="文本框 16">
            <a:extLst>
              <a:ext uri="{FF2B5EF4-FFF2-40B4-BE49-F238E27FC236}">
                <a16:creationId xmlns:a16="http://schemas.microsoft.com/office/drawing/2014/main" id="{5B58B3A8-CEA0-4221-896E-9F7521CB5A34}"/>
              </a:ext>
            </a:extLst>
          </p:cNvPr>
          <p:cNvSpPr txBox="1"/>
          <p:nvPr/>
        </p:nvSpPr>
        <p:spPr>
          <a:xfrm>
            <a:off x="1270571" y="1417644"/>
            <a:ext cx="2942782" cy="4708981"/>
          </a:xfrm>
          <a:prstGeom prst="rect">
            <a:avLst/>
          </a:prstGeom>
          <a:solidFill>
            <a:schemeClr val="accent5">
              <a:lumMod val="20000"/>
              <a:lumOff val="80000"/>
            </a:schemeClr>
          </a:solidFill>
        </p:spPr>
        <p:txBody>
          <a:bodyPr wrap="square" rtlCol="0">
            <a:spAutoFit/>
          </a:bodyPr>
          <a:lstStyle/>
          <a:p>
            <a:r>
              <a:rPr lang="en-US" altLang="zh-CN" sz="2000" b="1" dirty="0">
                <a:latin typeface="Adobe Caslon Pro Bold" panose="0205070206050A020403" pitchFamily="18" charset="0"/>
              </a:rPr>
              <a:t>1.</a:t>
            </a:r>
            <a:r>
              <a:rPr lang="zh-CN" altLang="en-US" sz="2000" b="1" dirty="0">
                <a:latin typeface="Adobe Caslon Pro Bold" panose="0205070206050A020403" pitchFamily="18" charset="0"/>
              </a:rPr>
              <a:t>任取 </a:t>
            </a:r>
            <a:r>
              <a:rPr lang="en-US" altLang="zh-CN" sz="2000" b="1" dirty="0">
                <a:latin typeface="Adobe Caslon Pro Bold" panose="0205070206050A020403" pitchFamily="18" charset="0"/>
              </a:rPr>
              <a:t>G </a:t>
            </a:r>
            <a:r>
              <a:rPr lang="zh-CN" altLang="en-US" sz="2000" b="1" dirty="0">
                <a:latin typeface="Adobe Caslon Pro Bold" panose="0205070206050A020403" pitchFamily="18" charset="0"/>
              </a:rPr>
              <a:t>中的一个顶点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顶端元素为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，若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不存在未访问的出边，将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从栈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中弹出，并将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插入 路径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的前端。否则任选一条未访问的出边 </a:t>
            </a:r>
            <a:r>
              <a:rPr lang="en-US" altLang="zh-CN" sz="2000" b="1" dirty="0">
                <a:latin typeface="Adobe Caslon Pro Bold" panose="0205070206050A020403" pitchFamily="18" charset="0"/>
              </a:rPr>
              <a:t>(u, v)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3.</a:t>
            </a:r>
            <a:r>
              <a:rPr lang="zh-CN" altLang="en-US" sz="2000" b="1" dirty="0">
                <a:latin typeface="Adobe Caslon Pro Bold" panose="0205070206050A020403" pitchFamily="18" charset="0"/>
              </a:rPr>
              <a:t>重复</a:t>
            </a:r>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直到栈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为空，此时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为所求得的欧拉回路。</a:t>
            </a:r>
          </a:p>
          <a:p>
            <a:endParaRPr lang="zh-CN" altLang="en-US" sz="2000" b="1" dirty="0">
              <a:latin typeface="Adobe Caslon Pro Bold" panose="0205070206050A020403" pitchFamily="18" charset="0"/>
            </a:endParaRPr>
          </a:p>
        </p:txBody>
      </p:sp>
      <p:sp>
        <p:nvSpPr>
          <p:cNvPr id="19" name="文本框 18">
            <a:extLst>
              <a:ext uri="{FF2B5EF4-FFF2-40B4-BE49-F238E27FC236}">
                <a16:creationId xmlns:a16="http://schemas.microsoft.com/office/drawing/2014/main" id="{177ECC8A-E5C3-4E1B-8942-29F912F46ED1}"/>
              </a:ext>
            </a:extLst>
          </p:cNvPr>
          <p:cNvSpPr txBox="1"/>
          <p:nvPr/>
        </p:nvSpPr>
        <p:spPr>
          <a:xfrm>
            <a:off x="8867447" y="5497286"/>
            <a:ext cx="637861" cy="365760"/>
          </a:xfrm>
          <a:prstGeom prst="rect">
            <a:avLst/>
          </a:prstGeom>
          <a:noFill/>
        </p:spPr>
        <p:txBody>
          <a:bodyPr wrap="square" rtlCol="0">
            <a:spAutoFit/>
          </a:bodyPr>
          <a:lstStyle/>
          <a:p>
            <a:r>
              <a:rPr lang="en-US" altLang="zh-CN" dirty="0"/>
              <a:t>1</a:t>
            </a:r>
            <a:endParaRPr lang="zh-CN" altLang="en-US" dirty="0"/>
          </a:p>
        </p:txBody>
      </p:sp>
      <p:sp>
        <p:nvSpPr>
          <p:cNvPr id="20" name="文本框 19">
            <a:extLst>
              <a:ext uri="{FF2B5EF4-FFF2-40B4-BE49-F238E27FC236}">
                <a16:creationId xmlns:a16="http://schemas.microsoft.com/office/drawing/2014/main" id="{F43922A1-3950-43CD-BD20-9FC381810129}"/>
              </a:ext>
            </a:extLst>
          </p:cNvPr>
          <p:cNvSpPr txBox="1"/>
          <p:nvPr/>
        </p:nvSpPr>
        <p:spPr>
          <a:xfrm>
            <a:off x="4350525" y="5344887"/>
            <a:ext cx="3678938" cy="707886"/>
          </a:xfrm>
          <a:prstGeom prst="rect">
            <a:avLst/>
          </a:prstGeom>
          <a:noFill/>
        </p:spPr>
        <p:txBody>
          <a:bodyPr wrap="square" rtlCol="0">
            <a:spAutoFit/>
          </a:bodyPr>
          <a:lstStyle/>
          <a:p>
            <a:r>
              <a:rPr lang="zh-CN" altLang="en-US" sz="4000" b="1" dirty="0">
                <a:solidFill>
                  <a:schemeClr val="accent6">
                    <a:lumMod val="50000"/>
                  </a:schemeClr>
                </a:solidFill>
              </a:rPr>
              <a:t>不是简单的</a:t>
            </a:r>
            <a:r>
              <a:rPr lang="en-US" altLang="zh-CN" sz="4000" b="1" dirty="0" err="1">
                <a:solidFill>
                  <a:schemeClr val="accent6">
                    <a:lumMod val="50000"/>
                  </a:schemeClr>
                </a:solidFill>
              </a:rPr>
              <a:t>dfs</a:t>
            </a:r>
            <a:endParaRPr lang="zh-CN" altLang="en-US" sz="4000" b="1" dirty="0">
              <a:solidFill>
                <a:schemeClr val="accent6">
                  <a:lumMod val="50000"/>
                </a:schemeClr>
              </a:solidFill>
            </a:endParaRPr>
          </a:p>
        </p:txBody>
      </p:sp>
      <p:sp>
        <p:nvSpPr>
          <p:cNvPr id="5" name="文本框 4">
            <a:extLst>
              <a:ext uri="{FF2B5EF4-FFF2-40B4-BE49-F238E27FC236}">
                <a16:creationId xmlns:a16="http://schemas.microsoft.com/office/drawing/2014/main" id="{3812BAF9-8B5E-4130-8AB6-6721BE5880F5}"/>
              </a:ext>
            </a:extLst>
          </p:cNvPr>
          <p:cNvSpPr txBox="1"/>
          <p:nvPr/>
        </p:nvSpPr>
        <p:spPr>
          <a:xfrm>
            <a:off x="944901" y="-77624"/>
            <a:ext cx="7084562" cy="1107996"/>
          </a:xfrm>
          <a:prstGeom prst="rect">
            <a:avLst/>
          </a:prstGeom>
          <a:noFill/>
        </p:spPr>
        <p:txBody>
          <a:bodyPr wrap="square" rtlCol="0">
            <a:spAutoFit/>
          </a:bodyPr>
          <a:lstStyle/>
          <a:p>
            <a:pPr lvl="0" defTabSz="914400">
              <a:lnSpc>
                <a:spcPct val="120000"/>
              </a:lnSpc>
              <a:spcBef>
                <a:spcPts val="1000"/>
              </a:spcBef>
              <a:buClr>
                <a:prstClr val="black"/>
              </a:buClr>
            </a:pPr>
            <a:r>
              <a:rPr lang="en-US" altLang="zh-CN" sz="4000" b="1" cap="all" dirty="0" err="1">
                <a:solidFill>
                  <a:prstClr val="black"/>
                </a:solidFill>
                <a:latin typeface="Adobe Garamond Pro Bold" panose="02020702060506020403" pitchFamily="18" charset="0"/>
              </a:rPr>
              <a:t>III.Hierholzer</a:t>
            </a:r>
            <a:r>
              <a:rPr lang="zh-CN" altLang="en-US" sz="4000" b="1" cap="all" dirty="0">
                <a:solidFill>
                  <a:prstClr val="black"/>
                </a:solidFill>
                <a:latin typeface="Adobe Garamond Pro Bold" panose="02020702060506020403" pitchFamily="18" charset="0"/>
              </a:rPr>
              <a:t>算法</a:t>
            </a:r>
            <a:endParaRPr lang="zh-CN" altLang="en-US" sz="4000" cap="all" dirty="0">
              <a:solidFill>
                <a:prstClr val="black"/>
              </a:solidFill>
            </a:endParaRPr>
          </a:p>
          <a:p>
            <a:endParaRPr lang="zh-CN" altLang="en-US" dirty="0"/>
          </a:p>
        </p:txBody>
      </p:sp>
    </p:spTree>
    <p:extLst>
      <p:ext uri="{BB962C8B-B14F-4D97-AF65-F5344CB8AC3E}">
        <p14:creationId xmlns:p14="http://schemas.microsoft.com/office/powerpoint/2010/main" val="16298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BE56E-062B-40EF-9AEF-9023F9DA132E}"/>
              </a:ext>
            </a:extLst>
          </p:cNvPr>
          <p:cNvSpPr>
            <a:spLocks noGrp="1"/>
          </p:cNvSpPr>
          <p:nvPr>
            <p:ph type="title"/>
          </p:nvPr>
        </p:nvSpPr>
        <p:spPr>
          <a:xfrm>
            <a:off x="1233777" y="547178"/>
            <a:ext cx="10058400" cy="1371600"/>
          </a:xfrm>
        </p:spPr>
        <p:txBody>
          <a:bodyPr/>
          <a:lstStyle/>
          <a:p>
            <a:endParaRPr lang="zh-CN" altLang="en-US" dirty="0"/>
          </a:p>
        </p:txBody>
      </p:sp>
      <p:sp>
        <p:nvSpPr>
          <p:cNvPr id="3" name="内容占位符 2">
            <a:extLst>
              <a:ext uri="{FF2B5EF4-FFF2-40B4-BE49-F238E27FC236}">
                <a16:creationId xmlns:a16="http://schemas.microsoft.com/office/drawing/2014/main" id="{828C6F21-FD65-43E4-B903-ADC0E0190066}"/>
              </a:ext>
            </a:extLst>
          </p:cNvPr>
          <p:cNvSpPr>
            <a:spLocks noGrp="1"/>
          </p:cNvSpPr>
          <p:nvPr>
            <p:ph idx="1"/>
          </p:nvPr>
        </p:nvSpPr>
        <p:spPr>
          <a:xfrm>
            <a:off x="1066800" y="683581"/>
            <a:ext cx="10058400" cy="5814874"/>
          </a:xfrm>
          <a:solidFill>
            <a:schemeClr val="bg2"/>
          </a:solidFill>
        </p:spPr>
        <p:txBody>
          <a:bodyPr/>
          <a:lstStyle/>
          <a:p>
            <a:endParaRPr lang="zh-CN" altLang="en-US" dirty="0"/>
          </a:p>
        </p:txBody>
      </p:sp>
      <p:sp>
        <p:nvSpPr>
          <p:cNvPr id="4" name="日期占位符 3">
            <a:extLst>
              <a:ext uri="{FF2B5EF4-FFF2-40B4-BE49-F238E27FC236}">
                <a16:creationId xmlns:a16="http://schemas.microsoft.com/office/drawing/2014/main" id="{A5788218-80DC-45D8-9E81-02BAE7D5DDFB}"/>
              </a:ext>
            </a:extLst>
          </p:cNvPr>
          <p:cNvSpPr>
            <a:spLocks noGrp="1"/>
          </p:cNvSpPr>
          <p:nvPr>
            <p:ph type="dt" sz="half" idx="10"/>
          </p:nvPr>
        </p:nvSpPr>
        <p:spPr/>
        <p:txBody>
          <a:bodyPr/>
          <a:lstStyle/>
          <a:p>
            <a:pPr rtl="0"/>
            <a:fld id="{64E57809-0EA1-4261-AE7A-8956509DBB23}" type="datetime1">
              <a:rPr lang="zh-CN" altLang="en-US" smtClean="0"/>
              <a:t>2020/4/26</a:t>
            </a:fld>
            <a:endParaRPr lang="en-US"/>
          </a:p>
        </p:txBody>
      </p:sp>
      <p:pic>
        <p:nvPicPr>
          <p:cNvPr id="6" name="图片 5">
            <a:extLst>
              <a:ext uri="{FF2B5EF4-FFF2-40B4-BE49-F238E27FC236}">
                <a16:creationId xmlns:a16="http://schemas.microsoft.com/office/drawing/2014/main" id="{FB042AFC-44A6-4237-9FDB-902D14FFA152}"/>
              </a:ext>
            </a:extLst>
          </p:cNvPr>
          <p:cNvPicPr>
            <a:picLocks noChangeAspect="1"/>
          </p:cNvPicPr>
          <p:nvPr/>
        </p:nvPicPr>
        <p:blipFill>
          <a:blip r:embed="rId2"/>
          <a:stretch>
            <a:fillRect/>
          </a:stretch>
        </p:blipFill>
        <p:spPr>
          <a:xfrm>
            <a:off x="4612190" y="1535137"/>
            <a:ext cx="2967619" cy="4111762"/>
          </a:xfrm>
          <a:prstGeom prst="rect">
            <a:avLst/>
          </a:prstGeom>
        </p:spPr>
      </p:pic>
      <p:sp>
        <p:nvSpPr>
          <p:cNvPr id="7" name="矩形 6">
            <a:extLst>
              <a:ext uri="{FF2B5EF4-FFF2-40B4-BE49-F238E27FC236}">
                <a16:creationId xmlns:a16="http://schemas.microsoft.com/office/drawing/2014/main" id="{E08FF860-6DCD-46D0-84F9-F97137DA7C20}"/>
              </a:ext>
            </a:extLst>
          </p:cNvPr>
          <p:cNvSpPr/>
          <p:nvPr/>
        </p:nvSpPr>
        <p:spPr>
          <a:xfrm>
            <a:off x="8295441" y="1336070"/>
            <a:ext cx="1578543" cy="21341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28BFE50-5D17-4C15-9ADC-3D8A4E26FFA9}"/>
              </a:ext>
            </a:extLst>
          </p:cNvPr>
          <p:cNvSpPr/>
          <p:nvPr/>
        </p:nvSpPr>
        <p:spPr>
          <a:xfrm>
            <a:off x="8295442" y="3591018"/>
            <a:ext cx="1578543" cy="21341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226E325-BC77-4D78-BB56-622D9942DD93}"/>
              </a:ext>
            </a:extLst>
          </p:cNvPr>
          <p:cNvSpPr txBox="1"/>
          <p:nvPr/>
        </p:nvSpPr>
        <p:spPr>
          <a:xfrm>
            <a:off x="7746786" y="1165805"/>
            <a:ext cx="2116182" cy="369332"/>
          </a:xfrm>
          <a:prstGeom prst="rect">
            <a:avLst/>
          </a:prstGeom>
          <a:noFill/>
        </p:spPr>
        <p:txBody>
          <a:bodyPr wrap="square" rtlCol="0">
            <a:spAutoFit/>
          </a:bodyPr>
          <a:lstStyle/>
          <a:p>
            <a:r>
              <a:rPr lang="zh-CN" altLang="en-US" dirty="0"/>
              <a:t>栈</a:t>
            </a:r>
            <a:r>
              <a:rPr lang="en-US" altLang="zh-CN" dirty="0"/>
              <a:t>S</a:t>
            </a:r>
            <a:endParaRPr lang="zh-CN" altLang="en-US" dirty="0"/>
          </a:p>
        </p:txBody>
      </p:sp>
      <p:sp>
        <p:nvSpPr>
          <p:cNvPr id="10" name="文本框 9">
            <a:extLst>
              <a:ext uri="{FF2B5EF4-FFF2-40B4-BE49-F238E27FC236}">
                <a16:creationId xmlns:a16="http://schemas.microsoft.com/office/drawing/2014/main" id="{F1E05EBD-B86F-48FF-AF54-6A0CBDF08606}"/>
              </a:ext>
            </a:extLst>
          </p:cNvPr>
          <p:cNvSpPr txBox="1"/>
          <p:nvPr/>
        </p:nvSpPr>
        <p:spPr>
          <a:xfrm>
            <a:off x="7579809" y="3578904"/>
            <a:ext cx="983045" cy="369332"/>
          </a:xfrm>
          <a:prstGeom prst="rect">
            <a:avLst/>
          </a:prstGeom>
          <a:noFill/>
        </p:spPr>
        <p:txBody>
          <a:bodyPr wrap="square" rtlCol="0">
            <a:spAutoFit/>
          </a:bodyPr>
          <a:lstStyle/>
          <a:p>
            <a:r>
              <a:rPr lang="zh-CN" altLang="en-US" dirty="0"/>
              <a:t>路径</a:t>
            </a:r>
            <a:r>
              <a:rPr lang="en-US" altLang="zh-CN" dirty="0"/>
              <a:t>P</a:t>
            </a:r>
            <a:endParaRPr lang="zh-CN" altLang="en-US" dirty="0"/>
          </a:p>
        </p:txBody>
      </p:sp>
      <p:sp>
        <p:nvSpPr>
          <p:cNvPr id="11" name="文本框 10">
            <a:extLst>
              <a:ext uri="{FF2B5EF4-FFF2-40B4-BE49-F238E27FC236}">
                <a16:creationId xmlns:a16="http://schemas.microsoft.com/office/drawing/2014/main" id="{86DDEFB6-D1C8-458C-AA9A-8BFFD087B765}"/>
              </a:ext>
            </a:extLst>
          </p:cNvPr>
          <p:cNvSpPr txBox="1"/>
          <p:nvPr/>
        </p:nvSpPr>
        <p:spPr>
          <a:xfrm>
            <a:off x="8857439" y="2417539"/>
            <a:ext cx="726012" cy="923330"/>
          </a:xfrm>
          <a:prstGeom prst="rect">
            <a:avLst/>
          </a:prstGeom>
          <a:noFill/>
        </p:spPr>
        <p:txBody>
          <a:bodyPr wrap="square" rtlCol="0">
            <a:spAutoFit/>
          </a:bodyPr>
          <a:lstStyle/>
          <a:p>
            <a:r>
              <a:rPr lang="en-US" altLang="zh-CN" dirty="0"/>
              <a:t>4</a:t>
            </a:r>
          </a:p>
          <a:p>
            <a:r>
              <a:rPr lang="en-US" altLang="zh-CN" dirty="0"/>
              <a:t>2</a:t>
            </a:r>
          </a:p>
          <a:p>
            <a:r>
              <a:rPr lang="en-US" altLang="zh-CN" dirty="0"/>
              <a:t>1</a:t>
            </a:r>
            <a:endParaRPr lang="zh-CN" altLang="en-US" dirty="0"/>
          </a:p>
        </p:txBody>
      </p:sp>
      <p:sp>
        <p:nvSpPr>
          <p:cNvPr id="12" name="文本框 11">
            <a:extLst>
              <a:ext uri="{FF2B5EF4-FFF2-40B4-BE49-F238E27FC236}">
                <a16:creationId xmlns:a16="http://schemas.microsoft.com/office/drawing/2014/main" id="{7E20634D-BA22-41E5-91D6-549048155313}"/>
              </a:ext>
            </a:extLst>
          </p:cNvPr>
          <p:cNvSpPr txBox="1"/>
          <p:nvPr/>
        </p:nvSpPr>
        <p:spPr>
          <a:xfrm>
            <a:off x="8904514" y="5333586"/>
            <a:ext cx="326572" cy="369332"/>
          </a:xfrm>
          <a:prstGeom prst="rect">
            <a:avLst/>
          </a:prstGeom>
          <a:noFill/>
        </p:spPr>
        <p:txBody>
          <a:bodyPr wrap="square" rtlCol="0">
            <a:spAutoFit/>
          </a:bodyPr>
          <a:lstStyle/>
          <a:p>
            <a:r>
              <a:rPr lang="en-US" altLang="zh-CN" dirty="0"/>
              <a:t>1</a:t>
            </a:r>
            <a:endParaRPr lang="zh-CN" altLang="en-US" dirty="0"/>
          </a:p>
        </p:txBody>
      </p:sp>
      <p:sp>
        <p:nvSpPr>
          <p:cNvPr id="13" name="文本框 12">
            <a:extLst>
              <a:ext uri="{FF2B5EF4-FFF2-40B4-BE49-F238E27FC236}">
                <a16:creationId xmlns:a16="http://schemas.microsoft.com/office/drawing/2014/main" id="{1257633B-2808-4AE5-8AFB-210D14D457EF}"/>
              </a:ext>
            </a:extLst>
          </p:cNvPr>
          <p:cNvSpPr txBox="1"/>
          <p:nvPr/>
        </p:nvSpPr>
        <p:spPr>
          <a:xfrm>
            <a:off x="1270571" y="1417644"/>
            <a:ext cx="2942782" cy="4708981"/>
          </a:xfrm>
          <a:prstGeom prst="rect">
            <a:avLst/>
          </a:prstGeom>
          <a:solidFill>
            <a:schemeClr val="accent5">
              <a:lumMod val="20000"/>
              <a:lumOff val="80000"/>
            </a:schemeClr>
          </a:solidFill>
        </p:spPr>
        <p:txBody>
          <a:bodyPr wrap="square" rtlCol="0">
            <a:spAutoFit/>
          </a:bodyPr>
          <a:lstStyle/>
          <a:p>
            <a:r>
              <a:rPr lang="en-US" altLang="zh-CN" sz="2000" b="1" dirty="0">
                <a:latin typeface="Adobe Caslon Pro Bold" panose="0205070206050A020403" pitchFamily="18" charset="0"/>
              </a:rPr>
              <a:t>1.</a:t>
            </a:r>
            <a:r>
              <a:rPr lang="zh-CN" altLang="en-US" sz="2000" b="1" dirty="0">
                <a:latin typeface="Adobe Caslon Pro Bold" panose="0205070206050A020403" pitchFamily="18" charset="0"/>
              </a:rPr>
              <a:t>任取 </a:t>
            </a:r>
            <a:r>
              <a:rPr lang="en-US" altLang="zh-CN" sz="2000" b="1" dirty="0">
                <a:latin typeface="Adobe Caslon Pro Bold" panose="0205070206050A020403" pitchFamily="18" charset="0"/>
              </a:rPr>
              <a:t>G </a:t>
            </a:r>
            <a:r>
              <a:rPr lang="zh-CN" altLang="en-US" sz="2000" b="1" dirty="0">
                <a:latin typeface="Adobe Caslon Pro Bold" panose="0205070206050A020403" pitchFamily="18" charset="0"/>
              </a:rPr>
              <a:t>中的一个顶点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v0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顶端元素为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，若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不存在未访问的出边，将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从栈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中弹出，并将 </a:t>
            </a:r>
            <a:r>
              <a:rPr lang="en-US" altLang="zh-CN" sz="2000" b="1" dirty="0">
                <a:latin typeface="Adobe Caslon Pro Bold" panose="0205070206050A020403" pitchFamily="18" charset="0"/>
              </a:rPr>
              <a:t>u </a:t>
            </a:r>
            <a:r>
              <a:rPr lang="zh-CN" altLang="en-US" sz="2000" b="1" dirty="0">
                <a:latin typeface="Adobe Caslon Pro Bold" panose="0205070206050A020403" pitchFamily="18" charset="0"/>
              </a:rPr>
              <a:t>插入 路径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的前端。否则任选一条未访问的出边 </a:t>
            </a:r>
            <a:r>
              <a:rPr lang="en-US" altLang="zh-CN" sz="2000" b="1" dirty="0">
                <a:latin typeface="Adobe Caslon Pro Bold" panose="0205070206050A020403" pitchFamily="18" charset="0"/>
              </a:rPr>
              <a:t>(u, v) </a:t>
            </a:r>
            <a:r>
              <a:rPr lang="zh-CN" altLang="en-US" sz="2000" b="1" dirty="0">
                <a:latin typeface="Adobe Caslon Pro Bold" panose="0205070206050A020403" pitchFamily="18" charset="0"/>
              </a:rPr>
              <a:t>，将 </a:t>
            </a:r>
            <a:r>
              <a:rPr lang="en-US" altLang="zh-CN" sz="2000" b="1" dirty="0">
                <a:latin typeface="Adobe Caslon Pro Bold" panose="0205070206050A020403" pitchFamily="18" charset="0"/>
              </a:rPr>
              <a:t>v </a:t>
            </a:r>
            <a:r>
              <a:rPr lang="zh-CN" altLang="en-US" sz="2000" b="1" dirty="0">
                <a:latin typeface="Adobe Caslon Pro Bold" panose="0205070206050A020403" pitchFamily="18" charset="0"/>
              </a:rPr>
              <a:t>加入栈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a:t>
            </a:r>
            <a:endParaRPr lang="en-US" altLang="zh-CN" sz="2000" b="1" dirty="0">
              <a:latin typeface="Adobe Caslon Pro Bold" panose="0205070206050A020403" pitchFamily="18" charset="0"/>
            </a:endParaRPr>
          </a:p>
          <a:p>
            <a:r>
              <a:rPr lang="zh-CN" altLang="en-US" sz="2000" b="1" dirty="0">
                <a:latin typeface="Adobe Caslon Pro Bold" panose="0205070206050A020403" pitchFamily="18" charset="0"/>
              </a:rPr>
              <a:t> </a:t>
            </a:r>
            <a:endParaRPr lang="en-US" altLang="zh-CN" sz="2000" b="1" dirty="0">
              <a:latin typeface="Adobe Caslon Pro Bold" panose="0205070206050A020403" pitchFamily="18" charset="0"/>
            </a:endParaRPr>
          </a:p>
          <a:p>
            <a:r>
              <a:rPr lang="en-US" altLang="zh-CN" sz="2000" b="1" dirty="0">
                <a:latin typeface="Adobe Caslon Pro Bold" panose="0205070206050A020403" pitchFamily="18" charset="0"/>
              </a:rPr>
              <a:t>3.</a:t>
            </a:r>
            <a:r>
              <a:rPr lang="zh-CN" altLang="en-US" sz="2000" b="1" dirty="0">
                <a:latin typeface="Adobe Caslon Pro Bold" panose="0205070206050A020403" pitchFamily="18" charset="0"/>
              </a:rPr>
              <a:t>重复</a:t>
            </a:r>
            <a:r>
              <a:rPr lang="en-US" altLang="zh-CN" sz="2000" b="1" dirty="0">
                <a:latin typeface="Adobe Caslon Pro Bold" panose="0205070206050A020403" pitchFamily="18" charset="0"/>
              </a:rPr>
              <a:t>(2)</a:t>
            </a:r>
            <a:r>
              <a:rPr lang="zh-CN" altLang="en-US" sz="2000" b="1" dirty="0">
                <a:latin typeface="Adobe Caslon Pro Bold" panose="0205070206050A020403" pitchFamily="18" charset="0"/>
              </a:rPr>
              <a:t>直到栈 </a:t>
            </a:r>
            <a:r>
              <a:rPr lang="en-US" altLang="zh-CN" sz="2000" b="1" dirty="0">
                <a:latin typeface="Adobe Caslon Pro Bold" panose="0205070206050A020403" pitchFamily="18" charset="0"/>
              </a:rPr>
              <a:t>S </a:t>
            </a:r>
            <a:r>
              <a:rPr lang="zh-CN" altLang="en-US" sz="2000" b="1" dirty="0">
                <a:latin typeface="Adobe Caslon Pro Bold" panose="0205070206050A020403" pitchFamily="18" charset="0"/>
              </a:rPr>
              <a:t>为空，此时 </a:t>
            </a:r>
            <a:r>
              <a:rPr lang="en-US" altLang="zh-CN" sz="2000" b="1" dirty="0">
                <a:latin typeface="Adobe Caslon Pro Bold" panose="0205070206050A020403" pitchFamily="18" charset="0"/>
              </a:rPr>
              <a:t>P </a:t>
            </a:r>
            <a:r>
              <a:rPr lang="zh-CN" altLang="en-US" sz="2000" b="1" dirty="0">
                <a:latin typeface="Adobe Caslon Pro Bold" panose="0205070206050A020403" pitchFamily="18" charset="0"/>
              </a:rPr>
              <a:t>为所求得的欧拉回路。</a:t>
            </a:r>
          </a:p>
          <a:p>
            <a:endParaRPr lang="zh-CN" altLang="en-US" sz="2000" b="1" dirty="0">
              <a:latin typeface="Adobe Caslon Pro Bold" panose="0205070206050A020403" pitchFamily="18" charset="0"/>
            </a:endParaRPr>
          </a:p>
        </p:txBody>
      </p:sp>
      <p:sp>
        <p:nvSpPr>
          <p:cNvPr id="14" name="文本框 13">
            <a:extLst>
              <a:ext uri="{FF2B5EF4-FFF2-40B4-BE49-F238E27FC236}">
                <a16:creationId xmlns:a16="http://schemas.microsoft.com/office/drawing/2014/main" id="{185361E6-891F-4C60-A672-A1E9297055B5}"/>
              </a:ext>
            </a:extLst>
          </p:cNvPr>
          <p:cNvSpPr txBox="1"/>
          <p:nvPr/>
        </p:nvSpPr>
        <p:spPr>
          <a:xfrm>
            <a:off x="8857439" y="2164672"/>
            <a:ext cx="174172" cy="369332"/>
          </a:xfrm>
          <a:prstGeom prst="rect">
            <a:avLst/>
          </a:prstGeom>
          <a:noFill/>
        </p:spPr>
        <p:txBody>
          <a:bodyPr wrap="square" rtlCol="0">
            <a:spAutoFit/>
          </a:bodyPr>
          <a:lstStyle/>
          <a:p>
            <a:r>
              <a:rPr lang="en-US" altLang="zh-CN" dirty="0"/>
              <a:t>5</a:t>
            </a:r>
            <a:endParaRPr lang="zh-CN" altLang="en-US" dirty="0"/>
          </a:p>
        </p:txBody>
      </p:sp>
      <p:sp>
        <p:nvSpPr>
          <p:cNvPr id="15" name="文本框 14">
            <a:extLst>
              <a:ext uri="{FF2B5EF4-FFF2-40B4-BE49-F238E27FC236}">
                <a16:creationId xmlns:a16="http://schemas.microsoft.com/office/drawing/2014/main" id="{0A60D702-98C7-433E-A44A-F5C82A576BAB}"/>
              </a:ext>
            </a:extLst>
          </p:cNvPr>
          <p:cNvSpPr txBox="1"/>
          <p:nvPr/>
        </p:nvSpPr>
        <p:spPr>
          <a:xfrm>
            <a:off x="8853907" y="1895715"/>
            <a:ext cx="527770" cy="369332"/>
          </a:xfrm>
          <a:prstGeom prst="rect">
            <a:avLst/>
          </a:prstGeom>
          <a:noFill/>
        </p:spPr>
        <p:txBody>
          <a:bodyPr wrap="square" rtlCol="0">
            <a:spAutoFit/>
          </a:bodyPr>
          <a:lstStyle/>
          <a:p>
            <a:r>
              <a:rPr lang="en-US" altLang="zh-CN" dirty="0"/>
              <a:t>6</a:t>
            </a:r>
            <a:endParaRPr lang="zh-CN" altLang="en-US" dirty="0"/>
          </a:p>
        </p:txBody>
      </p:sp>
      <p:sp>
        <p:nvSpPr>
          <p:cNvPr id="16" name="文本框 15">
            <a:extLst>
              <a:ext uri="{FF2B5EF4-FFF2-40B4-BE49-F238E27FC236}">
                <a16:creationId xmlns:a16="http://schemas.microsoft.com/office/drawing/2014/main" id="{BE5E17BA-297D-4D29-96F8-601F2B02B789}"/>
              </a:ext>
            </a:extLst>
          </p:cNvPr>
          <p:cNvSpPr txBox="1"/>
          <p:nvPr/>
        </p:nvSpPr>
        <p:spPr>
          <a:xfrm>
            <a:off x="8853907" y="1640398"/>
            <a:ext cx="330435" cy="369332"/>
          </a:xfrm>
          <a:prstGeom prst="rect">
            <a:avLst/>
          </a:prstGeom>
          <a:noFill/>
        </p:spPr>
        <p:txBody>
          <a:bodyPr wrap="square" rtlCol="0">
            <a:spAutoFit/>
          </a:bodyPr>
          <a:lstStyle/>
          <a:p>
            <a:r>
              <a:rPr lang="en-US" altLang="zh-CN" dirty="0"/>
              <a:t>4</a:t>
            </a:r>
            <a:endParaRPr lang="zh-CN" altLang="en-US" dirty="0"/>
          </a:p>
        </p:txBody>
      </p:sp>
      <p:sp>
        <p:nvSpPr>
          <p:cNvPr id="17" name="文本框 16">
            <a:extLst>
              <a:ext uri="{FF2B5EF4-FFF2-40B4-BE49-F238E27FC236}">
                <a16:creationId xmlns:a16="http://schemas.microsoft.com/office/drawing/2014/main" id="{C2198820-A75A-4274-BF71-C5BC88FDEF09}"/>
              </a:ext>
            </a:extLst>
          </p:cNvPr>
          <p:cNvSpPr txBox="1"/>
          <p:nvPr/>
        </p:nvSpPr>
        <p:spPr>
          <a:xfrm>
            <a:off x="8899216" y="5096791"/>
            <a:ext cx="437152" cy="369332"/>
          </a:xfrm>
          <a:prstGeom prst="rect">
            <a:avLst/>
          </a:prstGeom>
          <a:noFill/>
        </p:spPr>
        <p:txBody>
          <a:bodyPr wrap="square" rtlCol="0">
            <a:spAutoFit/>
          </a:bodyPr>
          <a:lstStyle/>
          <a:p>
            <a:r>
              <a:rPr lang="en-US" altLang="zh-CN" dirty="0"/>
              <a:t>4</a:t>
            </a:r>
            <a:endParaRPr lang="zh-CN" altLang="en-US" dirty="0"/>
          </a:p>
        </p:txBody>
      </p:sp>
      <p:sp>
        <p:nvSpPr>
          <p:cNvPr id="18" name="文本框 17">
            <a:extLst>
              <a:ext uri="{FF2B5EF4-FFF2-40B4-BE49-F238E27FC236}">
                <a16:creationId xmlns:a16="http://schemas.microsoft.com/office/drawing/2014/main" id="{71E492C3-2DA6-4A2D-A623-47B0A8FDADC2}"/>
              </a:ext>
            </a:extLst>
          </p:cNvPr>
          <p:cNvSpPr txBox="1"/>
          <p:nvPr/>
        </p:nvSpPr>
        <p:spPr>
          <a:xfrm>
            <a:off x="8899216" y="4806972"/>
            <a:ext cx="678361" cy="369332"/>
          </a:xfrm>
          <a:prstGeom prst="rect">
            <a:avLst/>
          </a:prstGeom>
          <a:noFill/>
        </p:spPr>
        <p:txBody>
          <a:bodyPr wrap="square" rtlCol="0">
            <a:spAutoFit/>
          </a:bodyPr>
          <a:lstStyle/>
          <a:p>
            <a:r>
              <a:rPr lang="en-US" altLang="zh-CN" dirty="0"/>
              <a:t>6</a:t>
            </a:r>
            <a:endParaRPr lang="zh-CN" altLang="en-US" dirty="0"/>
          </a:p>
        </p:txBody>
      </p:sp>
    </p:spTree>
    <p:extLst>
      <p:ext uri="{BB962C8B-B14F-4D97-AF65-F5344CB8AC3E}">
        <p14:creationId xmlns:p14="http://schemas.microsoft.com/office/powerpoint/2010/main" val="241892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0</TotalTime>
  <Words>1178</Words>
  <Application>Microsoft Office PowerPoint</Application>
  <PresentationFormat>宽屏</PresentationFormat>
  <Paragraphs>138</Paragraphs>
  <Slides>16</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Microsoft YaHei UI</vt:lpstr>
      <vt:lpstr>华文新魏</vt:lpstr>
      <vt:lpstr>华文中宋</vt:lpstr>
      <vt:lpstr>宋体</vt:lpstr>
      <vt:lpstr>Adobe Caslon Pro Bold</vt:lpstr>
      <vt:lpstr>Adobe Garamond Pro Bold</vt:lpstr>
      <vt:lpstr>Arial</vt:lpstr>
      <vt:lpstr>Calibri</vt:lpstr>
      <vt:lpstr>Times New Roman</vt:lpstr>
      <vt:lpstr>Tw Cen MT</vt:lpstr>
      <vt:lpstr>水滴</vt:lpstr>
      <vt:lpstr>算法设计阅读汇报</vt:lpstr>
      <vt:lpstr>PowerPoint 演示文稿</vt:lpstr>
      <vt:lpstr>PowerPoint 演示文稿</vt:lpstr>
      <vt:lpstr>PowerPoint 演示文稿</vt:lpstr>
      <vt:lpstr>阅读材料 &lt;&lt;欧拉图相关的生成与计数问题探究&gt;&gt; 北京师范大学附属实验中学 陈通  国集2018论文集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谢谢大家的聆听!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2020-04-18T12:56:30Z</dcterms:created>
  <dcterms:modified xsi:type="dcterms:W3CDTF">2020-04-26T02:57:47Z</dcterms:modified>
</cp:coreProperties>
</file>