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2" r:id="rId3"/>
  </p:sldMasterIdLst>
  <p:notesMasterIdLst>
    <p:notesMasterId r:id="rId13"/>
  </p:notesMasterIdLst>
  <p:sldIdLst>
    <p:sldId id="256" r:id="rId4"/>
    <p:sldId id="365" r:id="rId5"/>
    <p:sldId id="291" r:id="rId6"/>
    <p:sldId id="386" r:id="rId7"/>
    <p:sldId id="368" r:id="rId8"/>
    <p:sldId id="401" r:id="rId9"/>
    <p:sldId id="400" r:id="rId10"/>
    <p:sldId id="369" r:id="rId11"/>
    <p:sldId id="333" r:id="rId12"/>
  </p:sldIdLst>
  <p:sldSz cx="12192000" cy="6858000"/>
  <p:notesSz cx="6858000" cy="9144000"/>
  <p:embeddedFontLst>
    <p:embeddedFont>
      <p:font typeface="Arial Unicode MS" panose="020B0604020202020204" pitchFamily="34" charset="-122"/>
      <p:regular r:id="rId17"/>
    </p:embeddedFont>
    <p:embeddedFont>
      <p:font typeface="微软雅黑" panose="020B0503020204020204" pitchFamily="34" charset="-122"/>
      <p:regular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3A7BD"/>
    <a:srgbClr val="40AAD0"/>
    <a:srgbClr val="6ED2D0"/>
    <a:srgbClr val="3871AA"/>
    <a:srgbClr val="66CDCC"/>
    <a:srgbClr val="99CC00"/>
    <a:srgbClr val="DAA600"/>
    <a:srgbClr val="00B0F0"/>
    <a:srgbClr val="F57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-715" y="-77"/>
      </p:cViewPr>
      <p:guideLst>
        <p:guide orient="horz" pos="6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.xml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1DDE1-AFAE-4C09-82EF-4C63840433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3F252-43E2-4F16-A9CE-2D2FFCD6F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3F252-43E2-4F16-A9CE-2D2FFCD6F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-1" fmla="*/ 0 w 12192000"/>
              <a:gd name="connsiteY0-2" fmla="*/ 0 h 6858000"/>
              <a:gd name="connsiteX1-3" fmla="*/ 12192000 w 12192000"/>
              <a:gd name="connsiteY1-4" fmla="*/ 0 h 6858000"/>
              <a:gd name="connsiteX2-5" fmla="*/ 12192000 w 12192000"/>
              <a:gd name="connsiteY2-6" fmla="*/ 4914900 h 6858000"/>
              <a:gd name="connsiteX3-7" fmla="*/ 0 w 12192000"/>
              <a:gd name="connsiteY3-8" fmla="*/ 6858000 h 6858000"/>
              <a:gd name="connsiteX4-9" fmla="*/ 0 w 12192000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9149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7485"/>
            <a:ext cx="12192000" cy="432103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733604"/>
            <a:ext cx="12192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11099800" y="229724"/>
            <a:ext cx="562416" cy="5624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5"/>
          <p:cNvSpPr txBox="1"/>
          <p:nvPr userDrawn="1"/>
        </p:nvSpPr>
        <p:spPr>
          <a:xfrm>
            <a:off x="11062586" y="34371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542" y="274638"/>
            <a:ext cx="6444343" cy="434950"/>
          </a:xfrm>
        </p:spPr>
        <p:txBody>
          <a:bodyPr>
            <a:normAutofit/>
          </a:bodyPr>
          <a:lstStyle>
            <a:lvl1pPr algn="l">
              <a:defRPr lang="zh-CN" altLang="en-US" sz="22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85370" y="1041400"/>
            <a:ext cx="10697029" cy="5308600"/>
          </a:xfrm>
          <a:prstGeom prst="rect">
            <a:avLst/>
          </a:prstGeom>
        </p:spPr>
        <p:txBody>
          <a:bodyPr/>
          <a:lstStyle>
            <a:lvl1pPr marL="0" indent="539750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923" l="1292" r="98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" y="14097"/>
            <a:ext cx="798654" cy="69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本框 10"/>
          <p:cNvSpPr txBox="1"/>
          <p:nvPr userDrawn="1"/>
        </p:nvSpPr>
        <p:spPr>
          <a:xfrm>
            <a:off x="7406640" y="251464"/>
            <a:ext cx="3297872" cy="457200"/>
          </a:xfrm>
          <a:prstGeom prst="rect">
            <a:avLst/>
          </a:prstGeom>
          <a:solidFill>
            <a:schemeClr val="bg1"/>
          </a:solidFill>
        </p:spPr>
        <p:txBody>
          <a:bodyPr wrap="square" tIns="108000" bIns="7200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信小程序框架分析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87605" y="893741"/>
            <a:ext cx="8534400" cy="447380"/>
          </a:xfrm>
        </p:spPr>
        <p:txBody>
          <a:bodyPr bIns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277485"/>
            <a:ext cx="12192000" cy="432103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733604"/>
            <a:ext cx="12192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11099800" y="229724"/>
            <a:ext cx="562416" cy="5624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5"/>
          <p:cNvSpPr txBox="1"/>
          <p:nvPr userDrawn="1"/>
        </p:nvSpPr>
        <p:spPr>
          <a:xfrm>
            <a:off x="11062586" y="34371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3"/>
          </p:nvPr>
        </p:nvSpPr>
        <p:spPr>
          <a:xfrm>
            <a:off x="972457" y="1407884"/>
            <a:ext cx="10609943" cy="5007429"/>
          </a:xfrm>
          <a:prstGeom prst="rect">
            <a:avLst/>
          </a:prstGeom>
        </p:spPr>
        <p:txBody>
          <a:bodyPr/>
          <a:lstStyle>
            <a:lvl1pPr marL="0" indent="539750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0514" y="306145"/>
            <a:ext cx="6813806" cy="380546"/>
          </a:xfrm>
        </p:spPr>
        <p:txBody>
          <a:bodyPr>
            <a:normAutofit/>
          </a:bodyPr>
          <a:lstStyle>
            <a:lvl1pPr algn="l">
              <a:defRPr lang="zh-CN" altLang="en-US" sz="22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923" l="1292" r="98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" y="14097"/>
            <a:ext cx="798654" cy="69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本框 10"/>
          <p:cNvSpPr txBox="1"/>
          <p:nvPr userDrawn="1"/>
        </p:nvSpPr>
        <p:spPr>
          <a:xfrm>
            <a:off x="7406640" y="258934"/>
            <a:ext cx="3297872" cy="456565"/>
          </a:xfrm>
          <a:prstGeom prst="rect">
            <a:avLst/>
          </a:prstGeom>
          <a:solidFill>
            <a:schemeClr val="bg1"/>
          </a:solidFill>
        </p:spPr>
        <p:txBody>
          <a:bodyPr wrap="square" tIns="108000" bIns="7200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微信小程序开发基础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7485"/>
            <a:ext cx="12192000" cy="432103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733604"/>
            <a:ext cx="12192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11099800" y="229724"/>
            <a:ext cx="562416" cy="5624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5"/>
          <p:cNvSpPr txBox="1"/>
          <p:nvPr userDrawn="1"/>
        </p:nvSpPr>
        <p:spPr>
          <a:xfrm>
            <a:off x="11062586" y="34371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542" y="274638"/>
            <a:ext cx="6444343" cy="434950"/>
          </a:xfrm>
        </p:spPr>
        <p:txBody>
          <a:bodyPr>
            <a:normAutofit/>
          </a:bodyPr>
          <a:lstStyle>
            <a:lvl1pPr algn="l">
              <a:defRPr lang="zh-CN" altLang="en-US" sz="22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85370" y="1041400"/>
            <a:ext cx="10697029" cy="5308600"/>
          </a:xfrm>
          <a:prstGeom prst="rect">
            <a:avLst/>
          </a:prstGeom>
        </p:spPr>
        <p:txBody>
          <a:bodyPr/>
          <a:lstStyle>
            <a:lvl1pPr marL="0" indent="539750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文本框 10"/>
          <p:cNvSpPr txBox="1"/>
          <p:nvPr userDrawn="1"/>
        </p:nvSpPr>
        <p:spPr>
          <a:xfrm>
            <a:off x="7406640" y="258934"/>
            <a:ext cx="3297872" cy="456565"/>
          </a:xfrm>
          <a:prstGeom prst="rect">
            <a:avLst/>
          </a:prstGeom>
          <a:solidFill>
            <a:schemeClr val="bg1"/>
          </a:solidFill>
        </p:spPr>
        <p:txBody>
          <a:bodyPr wrap="square" tIns="108000" bIns="7200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微信小程序开发基础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923" l="1292" r="98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" y="14097"/>
            <a:ext cx="798654" cy="69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7485"/>
            <a:ext cx="12192000" cy="432103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733604"/>
            <a:ext cx="12192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11099800" y="229724"/>
            <a:ext cx="562416" cy="5624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5"/>
          <p:cNvSpPr txBox="1"/>
          <p:nvPr userDrawn="1"/>
        </p:nvSpPr>
        <p:spPr>
          <a:xfrm>
            <a:off x="11062586" y="34371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542" y="274638"/>
            <a:ext cx="6444343" cy="434950"/>
          </a:xfrm>
        </p:spPr>
        <p:txBody>
          <a:bodyPr>
            <a:normAutofit/>
          </a:bodyPr>
          <a:lstStyle>
            <a:lvl1pPr algn="l">
              <a:defRPr lang="zh-CN" altLang="en-US" sz="22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422400" y="1041400"/>
            <a:ext cx="10159999" cy="5308600"/>
          </a:xfrm>
          <a:prstGeom prst="rect">
            <a:avLst/>
          </a:prstGeom>
        </p:spPr>
        <p:txBody>
          <a:bodyPr/>
          <a:lstStyle>
            <a:lvl1pPr marL="0" indent="-457200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923" l="1292" r="98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" y="14097"/>
            <a:ext cx="798654" cy="69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本框 10"/>
          <p:cNvSpPr txBox="1"/>
          <p:nvPr userDrawn="1"/>
        </p:nvSpPr>
        <p:spPr>
          <a:xfrm>
            <a:off x="7406640" y="258934"/>
            <a:ext cx="3297872" cy="456565"/>
          </a:xfrm>
          <a:prstGeom prst="rect">
            <a:avLst/>
          </a:prstGeom>
          <a:solidFill>
            <a:schemeClr val="bg1"/>
          </a:solidFill>
        </p:spPr>
        <p:txBody>
          <a:bodyPr wrap="square" tIns="108000" bIns="7200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微信小程序开发基础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9823"/>
            <a:ext cx="10781714" cy="524724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739180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rgbClr val="07836E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1A458-30C7-4890-A243-F2D933539E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79A7-EDE2-4EB3-9377-FE99B0E843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image20.wdp"/><Relationship Id="rId3" Type="http://schemas.openxmlformats.org/officeDocument/2006/relationships/image" Target="../media/image19.png"/><Relationship Id="rId2" Type="http://schemas.microsoft.com/office/2007/relationships/hdphoto" Target="../media/image18.wdp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132740" y="2078369"/>
            <a:ext cx="1386840" cy="661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326698"/>
                </a:solidFill>
                <a:latin typeface="+mn-ea"/>
              </a:rPr>
              <a:t>第</a:t>
            </a:r>
            <a:r>
              <a:rPr lang="en-US" altLang="zh-CN" sz="2800" dirty="0">
                <a:solidFill>
                  <a:srgbClr val="326698"/>
                </a:solidFill>
                <a:latin typeface="+mn-ea"/>
              </a:rPr>
              <a:t>3</a:t>
            </a:r>
            <a:r>
              <a:rPr lang="zh-CN" altLang="en-US" sz="2800" dirty="0">
                <a:solidFill>
                  <a:srgbClr val="326698"/>
                </a:solidFill>
                <a:latin typeface="+mn-ea"/>
              </a:rPr>
              <a:t>章</a:t>
            </a:r>
            <a:endParaRPr lang="zh-CN" altLang="en-US" sz="2800" dirty="0">
              <a:solidFill>
                <a:srgbClr val="326698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46885" y="2032649"/>
            <a:ext cx="5483170" cy="1137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微信小程序的开发基础</a:t>
            </a:r>
            <a:endParaRPr lang="zh-CN" altLang="en-US" sz="4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案例：在线答题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97923" l="1292" r="98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280" y="5380447"/>
            <a:ext cx="1696720" cy="147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34" y="2078278"/>
            <a:ext cx="4878096" cy="4878096"/>
            <a:chOff x="-51936" y="2099868"/>
            <a:chExt cx="4878096" cy="487809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36" y="2099868"/>
              <a:ext cx="4878096" cy="4878096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218" y="2631076"/>
              <a:ext cx="1551781" cy="2758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1751147"/>
            <a:ext cx="12192000" cy="3688964"/>
          </a:xfrm>
          <a:prstGeom prst="rect">
            <a:avLst/>
          </a:prstGeom>
          <a:solidFill>
            <a:srgbClr val="03A7BD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659716" y="2091951"/>
            <a:ext cx="0" cy="295461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2.1</a:t>
            </a:r>
            <a:r>
              <a:rPr lang="zh-CN" altLang="en-US" dirty="0"/>
              <a:t>案例分析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5850" y="2533015"/>
            <a:ext cx="4966970" cy="2409190"/>
          </a:xfrm>
        </p:spPr>
        <p:txBody>
          <a:bodyPr>
            <a:noAutofit/>
          </a:bodyPr>
          <a:lstStyle/>
          <a:p>
            <a:pPr marL="0" lvl="1" algn="just" fontAlgn="auto">
              <a:spcBef>
                <a:spcPts val="0"/>
              </a:spcBef>
            </a:pPr>
            <a:r>
              <a:rPr sz="1800"/>
              <a:t>实现步骤：</a:t>
            </a:r>
            <a:endParaRPr sz="1800"/>
          </a:p>
          <a:p>
            <a:pPr marL="342900" indent="-342900" algn="just">
              <a:buFont typeface="+mj-lt"/>
              <a:buAutoNum type="arabicPeriod"/>
            </a:pPr>
            <a:r>
              <a:rPr lang="zh-CN" sz="1800"/>
              <a:t>首页</a:t>
            </a:r>
            <a:r>
              <a:rPr sz="1800"/>
              <a:t>；</a:t>
            </a:r>
            <a:endParaRPr sz="1800"/>
          </a:p>
          <a:p>
            <a:pPr marL="342900" indent="-342900" algn="just">
              <a:buFont typeface="+mj-lt"/>
              <a:buAutoNum type="arabicPeriod"/>
            </a:pPr>
            <a:r>
              <a:rPr lang="zh-CN" sz="1800"/>
              <a:t>题库绑定</a:t>
            </a:r>
            <a:r>
              <a:rPr sz="1800"/>
              <a:t>；</a:t>
            </a:r>
            <a:endParaRPr sz="1800"/>
          </a:p>
        </p:txBody>
      </p:sp>
      <p:sp>
        <p:nvSpPr>
          <p:cNvPr id="10" name="矩形 9"/>
          <p:cNvSpPr/>
          <p:nvPr/>
        </p:nvSpPr>
        <p:spPr>
          <a:xfrm flipV="1">
            <a:off x="1139164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114897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flipV="1">
            <a:off x="1090630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1066364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 flipV="1">
            <a:off x="1042097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1017831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flipV="1">
            <a:off x="993564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969298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945031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flipV="1">
            <a:off x="920765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896498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flipV="1">
            <a:off x="872232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flipV="1">
            <a:off x="847965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823699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799432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775166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750899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726633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 flipV="1">
            <a:off x="702366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 flipV="1">
            <a:off x="678100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 flipV="1">
            <a:off x="653833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629567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605300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 flipV="1">
            <a:off x="581034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556767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 flipV="1">
            <a:off x="532501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 flipV="1">
            <a:off x="508234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 flipV="1">
            <a:off x="483968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 flipV="1">
            <a:off x="459701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 flipV="1">
            <a:off x="435435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 flipV="1">
            <a:off x="411168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1341176" y="6314644"/>
            <a:ext cx="563154" cy="149850"/>
            <a:chOff x="11621566" y="5881464"/>
            <a:chExt cx="563154" cy="149850"/>
          </a:xfrm>
          <a:solidFill>
            <a:srgbClr val="FFC000"/>
          </a:solidFill>
        </p:grpSpPr>
        <p:sp>
          <p:nvSpPr>
            <p:cNvPr id="42" name="等腰三角形 41"/>
            <p:cNvSpPr/>
            <p:nvPr/>
          </p:nvSpPr>
          <p:spPr>
            <a:xfrm rot="5400000">
              <a:off x="12043055" y="5889649"/>
              <a:ext cx="149850" cy="1334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1829405" y="5889649"/>
              <a:ext cx="149850" cy="1334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 rot="5400000">
              <a:off x="11613381" y="5889649"/>
              <a:ext cx="149850" cy="1334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 flipV="1">
            <a:off x="154957" y="6362896"/>
            <a:ext cx="1107349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0390" y="1543050"/>
            <a:ext cx="2425700" cy="4325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885" y="1543050"/>
            <a:ext cx="2284095" cy="41636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36030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rgbClr val="03A7BD">
              <a:alpha val="3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2.2 </a:t>
            </a:r>
            <a:r>
              <a:t>页面组件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030605" y="1062355"/>
            <a:ext cx="8534400" cy="735965"/>
          </a:xfrm>
        </p:spPr>
        <p:txBody>
          <a:bodyPr>
            <a:normAutofit/>
          </a:bodyPr>
          <a:lstStyle/>
          <a:p>
            <a:r>
              <a:rPr lang="zh-CN" altLang="en-US" dirty="0"/>
              <a:t>index开始界面：主要功能是个人信息的获取和按键跳转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470" y="2046605"/>
            <a:ext cx="8100695" cy="1292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3832225"/>
            <a:ext cx="5232400" cy="2207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1751147"/>
            <a:ext cx="12192000" cy="3688964"/>
          </a:xfrm>
          <a:prstGeom prst="rect">
            <a:avLst/>
          </a:prstGeom>
          <a:solidFill>
            <a:srgbClr val="03A7BD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659716" y="2091951"/>
            <a:ext cx="0" cy="295461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2.1</a:t>
            </a:r>
            <a:r>
              <a:rPr lang="zh-CN" altLang="en-US" dirty="0"/>
              <a:t>案例分析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3280" y="2145665"/>
            <a:ext cx="5695315" cy="3294380"/>
          </a:xfrm>
        </p:spPr>
        <p:txBody>
          <a:bodyPr>
            <a:noAutofit/>
          </a:bodyPr>
          <a:lstStyle/>
          <a:p>
            <a:pPr marL="0" lvl="1" algn="just" fontAlgn="auto">
              <a:spcBef>
                <a:spcPts val="0"/>
              </a:spcBef>
            </a:pPr>
            <a:r>
              <a:rPr lang="zh-CN"/>
              <a:t>页面演示</a:t>
            </a:r>
            <a:r>
              <a:t>实现步骤：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zh-CN"/>
              <a:t>垂直居中</a:t>
            </a:r>
            <a:endParaRPr lang="zh-CN"/>
          </a:p>
          <a:p>
            <a:pPr indent="0" algn="just">
              <a:buFont typeface="+mj-lt"/>
            </a:pPr>
            <a:r>
              <a:t>display:flex; </a:t>
            </a:r>
          </a:p>
          <a:p>
            <a:pPr indent="0" algn="just">
              <a:buFont typeface="+mj-lt"/>
            </a:pPr>
            <a:r>
              <a:t>justify-content（水平方向）和align-items（垂直方向））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zh-CN"/>
              <a:t>高度设置（</a:t>
            </a:r>
            <a:r>
              <a:rPr lang="en-US" altLang="zh-CN"/>
              <a:t>page</a:t>
            </a:r>
            <a:r>
              <a:rPr lang="zh-CN"/>
              <a:t>）</a:t>
            </a:r>
            <a:endParaRPr lang="zh-CN"/>
          </a:p>
        </p:txBody>
      </p:sp>
      <p:sp>
        <p:nvSpPr>
          <p:cNvPr id="10" name="矩形 9"/>
          <p:cNvSpPr/>
          <p:nvPr/>
        </p:nvSpPr>
        <p:spPr>
          <a:xfrm flipV="1">
            <a:off x="1139164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114897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flipV="1">
            <a:off x="1090630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1066364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 flipV="1">
            <a:off x="1042097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1017831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flipV="1">
            <a:off x="993564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969298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945031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flipV="1">
            <a:off x="920765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896498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flipV="1">
            <a:off x="872232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flipV="1">
            <a:off x="847965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823699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799432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775166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750899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726633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 flipV="1">
            <a:off x="702366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 flipV="1">
            <a:off x="678100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 flipV="1">
            <a:off x="653833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629567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605300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 flipV="1">
            <a:off x="581034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556767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 flipV="1">
            <a:off x="532501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 flipV="1">
            <a:off x="508234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 flipV="1">
            <a:off x="483968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 flipV="1">
            <a:off x="459701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 flipV="1">
            <a:off x="4354351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 flipV="1">
            <a:off x="4111686" y="5980381"/>
            <a:ext cx="148590" cy="184586"/>
          </a:xfrm>
          <a:prstGeom prst="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A7BD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1341176" y="6314644"/>
            <a:ext cx="563154" cy="149850"/>
            <a:chOff x="11621566" y="5881464"/>
            <a:chExt cx="563154" cy="149850"/>
          </a:xfrm>
          <a:solidFill>
            <a:srgbClr val="FFC000"/>
          </a:solidFill>
        </p:grpSpPr>
        <p:sp>
          <p:nvSpPr>
            <p:cNvPr id="42" name="等腰三角形 41"/>
            <p:cNvSpPr/>
            <p:nvPr/>
          </p:nvSpPr>
          <p:spPr>
            <a:xfrm rot="5400000">
              <a:off x="12043055" y="5889649"/>
              <a:ext cx="149850" cy="1334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1829405" y="5889649"/>
              <a:ext cx="149850" cy="1334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 rot="5400000">
              <a:off x="11613381" y="5889649"/>
              <a:ext cx="149850" cy="1334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 flipV="1">
            <a:off x="154957" y="6362896"/>
            <a:ext cx="1107349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1445" y="1487170"/>
            <a:ext cx="2284095" cy="4163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0182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648460"/>
            <a:ext cx="12192000" cy="5209540"/>
          </a:xfrm>
          <a:prstGeom prst="rect">
            <a:avLst/>
          </a:prstGeom>
          <a:solidFill>
            <a:srgbClr val="03A7BD">
              <a:alpha val="3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与题库连接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727075"/>
            <a:ext cx="11502390" cy="975360"/>
          </a:xfrm>
        </p:spPr>
        <p:txBody>
          <a:bodyPr/>
          <a:lstStyle/>
          <a:p>
            <a:r>
              <a:rPr lang="zh-CN" dirty="0"/>
              <a:t>题库，新建一</a:t>
            </a:r>
            <a:r>
              <a:rPr lang="en-US" altLang="zh-CN" dirty="0"/>
              <a:t>data.js,首先是定义相关的题目数组qnaire，数组中的每一个元素包含了问题、答案以及正确答案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1890395"/>
            <a:ext cx="8258175" cy="2321560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/>
        </p:nvSpPr>
        <p:spPr>
          <a:xfrm>
            <a:off x="386715" y="4492625"/>
            <a:ext cx="10658475" cy="63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53975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然后将所有的题库模块化并暴露对外接口</a:t>
            </a:r>
            <a:endParaRPr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5337810"/>
            <a:ext cx="3000375" cy="9944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0182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648460"/>
            <a:ext cx="12192000" cy="5209540"/>
          </a:xfrm>
          <a:prstGeom prst="rect">
            <a:avLst/>
          </a:prstGeom>
          <a:solidFill>
            <a:srgbClr val="03A7BD">
              <a:alpha val="3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定义数据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727075"/>
            <a:ext cx="11502390" cy="975360"/>
          </a:xfrm>
        </p:spPr>
        <p:txBody>
          <a:bodyPr/>
          <a:lstStyle/>
          <a:p>
            <a:r>
              <a:rPr dirty="0"/>
              <a:t>定义相关数据</a:t>
            </a:r>
            <a:r>
              <a:rPr lang="zh-CN" dirty="0"/>
              <a:t>：首先获取数据库  const qnaire = require("../data/data.js")</a:t>
            </a:r>
            <a:endParaRPr 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6440" y="1971675"/>
            <a:ext cx="7305040" cy="2306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0182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648460"/>
            <a:ext cx="12192000" cy="5209540"/>
          </a:xfrm>
          <a:prstGeom prst="rect">
            <a:avLst/>
          </a:prstGeom>
          <a:solidFill>
            <a:srgbClr val="03A7BD">
              <a:alpha val="3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循环绑定</a:t>
            </a:r>
            <a:endParaRPr dirty="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-199390" y="633730"/>
            <a:ext cx="11209020" cy="1076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53975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dirty="0"/>
              <a:t>在组件上使用 wx:for 控制属性绑定一个数组，即可使用数组中各项的数据重复渲染该组件。</a:t>
            </a:r>
            <a:endParaRPr dirty="0"/>
          </a:p>
          <a:p>
            <a:pPr>
              <a:lnSpc>
                <a:spcPct val="140000"/>
              </a:lnSpc>
            </a:pP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默认数组的当前项的下标变量名默认为 index，数组当前项的变量名默认为 item。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154940" y="2362200"/>
            <a:ext cx="10719435" cy="1076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53975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dirty="0"/>
              <a:t>也可以</a:t>
            </a:r>
            <a:r>
              <a:rPr dirty="0"/>
              <a:t>使用 wx:for-item 可以指定数组当前元素的变量名， wx:for-index 可以指定数组当前下标的变量名：</a:t>
            </a:r>
            <a:endParaRPr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3839210"/>
            <a:ext cx="7693025" cy="709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36030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rgbClr val="03A7BD">
              <a:alpha val="3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t>参考代码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6765" y="1519555"/>
            <a:ext cx="6365240" cy="4306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753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05935" y="2140130"/>
            <a:ext cx="2300353" cy="1237042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91755" y="2374265"/>
            <a:ext cx="78803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完！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 flipV="1">
            <a:off x="11391641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11148971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10906306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flipV="1">
            <a:off x="10663641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flipV="1">
            <a:off x="10420976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flipV="1">
            <a:off x="10178311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flipV="1">
            <a:off x="9935646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flipV="1">
            <a:off x="9692981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flipV="1">
            <a:off x="9450316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flipV="1">
            <a:off x="9207651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flipV="1">
            <a:off x="8964986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flipV="1">
            <a:off x="8722321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flipV="1">
            <a:off x="8479656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flipV="1">
            <a:off x="8236991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7994326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flipV="1">
            <a:off x="7751661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flipV="1">
            <a:off x="7508996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flipV="1">
            <a:off x="7266331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flipV="1">
            <a:off x="7023666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flipV="1">
            <a:off x="6781001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flipV="1">
            <a:off x="6538336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flipV="1">
            <a:off x="6295671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flipV="1">
            <a:off x="6053006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flipV="1">
            <a:off x="5810341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flipV="1">
            <a:off x="5567676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flipV="1">
            <a:off x="5325011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flipV="1">
            <a:off x="5082346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flipV="1">
            <a:off x="4839681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flipV="1">
            <a:off x="4597016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flipV="1">
            <a:off x="4354351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flipV="1">
            <a:off x="4111686" y="5980381"/>
            <a:ext cx="148590" cy="184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11341176" y="6314644"/>
            <a:ext cx="563154" cy="149850"/>
            <a:chOff x="11621566" y="5881464"/>
            <a:chExt cx="563154" cy="149850"/>
          </a:xfrm>
          <a:solidFill>
            <a:srgbClr val="FFC000"/>
          </a:solidFill>
        </p:grpSpPr>
        <p:sp>
          <p:nvSpPr>
            <p:cNvPr id="72" name="等腰三角形 71"/>
            <p:cNvSpPr/>
            <p:nvPr/>
          </p:nvSpPr>
          <p:spPr>
            <a:xfrm rot="5400000">
              <a:off x="12043055" y="5889649"/>
              <a:ext cx="149850" cy="1334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/>
          </p:nvSpPr>
          <p:spPr>
            <a:xfrm rot="5400000">
              <a:off x="11829405" y="5889649"/>
              <a:ext cx="149850" cy="1334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 rot="5400000">
              <a:off x="11613381" y="5889649"/>
              <a:ext cx="149850" cy="1334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 flipV="1">
            <a:off x="154957" y="6362896"/>
            <a:ext cx="1107349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923" l="1292" r="98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88" y="2030792"/>
            <a:ext cx="1557408" cy="1356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组合 45"/>
          <p:cNvGrpSpPr/>
          <p:nvPr/>
        </p:nvGrpSpPr>
        <p:grpSpPr>
          <a:xfrm>
            <a:off x="-51936" y="2099868"/>
            <a:ext cx="4878096" cy="4878096"/>
            <a:chOff x="-51936" y="2099868"/>
            <a:chExt cx="4878096" cy="4878096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36" y="2099868"/>
              <a:ext cx="4878096" cy="4878096"/>
            </a:xfrm>
            <a:prstGeom prst="rect">
              <a:avLst/>
            </a:prstGeom>
          </p:spPr>
        </p:pic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218" y="2631076"/>
              <a:ext cx="1551781" cy="2758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530726900"/>
  <p:tag name="KSO_WM_UNIT_PLACING_PICTURE_USER_VIEWPORT" val="{&quot;height&quot;:4770,&quot;width&quot;:7050}"/>
</p:tagLst>
</file>

<file path=ppt/tags/tag2.xml><?xml version="1.0" encoding="utf-8"?>
<p:tagLst xmlns:p="http://schemas.openxmlformats.org/presentationml/2006/main">
  <p:tag name="ISPRING_RESOURCE_PATHS_HASH_2" val="e7562733b7f861e7941cfb345b7d995c545c6c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演示</Application>
  <PresentationFormat>自定义</PresentationFormat>
  <Paragraphs>44</Paragraphs>
  <Slides>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微软雅黑</vt:lpstr>
      <vt:lpstr>Arial Unicode MS</vt:lpstr>
      <vt:lpstr>Calibri</vt:lpstr>
      <vt:lpstr>Office 主题</vt:lpstr>
      <vt:lpstr>自定义设计方案</vt:lpstr>
      <vt:lpstr>PowerPoint 演示文稿</vt:lpstr>
      <vt:lpstr>2.1案例分析</vt:lpstr>
      <vt:lpstr>2.2 页面组件</vt:lpstr>
      <vt:lpstr>2.1案例分析</vt:lpstr>
      <vt:lpstr>与题库连接</vt:lpstr>
      <vt:lpstr>定义数据</vt:lpstr>
      <vt:lpstr>循环绑定</vt:lpstr>
      <vt:lpstr>参考代码</vt:lpstr>
      <vt:lpstr>PowerPoint 演示文稿</vt:lpstr>
    </vt:vector>
  </TitlesOfParts>
  <Company>Home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Junming Zhang</dc:creator>
  <cp:lastModifiedBy>GLY</cp:lastModifiedBy>
  <cp:revision>158</cp:revision>
  <dcterms:created xsi:type="dcterms:W3CDTF">2014-07-02T09:34:00Z</dcterms:created>
  <dcterms:modified xsi:type="dcterms:W3CDTF">2020-04-30T09:22:29Z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