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96" r:id="rId3"/>
    <p:sldId id="301" r:id="rId4"/>
    <p:sldId id="269" r:id="rId5"/>
  </p:sldIdLst>
  <p:sldSz cx="10058400" cy="7772400"/>
  <p:notesSz cx="6858000" cy="9144000"/>
  <p:defaultTextStyle>
    <a:defPPr>
      <a:defRPr lang="en-US"/>
    </a:defPPr>
    <a:lvl1pPr marL="0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02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604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906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207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509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810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112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413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1B1E"/>
    <a:srgbClr val="18191B"/>
    <a:srgbClr val="34363A"/>
    <a:srgbClr val="FFFFFF"/>
    <a:srgbClr val="A0C945"/>
    <a:srgbClr val="0099CC"/>
    <a:srgbClr val="245689"/>
    <a:srgbClr val="252833"/>
    <a:srgbClr val="2B2F38"/>
    <a:srgbClr val="198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50" y="-114"/>
      </p:cViewPr>
      <p:guideLst>
        <p:guide orient="horz" pos="489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6149-2953-462E-AAD4-0257BF4264E1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4CD9E-5780-46CC-A660-0F8D0A20666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02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604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906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207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509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810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112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413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5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 t="46956"/>
          <a:stretch>
            <a:fillRect/>
          </a:stretch>
        </p:blipFill>
        <p:spPr>
          <a:xfrm>
            <a:off x="1" y="3831289"/>
            <a:ext cx="10058401" cy="261667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0058403" cy="462035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rcRect t="96152"/>
          <a:stretch>
            <a:fillRect/>
          </a:stretch>
        </p:blipFill>
        <p:spPr>
          <a:xfrm>
            <a:off x="0" y="6293230"/>
            <a:ext cx="10058402" cy="1479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30" y="5166339"/>
            <a:ext cx="8549640" cy="773384"/>
          </a:xfr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56" y="5524318"/>
            <a:ext cx="8549640" cy="826976"/>
          </a:xfrm>
        </p:spPr>
        <p:txBody>
          <a:bodyPr anchor="b"/>
          <a:lstStyle>
            <a:lvl1pPr marL="0" indent="0">
              <a:buNone/>
              <a:defRPr sz="2200">
                <a:solidFill>
                  <a:srgbClr val="1989CC"/>
                </a:solidFill>
                <a:latin typeface="Arial"/>
                <a:cs typeface="Arial"/>
              </a:defRPr>
            </a:lvl1pPr>
            <a:lvl2pPr marL="5093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6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9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2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cinchcast_LOGO_JL-j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59009" y="1868432"/>
            <a:ext cx="5498836" cy="4532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02" indent="0">
              <a:buNone/>
              <a:defRPr sz="2200" b="1"/>
            </a:lvl2pPr>
            <a:lvl3pPr marL="1018604" indent="0">
              <a:buNone/>
              <a:defRPr sz="2000" b="1"/>
            </a:lvl3pPr>
            <a:lvl4pPr marL="1527906" indent="0">
              <a:buNone/>
              <a:defRPr sz="1800" b="1"/>
            </a:lvl4pPr>
            <a:lvl5pPr marL="2037207" indent="0">
              <a:buNone/>
              <a:defRPr sz="1800" b="1"/>
            </a:lvl5pPr>
            <a:lvl6pPr marL="2546509" indent="0">
              <a:buNone/>
              <a:defRPr sz="1800" b="1"/>
            </a:lvl6pPr>
            <a:lvl7pPr marL="3055810" indent="0">
              <a:buNone/>
              <a:defRPr sz="1800" b="1"/>
            </a:lvl7pPr>
            <a:lvl8pPr marL="3565112" indent="0">
              <a:buNone/>
              <a:defRPr sz="1800" b="1"/>
            </a:lvl8pPr>
            <a:lvl9pPr marL="407441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02" indent="0">
              <a:buNone/>
              <a:defRPr sz="2200" b="1"/>
            </a:lvl2pPr>
            <a:lvl3pPr marL="1018604" indent="0">
              <a:buNone/>
              <a:defRPr sz="2000" b="1"/>
            </a:lvl3pPr>
            <a:lvl4pPr marL="1527906" indent="0">
              <a:buNone/>
              <a:defRPr sz="1800" b="1"/>
            </a:lvl4pPr>
            <a:lvl5pPr marL="2037207" indent="0">
              <a:buNone/>
              <a:defRPr sz="1800" b="1"/>
            </a:lvl5pPr>
            <a:lvl6pPr marL="2546509" indent="0">
              <a:buNone/>
              <a:defRPr sz="1800" b="1"/>
            </a:lvl6pPr>
            <a:lvl7pPr marL="3055810" indent="0">
              <a:buNone/>
              <a:defRPr sz="1800" b="1"/>
            </a:lvl7pPr>
            <a:lvl8pPr marL="3565112" indent="0">
              <a:buNone/>
              <a:defRPr sz="1800" b="1"/>
            </a:lvl8pPr>
            <a:lvl9pPr marL="407441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8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02" indent="0">
              <a:buNone/>
              <a:defRPr sz="1300"/>
            </a:lvl2pPr>
            <a:lvl3pPr marL="1018604" indent="0">
              <a:buNone/>
              <a:defRPr sz="1100"/>
            </a:lvl3pPr>
            <a:lvl4pPr marL="1527906" indent="0">
              <a:buNone/>
              <a:defRPr sz="1000"/>
            </a:lvl4pPr>
            <a:lvl5pPr marL="2037207" indent="0">
              <a:buNone/>
              <a:defRPr sz="1000"/>
            </a:lvl5pPr>
            <a:lvl6pPr marL="2546509" indent="0">
              <a:buNone/>
              <a:defRPr sz="1000"/>
            </a:lvl6pPr>
            <a:lvl7pPr marL="3055810" indent="0">
              <a:buNone/>
              <a:defRPr sz="1000"/>
            </a:lvl7pPr>
            <a:lvl8pPr marL="3565112" indent="0">
              <a:buNone/>
              <a:defRPr sz="1000"/>
            </a:lvl8pPr>
            <a:lvl9pPr marL="407441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02" indent="0">
              <a:buNone/>
              <a:defRPr sz="3100"/>
            </a:lvl2pPr>
            <a:lvl3pPr marL="1018604" indent="0">
              <a:buNone/>
              <a:defRPr sz="2700"/>
            </a:lvl3pPr>
            <a:lvl4pPr marL="1527906" indent="0">
              <a:buNone/>
              <a:defRPr sz="2200"/>
            </a:lvl4pPr>
            <a:lvl5pPr marL="2037207" indent="0">
              <a:buNone/>
              <a:defRPr sz="2200"/>
            </a:lvl5pPr>
            <a:lvl6pPr marL="2546509" indent="0">
              <a:buNone/>
              <a:defRPr sz="2200"/>
            </a:lvl6pPr>
            <a:lvl7pPr marL="3055810" indent="0">
              <a:buNone/>
              <a:defRPr sz="2200"/>
            </a:lvl7pPr>
            <a:lvl8pPr marL="3565112" indent="0">
              <a:buNone/>
              <a:defRPr sz="2200"/>
            </a:lvl8pPr>
            <a:lvl9pPr marL="407441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02" indent="0">
              <a:buNone/>
              <a:defRPr sz="1300"/>
            </a:lvl2pPr>
            <a:lvl3pPr marL="1018604" indent="0">
              <a:buNone/>
              <a:defRPr sz="1100"/>
            </a:lvl3pPr>
            <a:lvl4pPr marL="1527906" indent="0">
              <a:buNone/>
              <a:defRPr sz="1000"/>
            </a:lvl4pPr>
            <a:lvl5pPr marL="2037207" indent="0">
              <a:buNone/>
              <a:defRPr sz="1000"/>
            </a:lvl5pPr>
            <a:lvl6pPr marL="2546509" indent="0">
              <a:buNone/>
              <a:defRPr sz="1000"/>
            </a:lvl6pPr>
            <a:lvl7pPr marL="3055810" indent="0">
              <a:buNone/>
              <a:defRPr sz="1000"/>
            </a:lvl7pPr>
            <a:lvl8pPr marL="3565112" indent="0">
              <a:buNone/>
              <a:defRPr sz="1000"/>
            </a:lvl8pPr>
            <a:lvl9pPr marL="407441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rcRect l="94500"/>
          <a:stretch>
            <a:fillRect/>
          </a:stretch>
        </p:blipFill>
        <p:spPr>
          <a:xfrm>
            <a:off x="0" y="7126341"/>
            <a:ext cx="10058400" cy="6460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t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2293" y="7101905"/>
            <a:ext cx="2499809" cy="7804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838709" y="7312821"/>
            <a:ext cx="191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Connect, Simply.</a:t>
            </a:r>
            <a:endParaRPr lang="en-US" sz="1800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02" rtl="0" eaLnBrk="1" fontAlgn="base" latinLnBrk="0" hangingPunct="1">
        <a:spcBef>
          <a:spcPct val="0"/>
        </a:spcBef>
        <a:spcAft>
          <a:spcPct val="0"/>
        </a:spcAft>
        <a:buNone/>
        <a:defRPr lang="en-US" sz="3300" b="1" kern="1200" dirty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1pPr>
    </p:titleStyle>
    <p:bodyStyle>
      <a:lvl1pPr marL="381977" indent="-381977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•"/>
        <a:defRPr lang="en-US" sz="27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1pPr>
      <a:lvl2pPr marL="827616" indent="-318312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–"/>
        <a:defRPr lang="en-US" sz="22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2pPr>
      <a:lvl3pPr marL="1273255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•"/>
        <a:defRPr lang="en-US" sz="20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3pPr>
      <a:lvl4pPr marL="1782556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–"/>
        <a:defRPr lang="en-US" sz="16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4pPr>
      <a:lvl5pPr marL="2291858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»"/>
        <a:defRPr lang="en-US" sz="1300" b="0" kern="1200" dirty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5pPr>
      <a:lvl6pPr marL="2801160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62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63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065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0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04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06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207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509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81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11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413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Company Overview</a:t>
            </a:r>
            <a:endParaRPr lang="en-US" dirty="0">
              <a:latin typeface="Avenir LT 45 Book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69939" y="2246384"/>
            <a:ext cx="4023352" cy="447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Cinchcast is a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cloud-based, enterprise solution 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webcasts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and conference calls of 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venir LT 45 Book"/>
              <a:cs typeface="Avenir LT 45 Book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any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size. 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venir LT 45 Book"/>
              <a:cs typeface="Avenir LT 45 Book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6867" y="2244421"/>
            <a:ext cx="3670618" cy="4478126"/>
          </a:xfrm>
        </p:spPr>
        <p:txBody>
          <a:bodyPr>
            <a:normAutofit/>
          </a:bodyPr>
          <a:lstStyle/>
          <a:p>
            <a:pPr>
              <a:buClr>
                <a:srgbClr val="1989CC"/>
              </a:buClr>
              <a:buFont typeface="Wingdings" pitchFamily="2" charset="2"/>
              <a:buChar char="§"/>
            </a:pPr>
            <a:r>
              <a:rPr lang="en-US" sz="2200" dirty="0">
                <a:latin typeface="Avenir LT 45 Book" pitchFamily="2" charset="0"/>
              </a:rPr>
              <a:t>Founded in 2006</a:t>
            </a:r>
          </a:p>
          <a:p>
            <a:pPr>
              <a:buClr>
                <a:srgbClr val="1989CC"/>
              </a:buClr>
              <a:buFont typeface="Wingdings" pitchFamily="2" charset="2"/>
              <a:buChar char="§"/>
            </a:pPr>
            <a:r>
              <a:rPr lang="en-US" sz="2200" dirty="0">
                <a:latin typeface="Avenir LT 45 Book" pitchFamily="2" charset="0"/>
              </a:rPr>
              <a:t>HQ in New York, NY</a:t>
            </a:r>
          </a:p>
          <a:p>
            <a:pPr>
              <a:buClr>
                <a:srgbClr val="1989CC"/>
              </a:buClr>
              <a:buFont typeface="Wingdings" pitchFamily="2" charset="2"/>
              <a:buChar char="§"/>
            </a:pPr>
            <a:r>
              <a:rPr lang="en-US" sz="2200" dirty="0">
                <a:latin typeface="Avenir LT 45 Book" pitchFamily="2" charset="0"/>
              </a:rPr>
              <a:t>Powering </a:t>
            </a:r>
            <a:r>
              <a:rPr lang="en-US" sz="2200" dirty="0" smtClean="0">
                <a:latin typeface="Avenir LT 45 Book" pitchFamily="2" charset="0"/>
              </a:rPr>
              <a:t>thousands of events </a:t>
            </a:r>
            <a:r>
              <a:rPr lang="en-US" sz="2200" dirty="0">
                <a:latin typeface="Avenir LT 45 Book" pitchFamily="2" charset="0"/>
              </a:rPr>
              <a:t>every day</a:t>
            </a:r>
          </a:p>
          <a:p>
            <a:endParaRPr lang="en-US" sz="2200" dirty="0"/>
          </a:p>
        </p:txBody>
      </p:sp>
      <p:pic>
        <p:nvPicPr>
          <p:cNvPr id="2" name="Picture 1" descr="bloomberg_whit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93" y="4729918"/>
            <a:ext cx="1155466" cy="23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29" y="4639625"/>
            <a:ext cx="8653360" cy="882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3537" y="3914550"/>
            <a:ext cx="823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Helping companies </a:t>
            </a:r>
            <a:r>
              <a:rPr lang="en-US" dirty="0">
                <a:solidFill>
                  <a:srgbClr val="0099CC"/>
                </a:solidFill>
                <a:latin typeface="Avenir LT 45 Book"/>
                <a:cs typeface="Avenir LT 45 Book"/>
              </a:rPr>
              <a:t>better connect and </a:t>
            </a:r>
            <a:r>
              <a:rPr lang="en-US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communicate, while significantly reducing event costs. Companies such as… </a:t>
            </a:r>
            <a:endParaRPr lang="en-US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2F38"/>
                </a:solidFill>
                <a:latin typeface="Avenir LT 45 Book" pitchFamily="2" charset="0"/>
              </a:rPr>
              <a:t>The Cinchcast Connect Platform</a:t>
            </a:r>
            <a:endParaRPr lang="en-US" dirty="0">
              <a:solidFill>
                <a:srgbClr val="2B2F38"/>
              </a:solidFill>
              <a:latin typeface="Avenir LT 45 Book" pitchFamily="2" charset="0"/>
            </a:endParaRPr>
          </a:p>
        </p:txBody>
      </p:sp>
      <p:pic>
        <p:nvPicPr>
          <p:cNvPr id="12" name="Picture 11" descr="1304115463_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27" y="1652655"/>
            <a:ext cx="670713" cy="691038"/>
          </a:xfrm>
          <a:prstGeom prst="rect">
            <a:avLst/>
          </a:prstGeom>
        </p:spPr>
      </p:pic>
      <p:pic>
        <p:nvPicPr>
          <p:cNvPr id="13" name="Picture 12" descr="1304115275_linked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70" y="2540607"/>
            <a:ext cx="670713" cy="691038"/>
          </a:xfrm>
          <a:prstGeom prst="rect">
            <a:avLst/>
          </a:prstGeom>
        </p:spPr>
      </p:pic>
      <p:pic>
        <p:nvPicPr>
          <p:cNvPr id="14" name="Picture 13" descr="1304115332_twit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71" y="2523894"/>
            <a:ext cx="670713" cy="691038"/>
          </a:xfrm>
          <a:prstGeom prst="rect">
            <a:avLst/>
          </a:prstGeom>
        </p:spPr>
      </p:pic>
      <p:sp>
        <p:nvSpPr>
          <p:cNvPr id="22" name="Up Arrow 21"/>
          <p:cNvSpPr/>
          <p:nvPr/>
        </p:nvSpPr>
        <p:spPr>
          <a:xfrm>
            <a:off x="1769828" y="3631552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0099CC">
                  <a:tint val="66000"/>
                  <a:satMod val="160000"/>
                </a:srgbClr>
              </a:gs>
              <a:gs pos="50000">
                <a:srgbClr val="0099CC">
                  <a:tint val="44500"/>
                  <a:satMod val="160000"/>
                </a:srgbClr>
              </a:gs>
              <a:gs pos="100000">
                <a:srgbClr val="0099CC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4387111" y="3620413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A0C945">
                  <a:tint val="66000"/>
                  <a:satMod val="160000"/>
                </a:srgbClr>
              </a:gs>
              <a:gs pos="50000">
                <a:srgbClr val="A0C945">
                  <a:tint val="44500"/>
                  <a:satMod val="160000"/>
                </a:srgbClr>
              </a:gs>
              <a:gs pos="100000">
                <a:srgbClr val="A0C94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7036839" y="3625989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245689">
                  <a:tint val="66000"/>
                  <a:satMod val="160000"/>
                </a:srgbClr>
              </a:gs>
              <a:gs pos="50000">
                <a:srgbClr val="245689">
                  <a:tint val="44500"/>
                  <a:satMod val="160000"/>
                </a:srgbClr>
              </a:gs>
              <a:gs pos="100000">
                <a:srgbClr val="24568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4366" y="1652655"/>
            <a:ext cx="670713" cy="6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75863" y="1652655"/>
            <a:ext cx="670713" cy="6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home_mobile_transp_v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5198" y="1274981"/>
            <a:ext cx="2131732" cy="2530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1342" y="6411399"/>
            <a:ext cx="4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Secure, Scalable, Easy-to-Use</a:t>
            </a:r>
            <a:endParaRPr lang="en-US" sz="2400" i="1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  <p:pic>
        <p:nvPicPr>
          <p:cNvPr id="3" name="Picture 2" descr="Unknown-9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4" y="4089807"/>
            <a:ext cx="7922748" cy="22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Bloomberg</a:t>
            </a:r>
            <a:br>
              <a:rPr lang="en-US" dirty="0" smtClean="0">
                <a:latin typeface="Avenir LT 45 Book" pitchFamily="2" charset="0"/>
              </a:rPr>
            </a:b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</a:rPr>
              <a:t>Effectively generating leads with high-impact web events 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Avenir LT 45 Book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4552" y="1661300"/>
            <a:ext cx="3404948" cy="286231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Bloomberg is leveraging Cinchcast to power its online events efforts.</a:t>
            </a:r>
          </a:p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Offer live and archived events. </a:t>
            </a:r>
            <a:endParaRPr lang="en-US" dirty="0">
              <a:latin typeface="Avenir LT 45 Book"/>
              <a:cs typeface="Avenir LT 45 Book"/>
            </a:endParaRPr>
          </a:p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All events available behind registration wall to drive lead generations. </a:t>
            </a:r>
            <a:endParaRPr lang="en-US" dirty="0">
              <a:latin typeface="Avenir LT 45 Book"/>
              <a:cs typeface="Avenir LT 45 Book"/>
            </a:endParaRPr>
          </a:p>
        </p:txBody>
      </p:sp>
      <p:pic>
        <p:nvPicPr>
          <p:cNvPr id="7" name="Picture 6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6" y="1811020"/>
            <a:ext cx="5064185" cy="42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Thank You</a:t>
            </a:r>
            <a:endParaRPr lang="en-US" dirty="0">
              <a:latin typeface="Avenir LT 45 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24126</TotalTime>
  <Words>93</Words>
  <Application>Microsoft Office PowerPoint</Application>
  <PresentationFormat>Personalizado</PresentationFormat>
  <Paragraphs>18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Company Overview</vt:lpstr>
      <vt:lpstr>The Cinchcast Connect Platform</vt:lpstr>
      <vt:lpstr>Bloomberg Effectively generating leads with high-impact web events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Kashman</dc:creator>
  <cp:lastModifiedBy>Patricio Fortuna</cp:lastModifiedBy>
  <cp:revision>113</cp:revision>
  <cp:lastPrinted>2011-05-19T12:22:04Z</cp:lastPrinted>
  <dcterms:created xsi:type="dcterms:W3CDTF">2011-05-31T14:43:40Z</dcterms:created>
  <dcterms:modified xsi:type="dcterms:W3CDTF">2015-04-22T13:49:52Z</dcterms:modified>
</cp:coreProperties>
</file>