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sldIdLst>
    <p:sldId id="256" r:id="rId2"/>
    <p:sldId id="257" r:id="rId3"/>
    <p:sldId id="261" r:id="rId4"/>
    <p:sldId id="264" r:id="rId5"/>
    <p:sldId id="262" r:id="rId6"/>
    <p:sldId id="263" r:id="rId7"/>
    <p:sldId id="260" r:id="rId8"/>
    <p:sldId id="259" r:id="rId9"/>
    <p:sldId id="266" r:id="rId10"/>
    <p:sldId id="258"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4" d="100"/>
          <a:sy n="64" d="100"/>
        </p:scale>
        <p:origin x="5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7/22/2019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430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118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2505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9626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971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9821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823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496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566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40735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2784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78722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6028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935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1738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9691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482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7/22/2019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57441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098F2C29-7EC6-496E-B33C-CA031B16753B}"/>
              </a:ext>
            </a:extLst>
          </p:cNvPr>
          <p:cNvPicPr>
            <a:picLocks noChangeAspect="1"/>
          </p:cNvPicPr>
          <p:nvPr/>
        </p:nvPicPr>
        <p:blipFill rotWithShape="1">
          <a:blip r:embed="rId3">
            <a:alphaModFix amt="85000"/>
          </a:blip>
          <a:srcRect t="6849" r="1" b="16374"/>
          <a:stretch/>
        </p:blipFill>
        <p:spPr>
          <a:xfrm>
            <a:off x="480691" y="494555"/>
            <a:ext cx="11227442" cy="5883296"/>
          </a:xfrm>
          <a:prstGeom prst="rect">
            <a:avLst/>
          </a:prstGeom>
        </p:spPr>
      </p:pic>
      <p:sp>
        <p:nvSpPr>
          <p:cNvPr id="2" name="Title 1">
            <a:extLst>
              <a:ext uri="{FF2B5EF4-FFF2-40B4-BE49-F238E27FC236}">
                <a16:creationId xmlns:a16="http://schemas.microsoft.com/office/drawing/2014/main" id="{70880FE0-2B32-4EEC-BEAE-C94349B07EC9}"/>
              </a:ext>
            </a:extLst>
          </p:cNvPr>
          <p:cNvSpPr>
            <a:spLocks noGrp="1"/>
          </p:cNvSpPr>
          <p:nvPr>
            <p:ph type="ctrTitle"/>
          </p:nvPr>
        </p:nvSpPr>
        <p:spPr>
          <a:xfrm>
            <a:off x="2224403" y="1113698"/>
            <a:ext cx="8229600" cy="2345264"/>
          </a:xfrm>
        </p:spPr>
        <p:txBody>
          <a:bodyPr>
            <a:normAutofit/>
          </a:bodyPr>
          <a:lstStyle/>
          <a:p>
            <a:r>
              <a:rPr lang="en-US" sz="8800" dirty="0">
                <a:solidFill>
                  <a:schemeClr val="bg1"/>
                </a:solidFill>
              </a:rPr>
              <a:t>Migration </a:t>
            </a:r>
          </a:p>
        </p:txBody>
      </p:sp>
      <p:sp>
        <p:nvSpPr>
          <p:cNvPr id="3" name="Subtitle 2">
            <a:extLst>
              <a:ext uri="{FF2B5EF4-FFF2-40B4-BE49-F238E27FC236}">
                <a16:creationId xmlns:a16="http://schemas.microsoft.com/office/drawing/2014/main" id="{EDCDB439-DEC0-4366-AB9B-401C541D4853}"/>
              </a:ext>
            </a:extLst>
          </p:cNvPr>
          <p:cNvSpPr>
            <a:spLocks noGrp="1"/>
          </p:cNvSpPr>
          <p:nvPr>
            <p:ph type="subTitle" idx="1"/>
          </p:nvPr>
        </p:nvSpPr>
        <p:spPr>
          <a:xfrm>
            <a:off x="2453003" y="3729894"/>
            <a:ext cx="7772400" cy="1320802"/>
          </a:xfrm>
        </p:spPr>
        <p:txBody>
          <a:bodyPr>
            <a:normAutofit/>
          </a:bodyPr>
          <a:lstStyle/>
          <a:p>
            <a:r>
              <a:rPr lang="en-US" sz="3200" dirty="0">
                <a:solidFill>
                  <a:schemeClr val="bg1"/>
                </a:solidFill>
              </a:rPr>
              <a:t>US Migration Trends </a:t>
            </a:r>
          </a:p>
        </p:txBody>
      </p:sp>
    </p:spTree>
    <p:extLst>
      <p:ext uri="{BB962C8B-B14F-4D97-AF65-F5344CB8AC3E}">
        <p14:creationId xmlns:p14="http://schemas.microsoft.com/office/powerpoint/2010/main" val="2774118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A29BDC6E-6CA5-4E42-9556-9012016913A9}"/>
              </a:ext>
            </a:extLst>
          </p:cNvPr>
          <p:cNvPicPr>
            <a:picLocks noChangeAspect="1"/>
          </p:cNvPicPr>
          <p:nvPr/>
        </p:nvPicPr>
        <p:blipFill>
          <a:blip r:embed="rId2"/>
          <a:stretch>
            <a:fillRect/>
          </a:stretch>
        </p:blipFill>
        <p:spPr>
          <a:xfrm>
            <a:off x="2666122" y="858878"/>
            <a:ext cx="6859756" cy="5140244"/>
          </a:xfrm>
          <a:prstGeom prst="rect">
            <a:avLst/>
          </a:prstGeom>
        </p:spPr>
      </p:pic>
    </p:spTree>
    <p:extLst>
      <p:ext uri="{BB962C8B-B14F-4D97-AF65-F5344CB8AC3E}">
        <p14:creationId xmlns:p14="http://schemas.microsoft.com/office/powerpoint/2010/main" val="3885931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38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7F48-8007-4F48-BD8C-88EA78F50272}"/>
              </a:ext>
            </a:extLst>
          </p:cNvPr>
          <p:cNvSpPr>
            <a:spLocks noGrp="1"/>
          </p:cNvSpPr>
          <p:nvPr>
            <p:ph type="title"/>
          </p:nvPr>
        </p:nvSpPr>
        <p:spPr>
          <a:xfrm>
            <a:off x="1295402" y="982132"/>
            <a:ext cx="3660056" cy="1325373"/>
          </a:xfrm>
        </p:spPr>
        <p:txBody>
          <a:bodyPr anchor="b">
            <a:normAutofit/>
          </a:bodyPr>
          <a:lstStyle/>
          <a:p>
            <a:r>
              <a:rPr lang="en-US" sz="2400"/>
              <a:t>United States Migration Trends </a:t>
            </a:r>
            <a:endParaRPr lang="en-US" sz="2400" dirty="0"/>
          </a:p>
        </p:txBody>
      </p:sp>
      <p:sp>
        <p:nvSpPr>
          <p:cNvPr id="6" name="Content Placeholder 5">
            <a:extLst>
              <a:ext uri="{FF2B5EF4-FFF2-40B4-BE49-F238E27FC236}">
                <a16:creationId xmlns:a16="http://schemas.microsoft.com/office/drawing/2014/main" id="{24DB4E66-AE01-49BF-AF52-0DE790F889E9}"/>
              </a:ext>
            </a:extLst>
          </p:cNvPr>
          <p:cNvSpPr>
            <a:spLocks noGrp="1"/>
          </p:cNvSpPr>
          <p:nvPr>
            <p:ph idx="1"/>
          </p:nvPr>
        </p:nvSpPr>
        <p:spPr>
          <a:xfrm>
            <a:off x="1295400" y="2493772"/>
            <a:ext cx="3660057" cy="3382094"/>
          </a:xfrm>
        </p:spPr>
        <p:txBody>
          <a:bodyPr>
            <a:normAutofit/>
          </a:bodyPr>
          <a:lstStyle/>
          <a:p>
            <a:pPr marL="0" indent="0" algn="ctr">
              <a:lnSpc>
                <a:spcPct val="90000"/>
              </a:lnSpc>
              <a:buNone/>
            </a:pPr>
            <a:r>
              <a:rPr lang="en-US" sz="800" dirty="0"/>
              <a:t>Trends in migration flows to the United States over the past two-and-a-half decades. </a:t>
            </a:r>
          </a:p>
          <a:p>
            <a:pPr>
              <a:lnSpc>
                <a:spcPct val="90000"/>
              </a:lnSpc>
            </a:pPr>
            <a:r>
              <a:rPr lang="en-US" sz="800" dirty="0"/>
              <a:t>Migrant profiles </a:t>
            </a:r>
          </a:p>
          <a:p>
            <a:pPr lvl="1">
              <a:lnSpc>
                <a:spcPct val="90000"/>
              </a:lnSpc>
            </a:pPr>
            <a:r>
              <a:rPr lang="en-US" sz="800" dirty="0"/>
              <a:t>Who </a:t>
            </a:r>
          </a:p>
          <a:p>
            <a:pPr lvl="2">
              <a:lnSpc>
                <a:spcPct val="90000"/>
              </a:lnSpc>
            </a:pPr>
            <a:r>
              <a:rPr lang="en-US" sz="800" dirty="0"/>
              <a:t>Age </a:t>
            </a:r>
          </a:p>
          <a:p>
            <a:pPr lvl="2">
              <a:lnSpc>
                <a:spcPct val="90000"/>
              </a:lnSpc>
            </a:pPr>
            <a:r>
              <a:rPr lang="en-US" sz="800" dirty="0"/>
              <a:t>Gender</a:t>
            </a:r>
          </a:p>
          <a:p>
            <a:pPr lvl="2">
              <a:lnSpc>
                <a:spcPct val="90000"/>
              </a:lnSpc>
            </a:pPr>
            <a:r>
              <a:rPr lang="en-US" sz="800" dirty="0"/>
              <a:t>Class</a:t>
            </a:r>
          </a:p>
          <a:p>
            <a:pPr lvl="2">
              <a:lnSpc>
                <a:spcPct val="90000"/>
              </a:lnSpc>
            </a:pPr>
            <a:r>
              <a:rPr lang="en-US" sz="800" dirty="0"/>
              <a:t>Country of Origin</a:t>
            </a:r>
          </a:p>
          <a:p>
            <a:pPr lvl="1">
              <a:lnSpc>
                <a:spcPct val="90000"/>
              </a:lnSpc>
            </a:pPr>
            <a:r>
              <a:rPr lang="en-US" sz="800" dirty="0"/>
              <a:t>Why </a:t>
            </a:r>
          </a:p>
          <a:p>
            <a:pPr lvl="2">
              <a:lnSpc>
                <a:spcPct val="90000"/>
              </a:lnSpc>
            </a:pPr>
            <a:r>
              <a:rPr lang="en-US" sz="800" dirty="0"/>
              <a:t>Economic Gain </a:t>
            </a:r>
          </a:p>
          <a:p>
            <a:pPr lvl="2">
              <a:lnSpc>
                <a:spcPct val="90000"/>
              </a:lnSpc>
            </a:pPr>
            <a:r>
              <a:rPr lang="en-US" sz="800" dirty="0"/>
              <a:t>Forced migration </a:t>
            </a:r>
          </a:p>
          <a:p>
            <a:pPr lvl="2">
              <a:lnSpc>
                <a:spcPct val="90000"/>
              </a:lnSpc>
            </a:pPr>
            <a:r>
              <a:rPr lang="en-US" sz="800" dirty="0"/>
              <a:t>Other(____________)</a:t>
            </a:r>
          </a:p>
          <a:p>
            <a:pPr lvl="2">
              <a:lnSpc>
                <a:spcPct val="90000"/>
              </a:lnSpc>
            </a:pPr>
            <a:endParaRPr lang="en-US" sz="800" dirty="0"/>
          </a:p>
          <a:p>
            <a:pPr>
              <a:lnSpc>
                <a:spcPct val="90000"/>
              </a:lnSpc>
            </a:pPr>
            <a:r>
              <a:rPr lang="en-US" sz="800" dirty="0"/>
              <a:t>Statistical Analysis </a:t>
            </a:r>
          </a:p>
          <a:p>
            <a:pPr lvl="1">
              <a:lnSpc>
                <a:spcPct val="90000"/>
              </a:lnSpc>
            </a:pPr>
            <a:r>
              <a:rPr lang="en-US" sz="800" dirty="0"/>
              <a:t>Graphs </a:t>
            </a:r>
          </a:p>
          <a:p>
            <a:pPr lvl="1">
              <a:lnSpc>
                <a:spcPct val="90000"/>
              </a:lnSpc>
            </a:pPr>
            <a:r>
              <a:rPr lang="en-US" sz="800" dirty="0"/>
              <a:t>Analysis </a:t>
            </a:r>
          </a:p>
          <a:p>
            <a:pPr lvl="2" algn="ctr">
              <a:lnSpc>
                <a:spcPct val="90000"/>
              </a:lnSpc>
            </a:pPr>
            <a:endParaRPr lang="en-US" sz="800" dirty="0"/>
          </a:p>
          <a:p>
            <a:pPr marL="914400" lvl="2" indent="0" algn="ctr">
              <a:lnSpc>
                <a:spcPct val="90000"/>
              </a:lnSpc>
              <a:buNone/>
            </a:pPr>
            <a:endParaRPr lang="en-US" sz="800" dirty="0"/>
          </a:p>
          <a:p>
            <a:pPr lvl="2" algn="ctr">
              <a:lnSpc>
                <a:spcPct val="90000"/>
              </a:lnSpc>
            </a:pPr>
            <a:endParaRPr lang="en-US" sz="800" dirty="0"/>
          </a:p>
          <a:p>
            <a:pPr lvl="2" algn="ctr">
              <a:lnSpc>
                <a:spcPct val="90000"/>
              </a:lnSpc>
            </a:pPr>
            <a:endParaRPr lang="en-US" sz="800" dirty="0"/>
          </a:p>
          <a:p>
            <a:pPr marL="914400" lvl="2" indent="0" algn="ctr">
              <a:lnSpc>
                <a:spcPct val="90000"/>
              </a:lnSpc>
              <a:buNone/>
            </a:pPr>
            <a:endParaRPr lang="en-US" sz="800" dirty="0"/>
          </a:p>
        </p:txBody>
      </p:sp>
      <p:pic>
        <p:nvPicPr>
          <p:cNvPr id="8" name="Content Placeholder 4" descr="A close up of a logo&#10;&#10;Description automatically generated">
            <a:extLst>
              <a:ext uri="{FF2B5EF4-FFF2-40B4-BE49-F238E27FC236}">
                <a16:creationId xmlns:a16="http://schemas.microsoft.com/office/drawing/2014/main" id="{71D7D635-6CE0-4BD9-AA1F-A5D539BC5F6B}"/>
              </a:ext>
            </a:extLst>
          </p:cNvPr>
          <p:cNvPicPr>
            <a:picLocks noChangeAspect="1"/>
          </p:cNvPicPr>
          <p:nvPr/>
        </p:nvPicPr>
        <p:blipFill rotWithShape="1">
          <a:blip r:embed="rId3"/>
          <a:srcRect l="12836" r="12842" b="3"/>
          <a:stretch/>
        </p:blipFill>
        <p:spPr>
          <a:xfrm>
            <a:off x="5418668" y="982131"/>
            <a:ext cx="5469466" cy="4893735"/>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4276270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10">
            <a:extLst>
              <a:ext uri="{FF2B5EF4-FFF2-40B4-BE49-F238E27FC236}">
                <a16:creationId xmlns:a16="http://schemas.microsoft.com/office/drawing/2014/main" id="{3ACE0436-0037-4A46-9C44-2EB95BF308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12" name="Straight Connector 12">
            <a:extLst>
              <a:ext uri="{FF2B5EF4-FFF2-40B4-BE49-F238E27FC236}">
                <a16:creationId xmlns:a16="http://schemas.microsoft.com/office/drawing/2014/main" id="{05E6FF9D-6599-42FC-BD0E-BAA1B1997D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4" name="Rectangle 14">
            <a:extLst>
              <a:ext uri="{FF2B5EF4-FFF2-40B4-BE49-F238E27FC236}">
                <a16:creationId xmlns:a16="http://schemas.microsoft.com/office/drawing/2014/main" id="{832A1E47-A968-404F-8DBE-B31240A9B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6">
            <a:extLst>
              <a:ext uri="{FF2B5EF4-FFF2-40B4-BE49-F238E27FC236}">
                <a16:creationId xmlns:a16="http://schemas.microsoft.com/office/drawing/2014/main" id="{E0DDDCF8-BC1A-4404-8ACA-D8D2BB4BE9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DD7385BB-1153-4A55-85B1-42B797B68758}"/>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a:t>A Brief History </a:t>
            </a:r>
          </a:p>
        </p:txBody>
      </p:sp>
      <p:cxnSp>
        <p:nvCxnSpPr>
          <p:cNvPr id="18" name="Straight Connector 18">
            <a:extLst>
              <a:ext uri="{FF2B5EF4-FFF2-40B4-BE49-F238E27FC236}">
                <a16:creationId xmlns:a16="http://schemas.microsoft.com/office/drawing/2014/main" id="{CBB3FB69-D504-412A-90F9-1D1BAA6AC8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 Placeholder 3">
            <a:extLst>
              <a:ext uri="{FF2B5EF4-FFF2-40B4-BE49-F238E27FC236}">
                <a16:creationId xmlns:a16="http://schemas.microsoft.com/office/drawing/2014/main" id="{753F78A6-2695-4283-B2A1-BC0703451F25}"/>
              </a:ext>
            </a:extLst>
          </p:cNvPr>
          <p:cNvSpPr>
            <a:spLocks noGrp="1"/>
          </p:cNvSpPr>
          <p:nvPr>
            <p:ph type="body" sz="half" idx="2"/>
          </p:nvPr>
        </p:nvSpPr>
        <p:spPr>
          <a:xfrm>
            <a:off x="1295401" y="2493774"/>
            <a:ext cx="3660057" cy="3382094"/>
          </a:xfrm>
        </p:spPr>
        <p:txBody>
          <a:bodyPr vert="horz" lIns="91440" tIns="45720" rIns="91440" bIns="45720" rtlCol="0" anchor="t">
            <a:normAutofit/>
          </a:bodyPr>
          <a:lstStyle/>
          <a:p>
            <a:pPr>
              <a:buFont typeface="Arial"/>
              <a:buChar char="•"/>
            </a:pPr>
            <a:r>
              <a:rPr lang="en-US" sz="1600"/>
              <a:t>## Here is where we can talk about US migration past present feature. It’s relevance today in politics ect. Ect.  We can also discuss why we’ve decided to work with it’s data. </a:t>
            </a:r>
          </a:p>
        </p:txBody>
      </p:sp>
      <p:pic>
        <p:nvPicPr>
          <p:cNvPr id="6" name="Picture Placeholder 5" descr="A picture containing text&#10;&#10;Description automatically generated">
            <a:extLst>
              <a:ext uri="{FF2B5EF4-FFF2-40B4-BE49-F238E27FC236}">
                <a16:creationId xmlns:a16="http://schemas.microsoft.com/office/drawing/2014/main" id="{B88F600C-CD63-4F73-911A-DD90E6D5545A}"/>
              </a:ext>
            </a:extLst>
          </p:cNvPr>
          <p:cNvPicPr>
            <a:picLocks noGrp="1" noChangeAspect="1"/>
          </p:cNvPicPr>
          <p:nvPr>
            <p:ph type="pic" idx="1"/>
          </p:nvPr>
        </p:nvPicPr>
        <p:blipFill rotWithShape="1">
          <a:blip r:embed="rId4"/>
          <a:srcRect l="5029" r="18693" b="1"/>
          <a:stretch/>
        </p:blipFill>
        <p:spPr>
          <a:xfrm>
            <a:off x="5418668" y="982131"/>
            <a:ext cx="5469466" cy="4893735"/>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235571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10">
            <a:extLst>
              <a:ext uri="{FF2B5EF4-FFF2-40B4-BE49-F238E27FC236}">
                <a16:creationId xmlns:a16="http://schemas.microsoft.com/office/drawing/2014/main" id="{3ACE0436-0037-4A46-9C44-2EB95BF308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12" name="Straight Connector 12">
            <a:extLst>
              <a:ext uri="{FF2B5EF4-FFF2-40B4-BE49-F238E27FC236}">
                <a16:creationId xmlns:a16="http://schemas.microsoft.com/office/drawing/2014/main" id="{05E6FF9D-6599-42FC-BD0E-BAA1B1997D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4" name="Rectangle 14">
            <a:extLst>
              <a:ext uri="{FF2B5EF4-FFF2-40B4-BE49-F238E27FC236}">
                <a16:creationId xmlns:a16="http://schemas.microsoft.com/office/drawing/2014/main" id="{832A1E47-A968-404F-8DBE-B31240A9B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6">
            <a:extLst>
              <a:ext uri="{FF2B5EF4-FFF2-40B4-BE49-F238E27FC236}">
                <a16:creationId xmlns:a16="http://schemas.microsoft.com/office/drawing/2014/main" id="{E0DDDCF8-BC1A-4404-8ACA-D8D2BB4BE9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DD7385BB-1153-4A55-85B1-42B797B68758}"/>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a:t>A Brief History </a:t>
            </a:r>
          </a:p>
        </p:txBody>
      </p:sp>
      <p:cxnSp>
        <p:nvCxnSpPr>
          <p:cNvPr id="18" name="Straight Connector 18">
            <a:extLst>
              <a:ext uri="{FF2B5EF4-FFF2-40B4-BE49-F238E27FC236}">
                <a16:creationId xmlns:a16="http://schemas.microsoft.com/office/drawing/2014/main" id="{CBB3FB69-D504-412A-90F9-1D1BAA6AC8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 Placeholder 3">
            <a:extLst>
              <a:ext uri="{FF2B5EF4-FFF2-40B4-BE49-F238E27FC236}">
                <a16:creationId xmlns:a16="http://schemas.microsoft.com/office/drawing/2014/main" id="{753F78A6-2695-4283-B2A1-BC0703451F25}"/>
              </a:ext>
            </a:extLst>
          </p:cNvPr>
          <p:cNvSpPr>
            <a:spLocks noGrp="1"/>
          </p:cNvSpPr>
          <p:nvPr>
            <p:ph type="body" sz="half" idx="2"/>
          </p:nvPr>
        </p:nvSpPr>
        <p:spPr>
          <a:xfrm>
            <a:off x="1295401" y="2493774"/>
            <a:ext cx="3660057" cy="3382094"/>
          </a:xfrm>
        </p:spPr>
        <p:txBody>
          <a:bodyPr vert="horz" lIns="91440" tIns="45720" rIns="91440" bIns="45720" rtlCol="0" anchor="t">
            <a:normAutofit/>
          </a:bodyPr>
          <a:lstStyle/>
          <a:p>
            <a:pPr>
              <a:buFont typeface="Arial"/>
              <a:buChar char="•"/>
            </a:pPr>
            <a:r>
              <a:rPr lang="en-US" sz="1600" dirty="0"/>
              <a:t>There is no relationship between income, violence and immigrations flows </a:t>
            </a:r>
          </a:p>
        </p:txBody>
      </p:sp>
      <p:pic>
        <p:nvPicPr>
          <p:cNvPr id="6" name="Picture Placeholder 5" descr="A picture containing text&#10;&#10;Description automatically generated">
            <a:extLst>
              <a:ext uri="{FF2B5EF4-FFF2-40B4-BE49-F238E27FC236}">
                <a16:creationId xmlns:a16="http://schemas.microsoft.com/office/drawing/2014/main" id="{B88F600C-CD63-4F73-911A-DD90E6D5545A}"/>
              </a:ext>
            </a:extLst>
          </p:cNvPr>
          <p:cNvPicPr>
            <a:picLocks noGrp="1" noChangeAspect="1"/>
          </p:cNvPicPr>
          <p:nvPr>
            <p:ph type="pic" idx="1"/>
          </p:nvPr>
        </p:nvPicPr>
        <p:blipFill rotWithShape="1">
          <a:blip r:embed="rId4"/>
          <a:srcRect l="5029" r="18693" b="1"/>
          <a:stretch/>
        </p:blipFill>
        <p:spPr>
          <a:xfrm>
            <a:off x="5418668" y="982131"/>
            <a:ext cx="5469466" cy="4893735"/>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27377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10">
            <a:extLst>
              <a:ext uri="{FF2B5EF4-FFF2-40B4-BE49-F238E27FC236}">
                <a16:creationId xmlns:a16="http://schemas.microsoft.com/office/drawing/2014/main" id="{D5E3CF8B-6090-4FFC-B9BE-6FF60AEE4B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9" name="Straight Connector 12">
            <a:extLst>
              <a:ext uri="{FF2B5EF4-FFF2-40B4-BE49-F238E27FC236}">
                <a16:creationId xmlns:a16="http://schemas.microsoft.com/office/drawing/2014/main" id="{F444405B-FBD8-46A8-84D6-CE7278014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Content Placeholder 5" descr="A picture containing text, map&#10;&#10;Description automatically generated">
            <a:extLst>
              <a:ext uri="{FF2B5EF4-FFF2-40B4-BE49-F238E27FC236}">
                <a16:creationId xmlns:a16="http://schemas.microsoft.com/office/drawing/2014/main" id="{953BC276-FFCB-4CD8-9237-317ADB5B127B}"/>
              </a:ext>
            </a:extLst>
          </p:cNvPr>
          <p:cNvPicPr>
            <a:picLocks noGrp="1" noChangeAspect="1"/>
          </p:cNvPicPr>
          <p:nvPr>
            <p:ph idx="1"/>
          </p:nvPr>
        </p:nvPicPr>
        <p:blipFill rotWithShape="1">
          <a:blip r:embed="rId4"/>
          <a:srcRect t="6435" b="15440"/>
          <a:stretch/>
        </p:blipFill>
        <p:spPr>
          <a:xfrm>
            <a:off x="20" y="10"/>
            <a:ext cx="12191980" cy="6857990"/>
          </a:xfrm>
          <a:prstGeom prst="rect">
            <a:avLst/>
          </a:prstGeom>
        </p:spPr>
      </p:pic>
      <p:grpSp>
        <p:nvGrpSpPr>
          <p:cNvPr id="10" name="Group 14">
            <a:extLst>
              <a:ext uri="{FF2B5EF4-FFF2-40B4-BE49-F238E27FC236}">
                <a16:creationId xmlns:a16="http://schemas.microsoft.com/office/drawing/2014/main" id="{EF41A68A-8CD1-4105-B4EC-A56286CB0F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2616" y="1411015"/>
            <a:ext cx="7808159" cy="4103960"/>
            <a:chOff x="2202616" y="1411015"/>
            <a:chExt cx="7808159" cy="4103960"/>
          </a:xfrm>
        </p:grpSpPr>
        <p:sp>
          <p:nvSpPr>
            <p:cNvPr id="12" name="Freeform 16">
              <a:extLst>
                <a:ext uri="{FF2B5EF4-FFF2-40B4-BE49-F238E27FC236}">
                  <a16:creationId xmlns:a16="http://schemas.microsoft.com/office/drawing/2014/main" id="{7B955F46-02E4-4A82-96F5-CBAFDD4A7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02616" y="1411015"/>
              <a:ext cx="7808159" cy="4103960"/>
            </a:xfrm>
            <a:custGeom>
              <a:avLst/>
              <a:gdLst>
                <a:gd name="connsiteX0" fmla="*/ 7589084 w 7808159"/>
                <a:gd name="connsiteY0" fmla="*/ 3803605 h 4103960"/>
                <a:gd name="connsiteX1" fmla="*/ 7512884 w 7808159"/>
                <a:gd name="connsiteY1" fmla="*/ 3879805 h 4103960"/>
                <a:gd name="connsiteX2" fmla="*/ 7589084 w 7808159"/>
                <a:gd name="connsiteY2" fmla="*/ 3956005 h 4103960"/>
                <a:gd name="connsiteX3" fmla="*/ 7665284 w 7808159"/>
                <a:gd name="connsiteY3" fmla="*/ 3879805 h 4103960"/>
                <a:gd name="connsiteX4" fmla="*/ 7589084 w 7808159"/>
                <a:gd name="connsiteY4" fmla="*/ 3803605 h 4103960"/>
                <a:gd name="connsiteX5" fmla="*/ 197684 w 7808159"/>
                <a:gd name="connsiteY5" fmla="*/ 3803605 h 4103960"/>
                <a:gd name="connsiteX6" fmla="*/ 121484 w 7808159"/>
                <a:gd name="connsiteY6" fmla="*/ 3879805 h 4103960"/>
                <a:gd name="connsiteX7" fmla="*/ 197684 w 7808159"/>
                <a:gd name="connsiteY7" fmla="*/ 3956005 h 4103960"/>
                <a:gd name="connsiteX8" fmla="*/ 273884 w 7808159"/>
                <a:gd name="connsiteY8" fmla="*/ 3879805 h 4103960"/>
                <a:gd name="connsiteX9" fmla="*/ 197684 w 7808159"/>
                <a:gd name="connsiteY9" fmla="*/ 3803605 h 4103960"/>
                <a:gd name="connsiteX10" fmla="*/ 7604324 w 7808159"/>
                <a:gd name="connsiteY10" fmla="*/ 130765 h 4103960"/>
                <a:gd name="connsiteX11" fmla="*/ 7528124 w 7808159"/>
                <a:gd name="connsiteY11" fmla="*/ 206965 h 4103960"/>
                <a:gd name="connsiteX12" fmla="*/ 7604324 w 7808159"/>
                <a:gd name="connsiteY12" fmla="*/ 283165 h 4103960"/>
                <a:gd name="connsiteX13" fmla="*/ 7680524 w 7808159"/>
                <a:gd name="connsiteY13" fmla="*/ 206965 h 4103960"/>
                <a:gd name="connsiteX14" fmla="*/ 7604324 w 7808159"/>
                <a:gd name="connsiteY14" fmla="*/ 130765 h 4103960"/>
                <a:gd name="connsiteX15" fmla="*/ 197684 w 7808159"/>
                <a:gd name="connsiteY15" fmla="*/ 130765 h 4103960"/>
                <a:gd name="connsiteX16" fmla="*/ 121484 w 7808159"/>
                <a:gd name="connsiteY16" fmla="*/ 206965 h 4103960"/>
                <a:gd name="connsiteX17" fmla="*/ 197684 w 7808159"/>
                <a:gd name="connsiteY17" fmla="*/ 283165 h 4103960"/>
                <a:gd name="connsiteX18" fmla="*/ 273884 w 7808159"/>
                <a:gd name="connsiteY18" fmla="*/ 206965 h 4103960"/>
                <a:gd name="connsiteX19" fmla="*/ 197684 w 7808159"/>
                <a:gd name="connsiteY19" fmla="*/ 130765 h 4103960"/>
                <a:gd name="connsiteX20" fmla="*/ 0 w 7808159"/>
                <a:gd name="connsiteY20" fmla="*/ 0 h 4103960"/>
                <a:gd name="connsiteX21" fmla="*/ 7808159 w 7808159"/>
                <a:gd name="connsiteY21" fmla="*/ 0 h 4103960"/>
                <a:gd name="connsiteX22" fmla="*/ 7808159 w 7808159"/>
                <a:gd name="connsiteY22" fmla="*/ 4103960 h 4103960"/>
                <a:gd name="connsiteX23" fmla="*/ 0 w 7808159"/>
                <a:gd name="connsiteY23" fmla="*/ 4103960 h 410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808159" h="4103960">
                  <a:moveTo>
                    <a:pt x="7589084" y="3803605"/>
                  </a:moveTo>
                  <a:cubicBezTo>
                    <a:pt x="7547000" y="3803605"/>
                    <a:pt x="7512884" y="3837721"/>
                    <a:pt x="7512884" y="3879805"/>
                  </a:cubicBezTo>
                  <a:cubicBezTo>
                    <a:pt x="7512884" y="3921889"/>
                    <a:pt x="7547000" y="3956005"/>
                    <a:pt x="7589084" y="3956005"/>
                  </a:cubicBezTo>
                  <a:cubicBezTo>
                    <a:pt x="7631168" y="3956005"/>
                    <a:pt x="7665284" y="3921889"/>
                    <a:pt x="7665284" y="3879805"/>
                  </a:cubicBezTo>
                  <a:cubicBezTo>
                    <a:pt x="7665284" y="3837721"/>
                    <a:pt x="7631168" y="3803605"/>
                    <a:pt x="7589084" y="3803605"/>
                  </a:cubicBezTo>
                  <a:close/>
                  <a:moveTo>
                    <a:pt x="197684" y="3803605"/>
                  </a:moveTo>
                  <a:cubicBezTo>
                    <a:pt x="155600" y="3803605"/>
                    <a:pt x="121484" y="3837721"/>
                    <a:pt x="121484" y="3879805"/>
                  </a:cubicBezTo>
                  <a:cubicBezTo>
                    <a:pt x="121484" y="3921889"/>
                    <a:pt x="155600" y="3956005"/>
                    <a:pt x="197684" y="3956005"/>
                  </a:cubicBezTo>
                  <a:cubicBezTo>
                    <a:pt x="239768" y="3956005"/>
                    <a:pt x="273884" y="3921889"/>
                    <a:pt x="273884" y="3879805"/>
                  </a:cubicBezTo>
                  <a:cubicBezTo>
                    <a:pt x="273884" y="3837721"/>
                    <a:pt x="239768" y="3803605"/>
                    <a:pt x="197684" y="3803605"/>
                  </a:cubicBezTo>
                  <a:close/>
                  <a:moveTo>
                    <a:pt x="7604324" y="130765"/>
                  </a:moveTo>
                  <a:cubicBezTo>
                    <a:pt x="7562240" y="130765"/>
                    <a:pt x="7528124" y="164881"/>
                    <a:pt x="7528124" y="206965"/>
                  </a:cubicBezTo>
                  <a:cubicBezTo>
                    <a:pt x="7528124" y="249049"/>
                    <a:pt x="7562240" y="283165"/>
                    <a:pt x="7604324" y="283165"/>
                  </a:cubicBezTo>
                  <a:cubicBezTo>
                    <a:pt x="7646408" y="283165"/>
                    <a:pt x="7680524" y="249049"/>
                    <a:pt x="7680524" y="206965"/>
                  </a:cubicBezTo>
                  <a:cubicBezTo>
                    <a:pt x="7680524" y="164881"/>
                    <a:pt x="7646408" y="130765"/>
                    <a:pt x="7604324" y="130765"/>
                  </a:cubicBezTo>
                  <a:close/>
                  <a:moveTo>
                    <a:pt x="197684" y="130765"/>
                  </a:moveTo>
                  <a:cubicBezTo>
                    <a:pt x="155600" y="130765"/>
                    <a:pt x="121484" y="164881"/>
                    <a:pt x="121484" y="206965"/>
                  </a:cubicBezTo>
                  <a:cubicBezTo>
                    <a:pt x="121484" y="249049"/>
                    <a:pt x="155600" y="283165"/>
                    <a:pt x="197684" y="283165"/>
                  </a:cubicBezTo>
                  <a:cubicBezTo>
                    <a:pt x="239768" y="283165"/>
                    <a:pt x="273884" y="249049"/>
                    <a:pt x="273884" y="206965"/>
                  </a:cubicBezTo>
                  <a:cubicBezTo>
                    <a:pt x="273884" y="164881"/>
                    <a:pt x="239768" y="130765"/>
                    <a:pt x="197684" y="130765"/>
                  </a:cubicBezTo>
                  <a:close/>
                  <a:moveTo>
                    <a:pt x="0" y="0"/>
                  </a:moveTo>
                  <a:lnTo>
                    <a:pt x="7808159" y="0"/>
                  </a:lnTo>
                  <a:lnTo>
                    <a:pt x="7808159" y="4103960"/>
                  </a:lnTo>
                  <a:lnTo>
                    <a:pt x="0" y="4103960"/>
                  </a:lnTo>
                  <a:close/>
                </a:path>
              </a:pathLst>
            </a:custGeom>
            <a:blipFill dpi="0" rotWithShape="1">
              <a:blip r:embed="rId5">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79775EF-026C-4E4A-873B-185915FB4F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278995" y="1501257"/>
              <a:ext cx="7645811" cy="3928374"/>
              <a:chOff x="2278995" y="1501257"/>
              <a:chExt cx="7645811" cy="3928374"/>
            </a:xfrm>
          </p:grpSpPr>
          <p:sp>
            <p:nvSpPr>
              <p:cNvPr id="14" name="Donut 19">
                <a:extLst>
                  <a:ext uri="{FF2B5EF4-FFF2-40B4-BE49-F238E27FC236}">
                    <a16:creationId xmlns:a16="http://schemas.microsoft.com/office/drawing/2014/main" id="{400D0967-F02F-4275-8520-75D52A1DF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77918" y="1501257"/>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Donut 21">
                <a:extLst>
                  <a:ext uri="{FF2B5EF4-FFF2-40B4-BE49-F238E27FC236}">
                    <a16:creationId xmlns:a16="http://schemas.microsoft.com/office/drawing/2014/main" id="{B4B16BA1-0F90-43DD-9D6C-6F196A15A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73719" y="5174722"/>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Donut 22">
                <a:extLst>
                  <a:ext uri="{FF2B5EF4-FFF2-40B4-BE49-F238E27FC236}">
                    <a16:creationId xmlns:a16="http://schemas.microsoft.com/office/drawing/2014/main" id="{7B652CBC-3D51-4C0E-8DDE-2C4A49B38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78995" y="1501257"/>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Donut 23">
                <a:extLst>
                  <a:ext uri="{FF2B5EF4-FFF2-40B4-BE49-F238E27FC236}">
                    <a16:creationId xmlns:a16="http://schemas.microsoft.com/office/drawing/2014/main" id="{3AFF0419-6554-4FDD-93AB-8A8C45FF5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78995" y="5182743"/>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2" name="Title 1">
            <a:extLst>
              <a:ext uri="{FF2B5EF4-FFF2-40B4-BE49-F238E27FC236}">
                <a16:creationId xmlns:a16="http://schemas.microsoft.com/office/drawing/2014/main" id="{347924BB-CBEF-42BB-A985-11BFA5AF159A}"/>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a:t>Hypothesis </a:t>
            </a:r>
          </a:p>
        </p:txBody>
      </p:sp>
      <p:sp>
        <p:nvSpPr>
          <p:cNvPr id="4" name="Text Placeholder 3">
            <a:extLst>
              <a:ext uri="{FF2B5EF4-FFF2-40B4-BE49-F238E27FC236}">
                <a16:creationId xmlns:a16="http://schemas.microsoft.com/office/drawing/2014/main" id="{8CA21746-2942-4BDD-890D-1DEC6BD008EF}"/>
              </a:ext>
            </a:extLst>
          </p:cNvPr>
          <p:cNvSpPr>
            <a:spLocks noGrp="1"/>
          </p:cNvSpPr>
          <p:nvPr>
            <p:ph type="body" sz="half" idx="2"/>
          </p:nvPr>
        </p:nvSpPr>
        <p:spPr>
          <a:xfrm>
            <a:off x="2692398" y="3657597"/>
            <a:ext cx="6815669" cy="1320802"/>
          </a:xfrm>
        </p:spPr>
        <p:txBody>
          <a:bodyPr vert="horz" lIns="91440" tIns="45720" rIns="91440" bIns="45720" rtlCol="0" anchor="t">
            <a:normAutofit/>
          </a:bodyPr>
          <a:lstStyle/>
          <a:p>
            <a:r>
              <a:rPr lang="en-US" sz="2100">
                <a:solidFill>
                  <a:schemeClr val="tx1"/>
                </a:solidFill>
              </a:rPr>
              <a:t>Here is where we can discuss our projected outcomes </a:t>
            </a:r>
          </a:p>
        </p:txBody>
      </p:sp>
      <p:cxnSp>
        <p:nvCxnSpPr>
          <p:cNvPr id="26" name="Straight Connector 22">
            <a:extLst>
              <a:ext uri="{FF2B5EF4-FFF2-40B4-BE49-F238E27FC236}">
                <a16:creationId xmlns:a16="http://schemas.microsoft.com/office/drawing/2014/main" id="{5F310D7E-8F1E-4C2F-8824-E43E043DD8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6930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10">
            <a:extLst>
              <a:ext uri="{FF2B5EF4-FFF2-40B4-BE49-F238E27FC236}">
                <a16:creationId xmlns:a16="http://schemas.microsoft.com/office/drawing/2014/main" id="{D5E3CF8B-6090-4FFC-B9BE-6FF60AEE4B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9" name="Straight Connector 12">
            <a:extLst>
              <a:ext uri="{FF2B5EF4-FFF2-40B4-BE49-F238E27FC236}">
                <a16:creationId xmlns:a16="http://schemas.microsoft.com/office/drawing/2014/main" id="{F444405B-FBD8-46A8-84D6-CE7278014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Content Placeholder 5" descr="A picture containing text, map&#10;&#10;Description automatically generated">
            <a:extLst>
              <a:ext uri="{FF2B5EF4-FFF2-40B4-BE49-F238E27FC236}">
                <a16:creationId xmlns:a16="http://schemas.microsoft.com/office/drawing/2014/main" id="{953BC276-FFCB-4CD8-9237-317ADB5B127B}"/>
              </a:ext>
            </a:extLst>
          </p:cNvPr>
          <p:cNvPicPr>
            <a:picLocks noGrp="1" noChangeAspect="1"/>
          </p:cNvPicPr>
          <p:nvPr>
            <p:ph idx="1"/>
          </p:nvPr>
        </p:nvPicPr>
        <p:blipFill rotWithShape="1">
          <a:blip r:embed="rId4"/>
          <a:srcRect t="6435" b="15440"/>
          <a:stretch/>
        </p:blipFill>
        <p:spPr>
          <a:xfrm>
            <a:off x="20" y="10"/>
            <a:ext cx="12191980" cy="6857990"/>
          </a:xfrm>
          <a:prstGeom prst="rect">
            <a:avLst/>
          </a:prstGeom>
        </p:spPr>
      </p:pic>
      <p:grpSp>
        <p:nvGrpSpPr>
          <p:cNvPr id="10" name="Group 14">
            <a:extLst>
              <a:ext uri="{FF2B5EF4-FFF2-40B4-BE49-F238E27FC236}">
                <a16:creationId xmlns:a16="http://schemas.microsoft.com/office/drawing/2014/main" id="{EF41A68A-8CD1-4105-B4EC-A56286CB0F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2616" y="1411015"/>
            <a:ext cx="7808159" cy="4103960"/>
            <a:chOff x="2202616" y="1411015"/>
            <a:chExt cx="7808159" cy="4103960"/>
          </a:xfrm>
        </p:grpSpPr>
        <p:sp>
          <p:nvSpPr>
            <p:cNvPr id="12" name="Freeform 16">
              <a:extLst>
                <a:ext uri="{FF2B5EF4-FFF2-40B4-BE49-F238E27FC236}">
                  <a16:creationId xmlns:a16="http://schemas.microsoft.com/office/drawing/2014/main" id="{7B955F46-02E4-4A82-96F5-CBAFDD4A7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02616" y="1411015"/>
              <a:ext cx="7808159" cy="4103960"/>
            </a:xfrm>
            <a:custGeom>
              <a:avLst/>
              <a:gdLst>
                <a:gd name="connsiteX0" fmla="*/ 7589084 w 7808159"/>
                <a:gd name="connsiteY0" fmla="*/ 3803605 h 4103960"/>
                <a:gd name="connsiteX1" fmla="*/ 7512884 w 7808159"/>
                <a:gd name="connsiteY1" fmla="*/ 3879805 h 4103960"/>
                <a:gd name="connsiteX2" fmla="*/ 7589084 w 7808159"/>
                <a:gd name="connsiteY2" fmla="*/ 3956005 h 4103960"/>
                <a:gd name="connsiteX3" fmla="*/ 7665284 w 7808159"/>
                <a:gd name="connsiteY3" fmla="*/ 3879805 h 4103960"/>
                <a:gd name="connsiteX4" fmla="*/ 7589084 w 7808159"/>
                <a:gd name="connsiteY4" fmla="*/ 3803605 h 4103960"/>
                <a:gd name="connsiteX5" fmla="*/ 197684 w 7808159"/>
                <a:gd name="connsiteY5" fmla="*/ 3803605 h 4103960"/>
                <a:gd name="connsiteX6" fmla="*/ 121484 w 7808159"/>
                <a:gd name="connsiteY6" fmla="*/ 3879805 h 4103960"/>
                <a:gd name="connsiteX7" fmla="*/ 197684 w 7808159"/>
                <a:gd name="connsiteY7" fmla="*/ 3956005 h 4103960"/>
                <a:gd name="connsiteX8" fmla="*/ 273884 w 7808159"/>
                <a:gd name="connsiteY8" fmla="*/ 3879805 h 4103960"/>
                <a:gd name="connsiteX9" fmla="*/ 197684 w 7808159"/>
                <a:gd name="connsiteY9" fmla="*/ 3803605 h 4103960"/>
                <a:gd name="connsiteX10" fmla="*/ 7604324 w 7808159"/>
                <a:gd name="connsiteY10" fmla="*/ 130765 h 4103960"/>
                <a:gd name="connsiteX11" fmla="*/ 7528124 w 7808159"/>
                <a:gd name="connsiteY11" fmla="*/ 206965 h 4103960"/>
                <a:gd name="connsiteX12" fmla="*/ 7604324 w 7808159"/>
                <a:gd name="connsiteY12" fmla="*/ 283165 h 4103960"/>
                <a:gd name="connsiteX13" fmla="*/ 7680524 w 7808159"/>
                <a:gd name="connsiteY13" fmla="*/ 206965 h 4103960"/>
                <a:gd name="connsiteX14" fmla="*/ 7604324 w 7808159"/>
                <a:gd name="connsiteY14" fmla="*/ 130765 h 4103960"/>
                <a:gd name="connsiteX15" fmla="*/ 197684 w 7808159"/>
                <a:gd name="connsiteY15" fmla="*/ 130765 h 4103960"/>
                <a:gd name="connsiteX16" fmla="*/ 121484 w 7808159"/>
                <a:gd name="connsiteY16" fmla="*/ 206965 h 4103960"/>
                <a:gd name="connsiteX17" fmla="*/ 197684 w 7808159"/>
                <a:gd name="connsiteY17" fmla="*/ 283165 h 4103960"/>
                <a:gd name="connsiteX18" fmla="*/ 273884 w 7808159"/>
                <a:gd name="connsiteY18" fmla="*/ 206965 h 4103960"/>
                <a:gd name="connsiteX19" fmla="*/ 197684 w 7808159"/>
                <a:gd name="connsiteY19" fmla="*/ 130765 h 4103960"/>
                <a:gd name="connsiteX20" fmla="*/ 0 w 7808159"/>
                <a:gd name="connsiteY20" fmla="*/ 0 h 4103960"/>
                <a:gd name="connsiteX21" fmla="*/ 7808159 w 7808159"/>
                <a:gd name="connsiteY21" fmla="*/ 0 h 4103960"/>
                <a:gd name="connsiteX22" fmla="*/ 7808159 w 7808159"/>
                <a:gd name="connsiteY22" fmla="*/ 4103960 h 4103960"/>
                <a:gd name="connsiteX23" fmla="*/ 0 w 7808159"/>
                <a:gd name="connsiteY23" fmla="*/ 4103960 h 410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808159" h="4103960">
                  <a:moveTo>
                    <a:pt x="7589084" y="3803605"/>
                  </a:moveTo>
                  <a:cubicBezTo>
                    <a:pt x="7547000" y="3803605"/>
                    <a:pt x="7512884" y="3837721"/>
                    <a:pt x="7512884" y="3879805"/>
                  </a:cubicBezTo>
                  <a:cubicBezTo>
                    <a:pt x="7512884" y="3921889"/>
                    <a:pt x="7547000" y="3956005"/>
                    <a:pt x="7589084" y="3956005"/>
                  </a:cubicBezTo>
                  <a:cubicBezTo>
                    <a:pt x="7631168" y="3956005"/>
                    <a:pt x="7665284" y="3921889"/>
                    <a:pt x="7665284" y="3879805"/>
                  </a:cubicBezTo>
                  <a:cubicBezTo>
                    <a:pt x="7665284" y="3837721"/>
                    <a:pt x="7631168" y="3803605"/>
                    <a:pt x="7589084" y="3803605"/>
                  </a:cubicBezTo>
                  <a:close/>
                  <a:moveTo>
                    <a:pt x="197684" y="3803605"/>
                  </a:moveTo>
                  <a:cubicBezTo>
                    <a:pt x="155600" y="3803605"/>
                    <a:pt x="121484" y="3837721"/>
                    <a:pt x="121484" y="3879805"/>
                  </a:cubicBezTo>
                  <a:cubicBezTo>
                    <a:pt x="121484" y="3921889"/>
                    <a:pt x="155600" y="3956005"/>
                    <a:pt x="197684" y="3956005"/>
                  </a:cubicBezTo>
                  <a:cubicBezTo>
                    <a:pt x="239768" y="3956005"/>
                    <a:pt x="273884" y="3921889"/>
                    <a:pt x="273884" y="3879805"/>
                  </a:cubicBezTo>
                  <a:cubicBezTo>
                    <a:pt x="273884" y="3837721"/>
                    <a:pt x="239768" y="3803605"/>
                    <a:pt x="197684" y="3803605"/>
                  </a:cubicBezTo>
                  <a:close/>
                  <a:moveTo>
                    <a:pt x="7604324" y="130765"/>
                  </a:moveTo>
                  <a:cubicBezTo>
                    <a:pt x="7562240" y="130765"/>
                    <a:pt x="7528124" y="164881"/>
                    <a:pt x="7528124" y="206965"/>
                  </a:cubicBezTo>
                  <a:cubicBezTo>
                    <a:pt x="7528124" y="249049"/>
                    <a:pt x="7562240" y="283165"/>
                    <a:pt x="7604324" y="283165"/>
                  </a:cubicBezTo>
                  <a:cubicBezTo>
                    <a:pt x="7646408" y="283165"/>
                    <a:pt x="7680524" y="249049"/>
                    <a:pt x="7680524" y="206965"/>
                  </a:cubicBezTo>
                  <a:cubicBezTo>
                    <a:pt x="7680524" y="164881"/>
                    <a:pt x="7646408" y="130765"/>
                    <a:pt x="7604324" y="130765"/>
                  </a:cubicBezTo>
                  <a:close/>
                  <a:moveTo>
                    <a:pt x="197684" y="130765"/>
                  </a:moveTo>
                  <a:cubicBezTo>
                    <a:pt x="155600" y="130765"/>
                    <a:pt x="121484" y="164881"/>
                    <a:pt x="121484" y="206965"/>
                  </a:cubicBezTo>
                  <a:cubicBezTo>
                    <a:pt x="121484" y="249049"/>
                    <a:pt x="155600" y="283165"/>
                    <a:pt x="197684" y="283165"/>
                  </a:cubicBezTo>
                  <a:cubicBezTo>
                    <a:pt x="239768" y="283165"/>
                    <a:pt x="273884" y="249049"/>
                    <a:pt x="273884" y="206965"/>
                  </a:cubicBezTo>
                  <a:cubicBezTo>
                    <a:pt x="273884" y="164881"/>
                    <a:pt x="239768" y="130765"/>
                    <a:pt x="197684" y="130765"/>
                  </a:cubicBezTo>
                  <a:close/>
                  <a:moveTo>
                    <a:pt x="0" y="0"/>
                  </a:moveTo>
                  <a:lnTo>
                    <a:pt x="7808159" y="0"/>
                  </a:lnTo>
                  <a:lnTo>
                    <a:pt x="7808159" y="4103960"/>
                  </a:lnTo>
                  <a:lnTo>
                    <a:pt x="0" y="4103960"/>
                  </a:lnTo>
                  <a:close/>
                </a:path>
              </a:pathLst>
            </a:custGeom>
            <a:blipFill dpi="0" rotWithShape="1">
              <a:blip r:embed="rId5">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79775EF-026C-4E4A-873B-185915FB4F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278995" y="1501257"/>
              <a:ext cx="7645811" cy="3928374"/>
              <a:chOff x="2278995" y="1501257"/>
              <a:chExt cx="7645811" cy="3928374"/>
            </a:xfrm>
          </p:grpSpPr>
          <p:sp>
            <p:nvSpPr>
              <p:cNvPr id="14" name="Donut 19">
                <a:extLst>
                  <a:ext uri="{FF2B5EF4-FFF2-40B4-BE49-F238E27FC236}">
                    <a16:creationId xmlns:a16="http://schemas.microsoft.com/office/drawing/2014/main" id="{400D0967-F02F-4275-8520-75D52A1DF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77918" y="1501257"/>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Donut 21">
                <a:extLst>
                  <a:ext uri="{FF2B5EF4-FFF2-40B4-BE49-F238E27FC236}">
                    <a16:creationId xmlns:a16="http://schemas.microsoft.com/office/drawing/2014/main" id="{B4B16BA1-0F90-43DD-9D6C-6F196A15A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73719" y="5174722"/>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Donut 22">
                <a:extLst>
                  <a:ext uri="{FF2B5EF4-FFF2-40B4-BE49-F238E27FC236}">
                    <a16:creationId xmlns:a16="http://schemas.microsoft.com/office/drawing/2014/main" id="{7B652CBC-3D51-4C0E-8DDE-2C4A49B38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78995" y="1501257"/>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Donut 23">
                <a:extLst>
                  <a:ext uri="{FF2B5EF4-FFF2-40B4-BE49-F238E27FC236}">
                    <a16:creationId xmlns:a16="http://schemas.microsoft.com/office/drawing/2014/main" id="{3AFF0419-6554-4FDD-93AB-8A8C45FF5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78995" y="5182743"/>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2" name="Title 1">
            <a:extLst>
              <a:ext uri="{FF2B5EF4-FFF2-40B4-BE49-F238E27FC236}">
                <a16:creationId xmlns:a16="http://schemas.microsoft.com/office/drawing/2014/main" id="{347924BB-CBEF-42BB-A985-11BFA5AF159A}"/>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dirty="0"/>
              <a:t>Hypothesis </a:t>
            </a:r>
          </a:p>
        </p:txBody>
      </p:sp>
      <p:sp>
        <p:nvSpPr>
          <p:cNvPr id="4" name="Text Placeholder 3">
            <a:extLst>
              <a:ext uri="{FF2B5EF4-FFF2-40B4-BE49-F238E27FC236}">
                <a16:creationId xmlns:a16="http://schemas.microsoft.com/office/drawing/2014/main" id="{8CA21746-2942-4BDD-890D-1DEC6BD008EF}"/>
              </a:ext>
            </a:extLst>
          </p:cNvPr>
          <p:cNvSpPr>
            <a:spLocks noGrp="1"/>
          </p:cNvSpPr>
          <p:nvPr>
            <p:ph type="body" sz="half" idx="2"/>
          </p:nvPr>
        </p:nvSpPr>
        <p:spPr>
          <a:xfrm>
            <a:off x="2692398" y="3657597"/>
            <a:ext cx="6815669" cy="1320802"/>
          </a:xfrm>
        </p:spPr>
        <p:txBody>
          <a:bodyPr vert="horz" lIns="91440" tIns="45720" rIns="91440" bIns="45720" rtlCol="0" anchor="t">
            <a:normAutofit/>
          </a:bodyPr>
          <a:lstStyle/>
          <a:p>
            <a:r>
              <a:rPr lang="en-US" sz="2100" dirty="0">
                <a:solidFill>
                  <a:schemeClr val="tx1"/>
                </a:solidFill>
              </a:rPr>
              <a:t>Here is where we can discuss our projected outcomes </a:t>
            </a:r>
          </a:p>
        </p:txBody>
      </p:sp>
      <p:cxnSp>
        <p:nvCxnSpPr>
          <p:cNvPr id="26" name="Straight Connector 22">
            <a:extLst>
              <a:ext uri="{FF2B5EF4-FFF2-40B4-BE49-F238E27FC236}">
                <a16:creationId xmlns:a16="http://schemas.microsoft.com/office/drawing/2014/main" id="{5F310D7E-8F1E-4C2F-8824-E43E043DD8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descr="A picture containing screenshot&#10;&#10;Description automatically generated">
            <a:extLst>
              <a:ext uri="{FF2B5EF4-FFF2-40B4-BE49-F238E27FC236}">
                <a16:creationId xmlns:a16="http://schemas.microsoft.com/office/drawing/2014/main" id="{B3430F5D-F65B-49B4-81B7-AEA6C3BB77F5}"/>
              </a:ext>
            </a:extLst>
          </p:cNvPr>
          <p:cNvPicPr>
            <a:picLocks noChangeAspect="1"/>
          </p:cNvPicPr>
          <p:nvPr/>
        </p:nvPicPr>
        <p:blipFill>
          <a:blip r:embed="rId6"/>
          <a:stretch>
            <a:fillRect/>
          </a:stretch>
        </p:blipFill>
        <p:spPr>
          <a:xfrm>
            <a:off x="1535597" y="544306"/>
            <a:ext cx="9412356" cy="5955650"/>
          </a:xfrm>
          <a:prstGeom prst="rect">
            <a:avLst/>
          </a:prstGeom>
        </p:spPr>
      </p:pic>
    </p:spTree>
    <p:extLst>
      <p:ext uri="{BB962C8B-B14F-4D97-AF65-F5344CB8AC3E}">
        <p14:creationId xmlns:p14="http://schemas.microsoft.com/office/powerpoint/2010/main" val="247891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06B302-4A18-44A9-88B2-475D6723B3A7}"/>
              </a:ext>
            </a:extLst>
          </p:cNvPr>
          <p:cNvPicPr>
            <a:picLocks noChangeAspect="1"/>
          </p:cNvPicPr>
          <p:nvPr/>
        </p:nvPicPr>
        <p:blipFill>
          <a:blip r:embed="rId2"/>
          <a:stretch>
            <a:fillRect/>
          </a:stretch>
        </p:blipFill>
        <p:spPr>
          <a:xfrm>
            <a:off x="3048000" y="1352550"/>
            <a:ext cx="6096000" cy="4152900"/>
          </a:xfrm>
          <a:prstGeom prst="rect">
            <a:avLst/>
          </a:prstGeom>
        </p:spPr>
      </p:pic>
    </p:spTree>
    <p:extLst>
      <p:ext uri="{BB962C8B-B14F-4D97-AF65-F5344CB8AC3E}">
        <p14:creationId xmlns:p14="http://schemas.microsoft.com/office/powerpoint/2010/main" val="307206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408A-7E72-4ACA-B208-4E387E29D4D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44B8096-B225-4385-B993-9EA7EDF15AE1}"/>
              </a:ext>
            </a:extLst>
          </p:cNvPr>
          <p:cNvPicPr>
            <a:picLocks noGrp="1" noChangeAspect="1"/>
          </p:cNvPicPr>
          <p:nvPr>
            <p:ph idx="1"/>
          </p:nvPr>
        </p:nvPicPr>
        <p:blipFill>
          <a:blip r:embed="rId2"/>
          <a:stretch>
            <a:fillRect/>
          </a:stretch>
        </p:blipFill>
        <p:spPr>
          <a:xfrm>
            <a:off x="3884083" y="2557463"/>
            <a:ext cx="4423833" cy="3317875"/>
          </a:xfrm>
          <a:prstGeom prst="rect">
            <a:avLst/>
          </a:prstGeom>
        </p:spPr>
      </p:pic>
    </p:spTree>
    <p:extLst>
      <p:ext uri="{BB962C8B-B14F-4D97-AF65-F5344CB8AC3E}">
        <p14:creationId xmlns:p14="http://schemas.microsoft.com/office/powerpoint/2010/main" val="416114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E422711-9A8E-4645-9A09-11BE4A025B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F48507A6-D0B9-40DB-80CD-B6430A88B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C3C5BE8-113A-4014-830F-F30A35C03DF1}"/>
              </a:ext>
            </a:extLst>
          </p:cNvPr>
          <p:cNvSpPr>
            <a:spLocks noGrp="1"/>
          </p:cNvSpPr>
          <p:nvPr>
            <p:ph type="title"/>
          </p:nvPr>
        </p:nvSpPr>
        <p:spPr>
          <a:xfrm>
            <a:off x="1170564" y="982132"/>
            <a:ext cx="4561069" cy="1416721"/>
          </a:xfrm>
        </p:spPr>
        <p:txBody>
          <a:bodyPr>
            <a:normAutofit/>
          </a:bodyPr>
          <a:lstStyle/>
          <a:p>
            <a:endParaRPr lang="en-US" sz="4000"/>
          </a:p>
        </p:txBody>
      </p:sp>
      <p:cxnSp>
        <p:nvCxnSpPr>
          <p:cNvPr id="23" name="Straight Connector 22">
            <a:extLst>
              <a:ext uri="{FF2B5EF4-FFF2-40B4-BE49-F238E27FC236}">
                <a16:creationId xmlns:a16="http://schemas.microsoft.com/office/drawing/2014/main" id="{CC27FA74-C409-49AC-BD2B-A3ED70E0D6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39418" y="2400639"/>
            <a:ext cx="4023360"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Content Placeholder 15">
            <a:extLst>
              <a:ext uri="{FF2B5EF4-FFF2-40B4-BE49-F238E27FC236}">
                <a16:creationId xmlns:a16="http://schemas.microsoft.com/office/drawing/2014/main" id="{6C5E5F16-C053-412E-B6B7-7C9D87D9B789}"/>
              </a:ext>
            </a:extLst>
          </p:cNvPr>
          <p:cNvSpPr>
            <a:spLocks noGrp="1"/>
          </p:cNvSpPr>
          <p:nvPr>
            <p:ph idx="1"/>
          </p:nvPr>
        </p:nvSpPr>
        <p:spPr>
          <a:xfrm>
            <a:off x="1167385" y="2556932"/>
            <a:ext cx="4567427" cy="3318936"/>
          </a:xfrm>
        </p:spPr>
        <p:txBody>
          <a:bodyPr>
            <a:normAutofit/>
          </a:bodyPr>
          <a:lstStyle/>
          <a:p>
            <a:endParaRPr lang="en-US" sz="1800"/>
          </a:p>
        </p:txBody>
      </p:sp>
      <p:pic>
        <p:nvPicPr>
          <p:cNvPr id="11" name="Picture 10" descr="A screenshot of a cell phone&#10;&#10;Description automatically generated">
            <a:extLst>
              <a:ext uri="{FF2B5EF4-FFF2-40B4-BE49-F238E27FC236}">
                <a16:creationId xmlns:a16="http://schemas.microsoft.com/office/drawing/2014/main" id="{D1CE4932-B558-4F77-B62C-81698B13173C}"/>
              </a:ext>
            </a:extLst>
          </p:cNvPr>
          <p:cNvPicPr>
            <a:picLocks noChangeAspect="1"/>
          </p:cNvPicPr>
          <p:nvPr/>
        </p:nvPicPr>
        <p:blipFill rotWithShape="1">
          <a:blip r:embed="rId4"/>
          <a:srcRect l="9802" r="12505" b="-1"/>
          <a:stretch/>
        </p:blipFill>
        <p:spPr>
          <a:xfrm>
            <a:off x="6093447" y="821175"/>
            <a:ext cx="2584054" cy="2494531"/>
          </a:xfrm>
          <a:prstGeom prst="rect">
            <a:avLst/>
          </a:prstGeom>
        </p:spPr>
      </p:pic>
      <p:sp>
        <p:nvSpPr>
          <p:cNvPr id="25" name="Rectangle 24">
            <a:extLst>
              <a:ext uri="{FF2B5EF4-FFF2-40B4-BE49-F238E27FC236}">
                <a16:creationId xmlns:a16="http://schemas.microsoft.com/office/drawing/2014/main" id="{9186D272-4201-42CA-89A9-4635FD75D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5486" y="821175"/>
            <a:ext cx="2510350" cy="24945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96B16664-917E-482E-9A5F-63263BA38F7C}"/>
              </a:ext>
            </a:extLst>
          </p:cNvPr>
          <p:cNvPicPr>
            <a:picLocks noChangeAspect="1"/>
          </p:cNvPicPr>
          <p:nvPr/>
        </p:nvPicPr>
        <p:blipFill rotWithShape="1">
          <a:blip r:embed="rId5"/>
          <a:srcRect l="21952" r="2572" b="-1"/>
          <a:stretch/>
        </p:blipFill>
        <p:spPr>
          <a:xfrm>
            <a:off x="8855486" y="821175"/>
            <a:ext cx="2510350" cy="2494531"/>
          </a:xfrm>
          <a:prstGeom prst="rect">
            <a:avLst/>
          </a:prstGeom>
        </p:spPr>
      </p:pic>
      <p:pic>
        <p:nvPicPr>
          <p:cNvPr id="14" name="Content Placeholder 6">
            <a:extLst>
              <a:ext uri="{FF2B5EF4-FFF2-40B4-BE49-F238E27FC236}">
                <a16:creationId xmlns:a16="http://schemas.microsoft.com/office/drawing/2014/main" id="{68E6B70E-2858-4035-9698-10B18FBD68B5}"/>
              </a:ext>
            </a:extLst>
          </p:cNvPr>
          <p:cNvPicPr>
            <a:picLocks noChangeAspect="1"/>
          </p:cNvPicPr>
          <p:nvPr/>
        </p:nvPicPr>
        <p:blipFill rotWithShape="1">
          <a:blip r:embed="rId6"/>
          <a:srcRect t="20519" r="-2" b="16694"/>
          <a:stretch/>
        </p:blipFill>
        <p:spPr>
          <a:xfrm>
            <a:off x="6093448" y="3453833"/>
            <a:ext cx="5264080" cy="2478837"/>
          </a:xfrm>
          <a:prstGeom prst="rect">
            <a:avLst/>
          </a:prstGeom>
        </p:spPr>
      </p:pic>
    </p:spTree>
    <p:extLst>
      <p:ext uri="{BB962C8B-B14F-4D97-AF65-F5344CB8AC3E}">
        <p14:creationId xmlns:p14="http://schemas.microsoft.com/office/powerpoint/2010/main" val="32990427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otalTime>856</TotalTime>
  <Words>115</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Migration </vt:lpstr>
      <vt:lpstr>United States Migration Trends </vt:lpstr>
      <vt:lpstr>A Brief History </vt:lpstr>
      <vt:lpstr>A Brief History </vt:lpstr>
      <vt:lpstr>Hypothesis </vt:lpstr>
      <vt:lpstr>Hypothesis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Migration </dc:title>
  <dc:creator>Lydia Samuel</dc:creator>
  <cp:lastModifiedBy>Lydia Samuel</cp:lastModifiedBy>
  <cp:revision>2</cp:revision>
  <dcterms:created xsi:type="dcterms:W3CDTF">2019-07-27T01:20:51Z</dcterms:created>
  <dcterms:modified xsi:type="dcterms:W3CDTF">2019-07-27T15:37:17Z</dcterms:modified>
</cp:coreProperties>
</file>