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8" r:id="rId8"/>
    <p:sldId id="263" r:id="rId9"/>
    <p:sldId id="262" r:id="rId10"/>
    <p:sldId id="261" r:id="rId11"/>
    <p:sldId id="264" r:id="rId12"/>
    <p:sldId id="265" r:id="rId13"/>
    <p:sldId id="267" r:id="rId14"/>
    <p:sldId id="271" r:id="rId15"/>
    <p:sldId id="270" r:id="rId16"/>
    <p:sldId id="266" r:id="rId17"/>
    <p:sldId id="269" r:id="rId18"/>
    <p:sldId id="272" r:id="rId19"/>
    <p:sldId id="278" r:id="rId20"/>
    <p:sldId id="275" r:id="rId21"/>
    <p:sldId id="276" r:id="rId22"/>
    <p:sldId id="273" r:id="rId23"/>
    <p:sldId id="27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1D905-2EBE-49E4-8C4A-2273F11B8527}">
          <p14:sldIdLst>
            <p14:sldId id="256"/>
            <p14:sldId id="257"/>
            <p14:sldId id="277"/>
            <p14:sldId id="258"/>
            <p14:sldId id="259"/>
            <p14:sldId id="260"/>
            <p14:sldId id="268"/>
            <p14:sldId id="263"/>
            <p14:sldId id="262"/>
            <p14:sldId id="261"/>
            <p14:sldId id="264"/>
            <p14:sldId id="265"/>
            <p14:sldId id="267"/>
            <p14:sldId id="271"/>
            <p14:sldId id="270"/>
            <p14:sldId id="266"/>
            <p14:sldId id="269"/>
            <p14:sldId id="272"/>
            <p14:sldId id="278"/>
            <p14:sldId id="275"/>
            <p14:sldId id="276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1555-EF1C-4E89-AF63-CCB757522F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65621-46FE-4E4B-A311-0C37E460DD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6623-CE4A-4550-ABE8-B05C4B7FB4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19D69C-182D-4632-B01B-D8FE389A6016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BDBA-2D0E-4173-A222-4764397516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BF0F-C3B0-4E07-9CF0-039EC3A6F4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4E9DD6-31E5-45A5-B59E-6323CF96EB9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9703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7073-CBBB-4BD1-B349-4EC5421C5B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EF231-640C-432C-852D-A25C50FFBCB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4E3E-A57B-44F1-A48A-7EBA92B8DC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995F2F-07DE-4BF5-9C02-1DF00A1E3C34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DDCD-EB73-4118-92A1-5AC19D3D4B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1380-2680-4A3E-84BD-99004325B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7DD78D-F6A2-4AF9-A0BE-EE6F7C13BDB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4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5FC12-F188-4B70-BF26-7D5E4C869B3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E41F-94BB-4A35-9414-E1F85D6A4C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43A7-68D2-44E0-BE79-5CC1DB2632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A14DB1-03CB-4F88-8B8E-FED414755EFB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2415-10EC-485E-993A-0F9C8934F1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E0D6B-65BF-4AF9-B2C5-6F31C84983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F0078C-9C43-4349-86DB-B4A07B14160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597-FF85-4EB8-8526-89694307E9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E986-E7C1-4BDA-9CC7-275E62E2F49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CCDB-D7AB-4350-ACE8-6997E1A6C5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FDE4D-4F3C-4BB4-8197-78639D72D490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C00D-E354-46B4-9862-B9475B7B3B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B5B2-96F9-4B9A-B60F-97908AEA65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F4332-C7CB-410E-9749-EF927429E1F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0987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F38C-0ED5-4DE2-848B-D197DE1CE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A4DB4-3224-4425-81BF-2F9420BB3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3BEC-0CE2-49BB-B12A-8E50B93A3D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FD2F9-4C10-412D-AB5E-E50C7A426BB4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9AF0-6622-4637-A9F4-D8CE2FBA38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F065-B7D7-4152-A64F-14CF134909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D8BC99-E692-4B91-ABFE-BBA001F1A7B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1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7857-7328-4D75-9F74-700894A777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8A4A-62E1-4329-B866-9DE77FAD7A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9369-CF81-4220-8A29-BB5E140411E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49D0-5040-4963-9C9B-28D572D22E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D1DC27-3931-44F0-A65E-679F092F01DD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48BB3-1830-4CB0-80F7-86E5BE227E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C2264-09E9-4791-B520-A948F202B7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9BF5B8-AA7E-4455-97AE-2053050CEF5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6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B000-AF5B-4DC4-B85D-71CAE3E92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4C6D7-39A2-431A-B316-98C6AAC4B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42E0-A630-4967-A9D8-91B65CC20B7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2B68F-CC8F-4017-BCC6-D19038F1BD8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8D17-D464-4090-A2F2-B0B221F5B16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41EC2-5456-4A38-9F8C-08A4D2BACE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DF7627-EF6E-41CB-9743-40CD86F9EBC4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E417E-C3D2-4CC2-A22B-36FDE7CC90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3FEF0-D2C1-4813-95FB-5057245443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E06C5C-C04A-4F5D-9BA8-C9798CFB35C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7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BD5-F769-469F-95B5-E09A0DD83E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9C12-7B31-4E31-9328-10A5CAE1AA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987126-45AE-446B-A051-4EA5681302BC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99179-E398-43E4-84B3-D919B83322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38D6A-E420-4653-838E-A62BE20ED9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F5B98F-7BBA-433C-9360-7B3CF1EABDD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98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329D5-07EB-4552-88E9-50EDD628BD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C86E28-FC05-4A8C-9F68-60ABAC04E45B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5321E-34A5-40BE-AE19-AF34846C9C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BD61C-271F-4548-844D-FB1F3CD408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FD17C-8B10-43C5-875F-FC867E32685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34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38FD-D274-4B83-9E60-B1A10BF78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B0A5-857F-4287-83E0-D6FB116D6C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B5260-5152-4A3E-A4C0-FA52EBDB15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0DDE8-CE4D-40EE-9B03-5C21355A4E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6FAED8-7356-4A86-AA18-13E130758EF6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F645-CC0B-413B-B6E4-9E8A00744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9CCF-724A-4BC4-A135-792E395667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D7964D-4A75-4CA7-82E2-952AC20BDDA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EF48-459D-45FA-A1D4-5EA0EB273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6953-9047-47A4-99E0-15CCE7D77C0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de-DE" sz="3200"/>
            </a:lvl1pPr>
          </a:lstStyle>
          <a:p>
            <a:pPr lvl="0"/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76A44-8F79-49AC-BE9B-4055D36AA51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3A0CA-BF21-4256-A40C-EDF4ECFC57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C1C938-40C0-4848-A3BA-9250C426AEF1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51E4-6FEC-4CA7-95BB-3728DFC5C7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05E65-AE7D-4CB0-BE90-82DBF664AE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67F31F-B10D-4900-8B73-33AE4CC7B09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6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F52F3-C95C-4038-942F-28DA3B758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8EBA5-231E-4D4E-BEB6-3B0FED40F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B1B2-36FF-4E9A-8182-0B74D04DB1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6A49437-038E-4790-8164-6FFDB8261569}" type="datetime1">
              <a:rPr lang="de-DE"/>
              <a:pPr lvl="0"/>
              <a:t>31.05.2019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E024-5DDA-4FAB-AB5F-5198C5D06FD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F742-7CF1-49A2-9C7E-2143430B862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5B1CAE8-169A-4540-936F-E16E2D190E32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fi2/CloudScripts-Showc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6E48-0060-4161-B241-76419F4BB0CB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b="1" dirty="0"/>
              <a:t>Cloud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/</a:t>
            </a:r>
            <a:r>
              <a:rPr lang="de-DE" b="1" dirty="0" err="1"/>
              <a:t>Deployment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8F612-C72F-4DC4-AE38-143A7EB4DB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dirty="0"/>
              <a:t>Fabian Fichter</a:t>
            </a:r>
          </a:p>
          <a:p>
            <a:pPr lvl="0"/>
            <a:endParaRPr lang="de-DE" dirty="0"/>
          </a:p>
          <a:p>
            <a:pPr lvl="0"/>
            <a:r>
              <a:rPr lang="de-DE" dirty="0">
                <a:hlinkClick r:id="rId2"/>
              </a:rPr>
              <a:t>https://github.com/fafi2/CloudScripts-Showcase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2C94-733B-43F2-A6AC-5F54C504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Idea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C148-355C-4A96-B75F-4A26705D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deployments are pure code</a:t>
            </a:r>
          </a:p>
          <a:p>
            <a:r>
              <a:rPr lang="en-US" dirty="0"/>
              <a:t>deployments are executed as tests</a:t>
            </a:r>
          </a:p>
          <a:p>
            <a:r>
              <a:rPr lang="en-US" dirty="0"/>
              <a:t>framework provides base functionality for deployment definitions</a:t>
            </a:r>
          </a:p>
          <a:p>
            <a:r>
              <a:rPr lang="en-US" dirty="0"/>
              <a:t>actual deployments can be done using template patterns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62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5379-9248-48AC-BDDE-B02624DA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using real code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E9A4-51C3-4790-B85D-F571B696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the same tools/frameworks we also use for other programming tasks</a:t>
            </a:r>
          </a:p>
          <a:p>
            <a:pPr lvl="1"/>
            <a:r>
              <a:rPr lang="en-US" dirty="0"/>
              <a:t>direct support of syntax highlighting, </a:t>
            </a:r>
            <a:r>
              <a:rPr lang="en-US" dirty="0" err="1"/>
              <a:t>refactorings</a:t>
            </a:r>
            <a:r>
              <a:rPr lang="en-US" dirty="0"/>
              <a:t> via an IDE</a:t>
            </a:r>
          </a:p>
          <a:p>
            <a:pPr lvl="1"/>
            <a:r>
              <a:rPr lang="en-US" dirty="0"/>
              <a:t>dependency management out of the box via e.g. </a:t>
            </a:r>
            <a:r>
              <a:rPr lang="en-US" dirty="0" err="1"/>
              <a:t>gradle</a:t>
            </a:r>
            <a:endParaRPr lang="en-US" dirty="0"/>
          </a:p>
          <a:p>
            <a:pPr lvl="1"/>
            <a:r>
              <a:rPr lang="en-US" dirty="0"/>
              <a:t>well known build tools can be used for deployment flow definition</a:t>
            </a:r>
          </a:p>
          <a:p>
            <a:pPr lvl="1"/>
            <a:r>
              <a:rPr lang="en-US" dirty="0"/>
              <a:t>automated testing of </a:t>
            </a:r>
            <a:r>
              <a:rPr lang="en-US" dirty="0" err="1"/>
              <a:t>CloudScripts</a:t>
            </a:r>
            <a:r>
              <a:rPr lang="en-US" dirty="0"/>
              <a:t> itself and the actual deployments easily possible</a:t>
            </a:r>
          </a:p>
          <a:p>
            <a:r>
              <a:rPr lang="en-US" dirty="0"/>
              <a:t>we can easily combine external inputs</a:t>
            </a:r>
          </a:p>
          <a:p>
            <a:r>
              <a:rPr lang="en-US" dirty="0"/>
              <a:t>we can apply the same patterns/considerations/best practices we normally do when coding:</a:t>
            </a:r>
          </a:p>
          <a:p>
            <a:pPr lvl="1"/>
            <a:r>
              <a:rPr lang="en-US" dirty="0"/>
              <a:t>avoid repetition</a:t>
            </a:r>
          </a:p>
          <a:p>
            <a:pPr lvl="1"/>
            <a:r>
              <a:rPr lang="en-US" dirty="0"/>
              <a:t>use well known design patterns</a:t>
            </a:r>
          </a:p>
          <a:p>
            <a:pPr lvl="1"/>
            <a:r>
              <a:rPr lang="en-US" dirty="0"/>
              <a:t>ability to introduce abstractions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48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50A7-7F9C-4FBC-B100-5901F9E9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431117"/>
            <a:ext cx="10515600" cy="1325559"/>
          </a:xfrm>
        </p:spPr>
        <p:txBody>
          <a:bodyPr/>
          <a:lstStyle/>
          <a:p>
            <a:r>
              <a:rPr lang="en-US" dirty="0"/>
              <a:t>Abstractions provided by </a:t>
            </a:r>
            <a:r>
              <a:rPr lang="en-US" dirty="0" err="1"/>
              <a:t>CloudScripts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7C1A-7470-4F88-8643-CFD26DEA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CloudScripts</a:t>
            </a:r>
            <a:r>
              <a:rPr lang="en-US" dirty="0"/>
              <a:t> provides various layers of abstraction to let the user focus on a certain task or idea hiding other stuff for a moment. </a:t>
            </a:r>
          </a:p>
          <a:p>
            <a:r>
              <a:rPr lang="en-US" dirty="0"/>
              <a:t>The patterns </a:t>
            </a:r>
            <a:r>
              <a:rPr lang="en-US" i="1" dirty="0"/>
              <a:t>Single Layer of Abstraction</a:t>
            </a:r>
            <a:r>
              <a:rPr lang="en-US" dirty="0"/>
              <a:t> and </a:t>
            </a:r>
            <a:r>
              <a:rPr lang="en-US" i="1" dirty="0"/>
              <a:t>Separation of Concerns</a:t>
            </a:r>
            <a:r>
              <a:rPr lang="en-US" dirty="0"/>
              <a:t> are used throughout the whole framework to reach that.</a:t>
            </a:r>
          </a:p>
          <a:p>
            <a:r>
              <a:rPr lang="en-US" dirty="0"/>
              <a:t>Core Abstractions</a:t>
            </a:r>
          </a:p>
          <a:p>
            <a:pPr lvl="1"/>
            <a:r>
              <a:rPr lang="en-US" dirty="0"/>
              <a:t>Spec</a:t>
            </a:r>
          </a:p>
          <a:p>
            <a:pPr lvl="1"/>
            <a:r>
              <a:rPr lang="en-US" dirty="0"/>
              <a:t>Microservice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K8s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70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6AF8-D30C-4232-ABBD-7D37D0C7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decisions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E1A0-4870-4D4C-882D-A59B37DE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Artifactory as basis for release management</a:t>
            </a:r>
          </a:p>
          <a:p>
            <a:r>
              <a:rPr lang="en-US" dirty="0"/>
              <a:t>Gradle as basis for build, dependency and execution management</a:t>
            </a:r>
          </a:p>
          <a:p>
            <a:r>
              <a:rPr lang="en-US" dirty="0"/>
              <a:t>Jenkins usage: thin wrapper to use Jenkins as execution container</a:t>
            </a:r>
          </a:p>
          <a:p>
            <a:r>
              <a:rPr lang="en-US" dirty="0"/>
              <a:t>GitHub as basis for change management</a:t>
            </a:r>
          </a:p>
          <a:p>
            <a:r>
              <a:rPr lang="en-US" dirty="0"/>
              <a:t>Groovy as basis for deployment definition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12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3F98-41C3-4BE2-9EEE-2C08FEB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CloudScripts</a:t>
            </a:r>
            <a:r>
              <a:rPr lang="en-US" dirty="0"/>
              <a:t> Architecture</a:t>
            </a:r>
            <a:endParaRPr lang="de-DE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41776EE-902F-4BBE-BBF5-7BAFB608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11" y="2394826"/>
            <a:ext cx="4801270" cy="3762900"/>
          </a:xfrm>
        </p:spPr>
      </p:pic>
    </p:spTree>
    <p:extLst>
      <p:ext uri="{BB962C8B-B14F-4D97-AF65-F5344CB8AC3E}">
        <p14:creationId xmlns:p14="http://schemas.microsoft.com/office/powerpoint/2010/main" val="111588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932E-109E-475D-8A48-9C4FFAC8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 </a:t>
            </a:r>
            <a:r>
              <a:rPr lang="en-US" dirty="0" err="1"/>
              <a:t>CloudScripts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F1A4-11BA-4FA7-A6A3-F831DDD9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CloudScripts</a:t>
            </a:r>
            <a:r>
              <a:rPr lang="en-US" dirty="0"/>
              <a:t> uses continuous deployment as basis for development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251C7-8F83-4D79-8F99-19B28B4E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83" y="2443970"/>
            <a:ext cx="4417066" cy="42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6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08E6-DC9B-482F-9C66-CA438328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BE4C-88E5-46EB-9CAD-194DE45D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CloudScripts</a:t>
            </a:r>
            <a:r>
              <a:rPr lang="en-US" dirty="0"/>
              <a:t> is not ready early enough</a:t>
            </a:r>
          </a:p>
          <a:p>
            <a:pPr lvl="1"/>
            <a:r>
              <a:rPr lang="en-US" dirty="0"/>
              <a:t>because our on-prem resources are running out</a:t>
            </a:r>
          </a:p>
          <a:p>
            <a:r>
              <a:rPr lang="en-US" dirty="0" err="1"/>
              <a:t>CloudScripts</a:t>
            </a:r>
            <a:r>
              <a:rPr lang="en-US" dirty="0"/>
              <a:t> hides Kubernetes too much</a:t>
            </a:r>
          </a:p>
          <a:p>
            <a:r>
              <a:rPr lang="en-US" dirty="0" err="1"/>
              <a:t>CloudScripts</a:t>
            </a:r>
            <a:r>
              <a:rPr lang="en-US" dirty="0"/>
              <a:t> adds unnecessary complexity to deployments</a:t>
            </a:r>
          </a:p>
          <a:p>
            <a:r>
              <a:rPr lang="en-US" dirty="0" err="1"/>
              <a:t>CloudScripts</a:t>
            </a:r>
            <a:r>
              <a:rPr lang="en-US" dirty="0"/>
              <a:t> is not extensible enough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02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0269-3C65-43F1-98E8-D8FD6F3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  <a:r>
              <a:rPr lang="en-US" dirty="0" err="1"/>
              <a:t>CloudScripts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7B6-5A40-438A-9437-D9FBF50D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approach in the overall project</a:t>
            </a:r>
          </a:p>
          <a:p>
            <a:r>
              <a:rPr lang="en-US" dirty="0"/>
              <a:t>Makes use of common technologies used in the team</a:t>
            </a:r>
          </a:p>
          <a:p>
            <a:r>
              <a:rPr lang="en-US" dirty="0"/>
              <a:t>Enables unit tests</a:t>
            </a:r>
          </a:p>
          <a:p>
            <a:r>
              <a:rPr lang="en-US" dirty="0"/>
              <a:t>Enables individual tests within deployments</a:t>
            </a:r>
          </a:p>
          <a:p>
            <a:r>
              <a:rPr lang="en-US" dirty="0"/>
              <a:t>Enables advanced infrastructure tests inside pull requests</a:t>
            </a:r>
          </a:p>
          <a:p>
            <a:r>
              <a:rPr lang="en-US" dirty="0"/>
              <a:t>No technology break: team members can code in groovy which is well known in the team</a:t>
            </a:r>
          </a:p>
          <a:p>
            <a:r>
              <a:rPr lang="en-US" dirty="0"/>
              <a:t>We can introduce and share abstraction, e.g. consul service discovery, analysis stacks, …</a:t>
            </a:r>
          </a:p>
        </p:txBody>
      </p:sp>
    </p:spTree>
    <p:extLst>
      <p:ext uri="{BB962C8B-B14F-4D97-AF65-F5344CB8AC3E}">
        <p14:creationId xmlns:p14="http://schemas.microsoft.com/office/powerpoint/2010/main" val="151629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0524-FD66-4782-84BA-43BEB8F5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CloudScripts</a:t>
            </a:r>
            <a:r>
              <a:rPr lang="en-US" dirty="0"/>
              <a:t> live coding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5662-8D20-484E-A60D-152503F7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acme </a:t>
            </a:r>
            <a:r>
              <a:rPr lang="en-US" dirty="0" err="1"/>
              <a:t>corp</a:t>
            </a:r>
            <a:r>
              <a:rPr lang="en-US" dirty="0"/>
              <a:t> has following request:</a:t>
            </a:r>
          </a:p>
          <a:p>
            <a:pPr lvl="1"/>
            <a:r>
              <a:rPr lang="en-US" dirty="0"/>
              <a:t>A new functionality was implemented but it seems not working all the time.</a:t>
            </a:r>
            <a:r>
              <a:rPr lang="de-DE" dirty="0"/>
              <a:t>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debugable</a:t>
            </a:r>
            <a:r>
              <a:rPr lang="de-DE" dirty="0"/>
              <a:t>/</a:t>
            </a:r>
            <a:r>
              <a:rPr lang="de-DE" dirty="0" err="1"/>
              <a:t>analyzable</a:t>
            </a:r>
            <a:endParaRPr lang="de-DE" dirty="0"/>
          </a:p>
          <a:p>
            <a:pPr lvl="1"/>
            <a:r>
              <a:rPr lang="de-DE" dirty="0"/>
              <a:t>Task: a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analyzing</a:t>
            </a:r>
            <a:r>
              <a:rPr lang="de-DE" dirty="0"/>
              <a:t> logs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will 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in a live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3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9980-D944-466A-B9D6-C2D5E048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E2AB-9A80-4ACD-BCB1-C8F3D813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</a:t>
            </a:r>
            <a:r>
              <a:rPr lang="en-US" dirty="0" err="1"/>
              <a:t>CloudScripts</a:t>
            </a:r>
            <a:r>
              <a:rPr lang="en-US" dirty="0"/>
              <a:t> is closed source developed using a private GitHub repo</a:t>
            </a:r>
          </a:p>
          <a:p>
            <a:r>
              <a:rPr lang="en-US" dirty="0"/>
              <a:t>There are efforts to make it open 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57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9224-DB67-4212-BE3E-01EDBE901F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It‘s a customer 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1B87-DE1E-4DA6-A945-7A7AC45C92D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This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0"/>
            <a:r>
              <a:rPr lang="en-US" dirty="0"/>
              <a:t>It’s used productively</a:t>
            </a:r>
          </a:p>
          <a:p>
            <a:pPr lvl="0"/>
            <a:r>
              <a:rPr lang="en-US" dirty="0"/>
              <a:t>Proved to scale from a technical as well from a team/development perspective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EB13-8782-446A-A7C2-561D25DD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 stats: builds</a:t>
            </a:r>
            <a:endParaRPr lang="de-DE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8FAC934-ED79-497B-BD5A-F4AC87CA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53" y="2043633"/>
            <a:ext cx="6763694" cy="3915321"/>
          </a:xfrm>
        </p:spPr>
      </p:pic>
    </p:spTree>
    <p:extLst>
      <p:ext uri="{BB962C8B-B14F-4D97-AF65-F5344CB8AC3E}">
        <p14:creationId xmlns:p14="http://schemas.microsoft.com/office/powerpoint/2010/main" val="135939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B687-7AFF-47E0-BF32-459F9974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 stats: results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7DDAC-DF2C-42EB-BE0F-931107F2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90" y="2096028"/>
            <a:ext cx="6773220" cy="3810532"/>
          </a:xfrm>
        </p:spPr>
      </p:pic>
    </p:spTree>
    <p:extLst>
      <p:ext uri="{BB962C8B-B14F-4D97-AF65-F5344CB8AC3E}">
        <p14:creationId xmlns:p14="http://schemas.microsoft.com/office/powerpoint/2010/main" val="339161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5399-0B18-40DB-93CB-D33FCE5A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 stats: Log lines per group</a:t>
            </a:r>
            <a:endParaRPr lang="de-DE" dirty="0"/>
          </a:p>
        </p:txBody>
      </p:sp>
      <p:pic>
        <p:nvPicPr>
          <p:cNvPr id="5" name="Content Placeholder 4" descr="A picture containing sky&#10;&#10;Description automatically generated">
            <a:extLst>
              <a:ext uri="{FF2B5EF4-FFF2-40B4-BE49-F238E27FC236}">
                <a16:creationId xmlns:a16="http://schemas.microsoft.com/office/drawing/2014/main" id="{4A0F17ED-0D5B-4322-B0AE-BDB81DC5C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7" y="2038870"/>
            <a:ext cx="9250066" cy="3924848"/>
          </a:xfrm>
        </p:spPr>
      </p:pic>
    </p:spTree>
    <p:extLst>
      <p:ext uri="{BB962C8B-B14F-4D97-AF65-F5344CB8AC3E}">
        <p14:creationId xmlns:p14="http://schemas.microsoft.com/office/powerpoint/2010/main" val="304628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9958-90BC-488A-8E94-9FEB3A9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 stats: logs in the last 24h per timestamp</a:t>
            </a:r>
            <a:endParaRPr lang="de-DE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F6AFB6A-B154-478B-8CD8-CDD29455A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35" y="2057923"/>
            <a:ext cx="8983329" cy="3886742"/>
          </a:xfrm>
        </p:spPr>
      </p:pic>
    </p:spTree>
    <p:extLst>
      <p:ext uri="{BB962C8B-B14F-4D97-AF65-F5344CB8AC3E}">
        <p14:creationId xmlns:p14="http://schemas.microsoft.com/office/powerpoint/2010/main" val="64329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6D07-8CA3-4EB2-AE8B-68AA30C8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Cloud?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320C-27A7-40E8-80A0-40A13AE1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I’d like to highlight: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1BEE2-0939-4193-8620-DCBEDCA869B7}"/>
              </a:ext>
            </a:extLst>
          </p:cNvPr>
          <p:cNvSpPr/>
          <p:nvPr/>
        </p:nvSpPr>
        <p:spPr>
          <a:xfrm>
            <a:off x="2667785" y="2582944"/>
            <a:ext cx="6297106" cy="2884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Cloud is a layer of abstraction which lets you focus 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your business case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configuration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behavior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orchestration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118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472E-CF5E-47F3-A13B-BB5CB1C2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AE23-D280-4C1E-82CB-BD2BBBB4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Analytics services used to provide insight into build pipeline</a:t>
            </a:r>
          </a:p>
          <a:p>
            <a:r>
              <a:rPr lang="en-US" dirty="0"/>
              <a:t>About 4000 builds per day data produce data for further analysis:</a:t>
            </a:r>
          </a:p>
          <a:p>
            <a:pPr lvl="1"/>
            <a:r>
              <a:rPr lang="en-US" dirty="0"/>
              <a:t>Quality: custom maturity model</a:t>
            </a:r>
          </a:p>
          <a:p>
            <a:pPr lvl="2"/>
            <a:r>
              <a:rPr lang="en-US" dirty="0"/>
              <a:t>~930000 component results per day</a:t>
            </a:r>
          </a:p>
          <a:p>
            <a:pPr lvl="2"/>
            <a:r>
              <a:rPr lang="en-US" dirty="0"/>
              <a:t>Various views show the quality of a project/build/component in detail or over time</a:t>
            </a:r>
            <a:endParaRPr lang="de-DE" dirty="0"/>
          </a:p>
          <a:p>
            <a:pPr lvl="1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: ~10h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: </a:t>
            </a:r>
            <a:r>
              <a:rPr lang="de-DE" dirty="0" err="1"/>
              <a:t>builds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configurable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 </a:t>
            </a:r>
            <a:r>
              <a:rPr lang="de-DE" dirty="0" err="1"/>
              <a:t>challenge</a:t>
            </a:r>
            <a:endParaRPr lang="de-DE" dirty="0"/>
          </a:p>
          <a:p>
            <a:pPr lvl="1"/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: ~400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24/7</a:t>
            </a:r>
          </a:p>
          <a:p>
            <a:pPr lvl="1"/>
            <a:r>
              <a:rPr lang="de-DE" dirty="0"/>
              <a:t>Logs: ~100.000.000 log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per </a:t>
            </a:r>
            <a:r>
              <a:rPr lang="de-DE" dirty="0" err="1"/>
              <a:t>day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41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16EE-8FAD-4AF9-B1BC-F46FC647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2D52-B2D0-4BAE-8EB2-62F2B6CB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big parts</a:t>
            </a:r>
          </a:p>
          <a:p>
            <a:pPr lvl="1"/>
            <a:r>
              <a:rPr lang="en-US" dirty="0"/>
              <a:t>Build pipeline</a:t>
            </a:r>
          </a:p>
          <a:p>
            <a:pPr lvl="1"/>
            <a:r>
              <a:rPr lang="en-US" dirty="0"/>
              <a:t>REST services</a:t>
            </a:r>
          </a:p>
          <a:p>
            <a:pPr lvl="2"/>
            <a:r>
              <a:rPr lang="en-US" dirty="0"/>
              <a:t>Analytics, Importing data, monitoring</a:t>
            </a:r>
          </a:p>
          <a:p>
            <a:r>
              <a:rPr lang="en-US" dirty="0"/>
              <a:t>Focus of this approach is part 2: REST 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85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9B62-0A90-4622-B5E1-63564601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regarding cloud and CD in this project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5EBC-6033-4CBE-A13A-69BF6685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An approach is needed to apply a continuous delivery workflow</a:t>
            </a:r>
          </a:p>
          <a:p>
            <a:pPr lvl="1"/>
            <a:r>
              <a:rPr lang="en-US" dirty="0"/>
              <a:t>Shall be consistent over all deployments</a:t>
            </a:r>
          </a:p>
          <a:p>
            <a:pPr lvl="1"/>
            <a:r>
              <a:rPr lang="en-US" dirty="0"/>
              <a:t>Shall enable continuous deployment</a:t>
            </a:r>
          </a:p>
          <a:p>
            <a:pPr lvl="0"/>
            <a:r>
              <a:rPr lang="en-US" dirty="0"/>
              <a:t>For </a:t>
            </a:r>
            <a:r>
              <a:rPr lang="en-US" dirty="0" err="1"/>
              <a:t>onprem</a:t>
            </a:r>
            <a:r>
              <a:rPr lang="en-US" dirty="0"/>
              <a:t> there is an existing heavily used docker based framework: </a:t>
            </a:r>
            <a:r>
              <a:rPr lang="en-US" dirty="0" err="1"/>
              <a:t>Dockerscripts</a:t>
            </a:r>
            <a:endParaRPr lang="en-US" dirty="0"/>
          </a:p>
          <a:p>
            <a:pPr lvl="1"/>
            <a:r>
              <a:rPr lang="en-US" dirty="0"/>
              <a:t>Models continuous delivery workflow</a:t>
            </a:r>
          </a:p>
          <a:p>
            <a:pPr lvl="0"/>
            <a:r>
              <a:rPr lang="de-DE" dirty="0" err="1"/>
              <a:t>Constraints</a:t>
            </a:r>
            <a:endParaRPr lang="de-DE" dirty="0"/>
          </a:p>
          <a:p>
            <a:pPr lvl="1"/>
            <a:r>
              <a:rPr lang="en-US" dirty="0"/>
              <a:t>First usable solution urgently needed because </a:t>
            </a:r>
            <a:r>
              <a:rPr lang="en-US" dirty="0" err="1"/>
              <a:t>onprem</a:t>
            </a:r>
            <a:r>
              <a:rPr lang="en-US" dirty="0"/>
              <a:t> resources running out</a:t>
            </a:r>
          </a:p>
          <a:p>
            <a:pPr lvl="1"/>
            <a:r>
              <a:rPr lang="en-US" dirty="0"/>
              <a:t>The learning curve for understanding and defining deployments shall be steep.</a:t>
            </a:r>
          </a:p>
          <a:p>
            <a:pPr lvl="1"/>
            <a:r>
              <a:rPr lang="en-US" dirty="0"/>
              <a:t>Kubernetes is initial target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9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8C5C-C6DB-4C9F-A66B-032D796D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 Kubernetes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5F05-B200-4F0A-AF36-7975B930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container orchestration</a:t>
            </a:r>
          </a:p>
          <a:p>
            <a:r>
              <a:rPr lang="en-US" dirty="0"/>
              <a:t>Live-Demo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08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B24-828D-48AE-9CB2-376DD5C5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cloud deployments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86E9-E4C9-4AE1-904D-B48A08FE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take the good ideas from </a:t>
            </a:r>
            <a:r>
              <a:rPr lang="en-US" dirty="0" err="1"/>
              <a:t>Dockerscripts</a:t>
            </a:r>
            <a:r>
              <a:rPr lang="en-US" dirty="0"/>
              <a:t> and apply fresh new stuff where needed</a:t>
            </a:r>
          </a:p>
          <a:p>
            <a:pPr lvl="1"/>
            <a:r>
              <a:rPr lang="en-US" dirty="0"/>
              <a:t>Good: All deployments follow the same conventions regarding the workflow and release lifecycle and it’s easy to create new deployments, very small core, run-repositories</a:t>
            </a:r>
          </a:p>
          <a:p>
            <a:pPr lvl="1"/>
            <a:r>
              <a:rPr lang="en-US" dirty="0"/>
              <a:t>Bad: no tests, no cluster management, difficult to request resources</a:t>
            </a:r>
          </a:p>
          <a:p>
            <a:r>
              <a:rPr lang="en-US" dirty="0"/>
              <a:t>Idea of </a:t>
            </a:r>
            <a:r>
              <a:rPr lang="en-US" dirty="0" err="1"/>
              <a:t>CloudScripts</a:t>
            </a:r>
            <a:r>
              <a:rPr lang="en-US" dirty="0"/>
              <a:t> was born</a:t>
            </a:r>
          </a:p>
          <a:p>
            <a:pPr lvl="1"/>
            <a:r>
              <a:rPr lang="en-US" dirty="0"/>
              <a:t>models deployment workflow</a:t>
            </a:r>
          </a:p>
          <a:p>
            <a:r>
              <a:rPr lang="en-US" dirty="0"/>
              <a:t>Core paradigms:</a:t>
            </a:r>
          </a:p>
          <a:p>
            <a:pPr lvl="1"/>
            <a:r>
              <a:rPr lang="en-US" dirty="0"/>
              <a:t>Ability to change</a:t>
            </a:r>
          </a:p>
          <a:p>
            <a:pPr lvl="1"/>
            <a:r>
              <a:rPr lang="en-US" dirty="0"/>
              <a:t>Use the right tool for the job</a:t>
            </a:r>
          </a:p>
        </p:txBody>
      </p:sp>
    </p:spTree>
    <p:extLst>
      <p:ext uri="{BB962C8B-B14F-4D97-AF65-F5344CB8AC3E}">
        <p14:creationId xmlns:p14="http://schemas.microsoft.com/office/powerpoint/2010/main" val="51353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9117-9287-4B24-B4F2-9A14B64B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A957-F8A2-48E6-9361-EE9B67D0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continuous delivery/deployment in the cloud (starting with Kubernetes)</a:t>
            </a:r>
          </a:p>
          <a:p>
            <a:r>
              <a:rPr lang="en-US" dirty="0"/>
              <a:t>increase deployment/release rate</a:t>
            </a:r>
          </a:p>
          <a:p>
            <a:r>
              <a:rPr lang="en-US" dirty="0"/>
              <a:t>enable an easy and smooth movement to cloud</a:t>
            </a:r>
          </a:p>
          <a:p>
            <a:r>
              <a:rPr lang="en-US" dirty="0"/>
              <a:t>boost collaboration regarding cloud know-how</a:t>
            </a:r>
          </a:p>
          <a:p>
            <a:r>
              <a:rPr lang="en-US" dirty="0"/>
              <a:t>support learning cloud features</a:t>
            </a:r>
          </a:p>
          <a:p>
            <a:r>
              <a:rPr lang="en-US" dirty="0"/>
              <a:t>steep learning curve</a:t>
            </a:r>
          </a:p>
          <a:p>
            <a:r>
              <a:rPr lang="en-US" dirty="0"/>
              <a:t>benefit from existing knowledge within the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54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Cloud Continuous Delivery/Deployment</vt:lpstr>
      <vt:lpstr>It‘s a customer story…</vt:lpstr>
      <vt:lpstr>What’s Cloud?</vt:lpstr>
      <vt:lpstr>Project context</vt:lpstr>
      <vt:lpstr>Project context</vt:lpstr>
      <vt:lpstr>Task regarding cloud and CD in this project</vt:lpstr>
      <vt:lpstr>Quick intro Kubernetes</vt:lpstr>
      <vt:lpstr>Strategy cloud deployments</vt:lpstr>
      <vt:lpstr>Goals</vt:lpstr>
      <vt:lpstr>Solution Idea</vt:lpstr>
      <vt:lpstr>Advantages using real code</vt:lpstr>
      <vt:lpstr>Abstractions provided by CloudScripts</vt:lpstr>
      <vt:lpstr>Architectural decisions</vt:lpstr>
      <vt:lpstr>CloudScripts Architecture</vt:lpstr>
      <vt:lpstr>Development process CloudScripts</vt:lpstr>
      <vt:lpstr>Risks</vt:lpstr>
      <vt:lpstr>Benefits CloudScripts</vt:lpstr>
      <vt:lpstr>CloudScripts live coding</vt:lpstr>
      <vt:lpstr>Next</vt:lpstr>
      <vt:lpstr>Project context stats: builds</vt:lpstr>
      <vt:lpstr>Project context stats: results</vt:lpstr>
      <vt:lpstr>Project context stats: Log lines per group</vt:lpstr>
      <vt:lpstr>Project context stats: logs in the last 24h per timestamp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Continuous Delivery/Deployment</dc:title>
  <dc:creator>Fabian Fichter</dc:creator>
  <cp:lastModifiedBy>Fabian Fichter</cp:lastModifiedBy>
  <cp:revision>40</cp:revision>
  <dcterms:created xsi:type="dcterms:W3CDTF">2019-05-24T08:55:05Z</dcterms:created>
  <dcterms:modified xsi:type="dcterms:W3CDTF">2019-05-31T08:08:37Z</dcterms:modified>
</cp:coreProperties>
</file>