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7" r:id="rId2"/>
    <p:sldId id="261" r:id="rId3"/>
    <p:sldId id="263" r:id="rId4"/>
    <p:sldId id="291" r:id="rId5"/>
    <p:sldId id="264" r:id="rId6"/>
    <p:sldId id="265" r:id="rId7"/>
    <p:sldId id="278" r:id="rId8"/>
    <p:sldId id="279" r:id="rId9"/>
    <p:sldId id="280" r:id="rId10"/>
    <p:sldId id="287" r:id="rId11"/>
    <p:sldId id="288" r:id="rId12"/>
    <p:sldId id="289" r:id="rId13"/>
    <p:sldId id="290" r:id="rId14"/>
    <p:sldId id="268" r:id="rId15"/>
    <p:sldId id="295" r:id="rId16"/>
    <p:sldId id="296" r:id="rId17"/>
    <p:sldId id="297" r:id="rId18"/>
    <p:sldId id="298" r:id="rId19"/>
    <p:sldId id="299" r:id="rId20"/>
    <p:sldId id="283" r:id="rId21"/>
    <p:sldId id="284" r:id="rId22"/>
    <p:sldId id="285" r:id="rId23"/>
    <p:sldId id="292" r:id="rId24"/>
    <p:sldId id="293"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61220" autoAdjust="0"/>
  </p:normalViewPr>
  <p:slideViewPr>
    <p:cSldViewPr snapToGrid="0">
      <p:cViewPr varScale="1">
        <p:scale>
          <a:sx n="67" d="100"/>
          <a:sy n="67" d="100"/>
        </p:scale>
        <p:origin x="29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E:\Documents\School\Fall%202013\ECSE-499\data_fletchersstuff.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Documents\School\Fall%202013\ECSE-499\data_fletchersstuf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CA" dirty="0"/>
              <a:t>Errors</a:t>
            </a:r>
            <a:r>
              <a:rPr lang="en-CA" baseline="0" dirty="0"/>
              <a:t> missed after 14 million data corruptions, </a:t>
            </a:r>
            <a:r>
              <a:rPr lang="en-CA" baseline="0" dirty="0" smtClean="0"/>
              <a:t/>
            </a:r>
            <a:br>
              <a:rPr lang="en-CA" baseline="0" dirty="0" smtClean="0"/>
            </a:br>
            <a:r>
              <a:rPr lang="en-CA" baseline="0" dirty="0" smtClean="0"/>
              <a:t>1512 </a:t>
            </a:r>
            <a:r>
              <a:rPr lang="en-CA" baseline="0" dirty="0"/>
              <a:t>Byte block size</a:t>
            </a:r>
            <a:endParaRPr lang="en-CA" dirty="0"/>
          </a:p>
        </c:rich>
      </c:tx>
      <c:layout/>
      <c:overlay val="0"/>
    </c:title>
    <c:autoTitleDeleted val="0"/>
    <c:plotArea>
      <c:layout/>
      <c:barChart>
        <c:barDir val="col"/>
        <c:grouping val="clustered"/>
        <c:varyColors val="0"/>
        <c:ser>
          <c:idx val="0"/>
          <c:order val="0"/>
          <c:invertIfNegative val="0"/>
          <c:dLbls>
            <c:dLbl>
              <c:idx val="0"/>
              <c:layout>
                <c:manualLayout>
                  <c:x val="0"/>
                  <c:y val="1.503005893439959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4000"/>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(Sheet1!$A$88,Sheet1!$A$96,Sheet1!$A$104)</c:f>
              <c:strCache>
                <c:ptCount val="3"/>
                <c:pt idx="0">
                  <c:v>crc-8</c:v>
                </c:pt>
                <c:pt idx="1">
                  <c:v>crc-12</c:v>
                </c:pt>
                <c:pt idx="2">
                  <c:v>crc-16</c:v>
                </c:pt>
              </c:strCache>
            </c:strRef>
          </c:cat>
          <c:val>
            <c:numRef>
              <c:f>(Sheet1!$C$88,Sheet1!$C$96,Sheet1!$C$104)</c:f>
              <c:numCache>
                <c:formatCode>General</c:formatCode>
                <c:ptCount val="3"/>
                <c:pt idx="0">
                  <c:v>3099</c:v>
                </c:pt>
                <c:pt idx="1">
                  <c:v>141</c:v>
                </c:pt>
                <c:pt idx="2">
                  <c:v>30</c:v>
                </c:pt>
              </c:numCache>
            </c:numRef>
          </c:val>
        </c:ser>
        <c:dLbls>
          <c:showLegendKey val="0"/>
          <c:showVal val="0"/>
          <c:showCatName val="0"/>
          <c:showSerName val="0"/>
          <c:showPercent val="0"/>
          <c:showBubbleSize val="0"/>
        </c:dLbls>
        <c:gapWidth val="150"/>
        <c:axId val="392431760"/>
        <c:axId val="392432152"/>
      </c:barChart>
      <c:catAx>
        <c:axId val="392431760"/>
        <c:scaling>
          <c:orientation val="minMax"/>
        </c:scaling>
        <c:delete val="0"/>
        <c:axPos val="b"/>
        <c:numFmt formatCode="General" sourceLinked="0"/>
        <c:majorTickMark val="out"/>
        <c:minorTickMark val="none"/>
        <c:tickLblPos val="nextTo"/>
        <c:txPr>
          <a:bodyPr/>
          <a:lstStyle/>
          <a:p>
            <a:pPr>
              <a:defRPr sz="3200"/>
            </a:pPr>
            <a:endParaRPr lang="en-US"/>
          </a:p>
        </c:txPr>
        <c:crossAx val="392432152"/>
        <c:crosses val="autoZero"/>
        <c:auto val="1"/>
        <c:lblAlgn val="ctr"/>
        <c:lblOffset val="100"/>
        <c:noMultiLvlLbl val="0"/>
      </c:catAx>
      <c:valAx>
        <c:axId val="392432152"/>
        <c:scaling>
          <c:orientation val="minMax"/>
        </c:scaling>
        <c:delete val="0"/>
        <c:axPos val="l"/>
        <c:numFmt formatCode="General" sourceLinked="1"/>
        <c:majorTickMark val="out"/>
        <c:minorTickMark val="none"/>
        <c:tickLblPos val="nextTo"/>
        <c:crossAx val="39243176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Sheet2!$A$1:$A$2</c:f>
              <c:strCache>
                <c:ptCount val="2"/>
                <c:pt idx="0">
                  <c:v>memwrite</c:v>
                </c:pt>
                <c:pt idx="1">
                  <c:v>ALUresult</c:v>
                </c:pt>
              </c:strCache>
            </c:strRef>
          </c:cat>
          <c:val>
            <c:numRef>
              <c:f>Sheet2!$B$1:$B$2</c:f>
              <c:numCache>
                <c:formatCode>General</c:formatCode>
                <c:ptCount val="2"/>
                <c:pt idx="0">
                  <c:v>466</c:v>
                </c:pt>
                <c:pt idx="1">
                  <c:v>907</c:v>
                </c:pt>
              </c:numCache>
            </c:numRef>
          </c:val>
        </c:ser>
        <c:dLbls>
          <c:showLegendKey val="0"/>
          <c:showVal val="0"/>
          <c:showCatName val="0"/>
          <c:showSerName val="0"/>
          <c:showPercent val="0"/>
          <c:showBubbleSize val="0"/>
        </c:dLbls>
        <c:gapWidth val="150"/>
        <c:axId val="395571464"/>
        <c:axId val="395571072"/>
      </c:barChart>
      <c:catAx>
        <c:axId val="395571464"/>
        <c:scaling>
          <c:orientation val="minMax"/>
        </c:scaling>
        <c:delete val="0"/>
        <c:axPos val="b"/>
        <c:numFmt formatCode="General" sourceLinked="0"/>
        <c:majorTickMark val="out"/>
        <c:minorTickMark val="none"/>
        <c:tickLblPos val="nextTo"/>
        <c:crossAx val="395571072"/>
        <c:crosses val="autoZero"/>
        <c:auto val="1"/>
        <c:lblAlgn val="ctr"/>
        <c:lblOffset val="100"/>
        <c:noMultiLvlLbl val="0"/>
      </c:catAx>
      <c:valAx>
        <c:axId val="395571072"/>
        <c:scaling>
          <c:orientation val="minMax"/>
        </c:scaling>
        <c:delete val="0"/>
        <c:axPos val="l"/>
        <c:numFmt formatCode="General" sourceLinked="1"/>
        <c:majorTickMark val="out"/>
        <c:minorTickMark val="none"/>
        <c:tickLblPos val="nextTo"/>
        <c:crossAx val="395571464"/>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B94CC2-4D67-49E2-B7B4-F47D49BD1685}" type="doc">
      <dgm:prSet loTypeId="urn:microsoft.com/office/officeart/2011/layout/CircleProcess" loCatId="process" qsTypeId="urn:microsoft.com/office/officeart/2005/8/quickstyle/simple3" qsCatId="simple" csTypeId="urn:microsoft.com/office/officeart/2005/8/colors/colorful4" csCatId="colorful" phldr="1"/>
      <dgm:spPr/>
      <dgm:t>
        <a:bodyPr/>
        <a:lstStyle/>
        <a:p>
          <a:endParaRPr lang="en-US"/>
        </a:p>
      </dgm:t>
    </dgm:pt>
    <dgm:pt modelId="{92626403-EFF8-4A54-837D-4C3CF19D1B5C}">
      <dgm:prSet phldrT="[Text]"/>
      <dgm:spPr>
        <a:ln>
          <a:solidFill>
            <a:srgbClr val="C00000"/>
          </a:solidFill>
        </a:ln>
      </dgm:spPr>
      <dgm:t>
        <a:bodyPr/>
        <a:lstStyle/>
        <a:p>
          <a:r>
            <a:rPr lang="en-US" b="1" smtClean="0"/>
            <a:t>Extract data from processor</a:t>
          </a:r>
          <a:endParaRPr lang="en-US" dirty="0"/>
        </a:p>
      </dgm:t>
    </dgm:pt>
    <dgm:pt modelId="{C9E6957C-46F2-4365-9DCC-6DEE6351D88C}" type="parTrans" cxnId="{06EDF5F7-DAE3-4C8E-AFA3-42CB6C84D1B9}">
      <dgm:prSet/>
      <dgm:spPr/>
      <dgm:t>
        <a:bodyPr/>
        <a:lstStyle/>
        <a:p>
          <a:endParaRPr lang="en-US"/>
        </a:p>
      </dgm:t>
    </dgm:pt>
    <dgm:pt modelId="{68A12E62-721A-4ED9-A37D-3C593E90003E}" type="sibTrans" cxnId="{06EDF5F7-DAE3-4C8E-AFA3-42CB6C84D1B9}">
      <dgm:prSet/>
      <dgm:spPr/>
      <dgm:t>
        <a:bodyPr/>
        <a:lstStyle/>
        <a:p>
          <a:endParaRPr lang="en-US"/>
        </a:p>
      </dgm:t>
    </dgm:pt>
    <dgm:pt modelId="{37EFC1CC-02B9-4C66-9D94-FDB3B208A5DB}">
      <dgm:prSet phldrT="[Text]"/>
      <dgm:spPr>
        <a:ln>
          <a:solidFill>
            <a:srgbClr val="FFFF00"/>
          </a:solidFill>
        </a:ln>
      </dgm:spPr>
      <dgm:t>
        <a:bodyPr/>
        <a:lstStyle/>
        <a:p>
          <a:r>
            <a:rPr lang="en-US" b="1" dirty="0" smtClean="0"/>
            <a:t>Compress data into fingerprints</a:t>
          </a:r>
          <a:endParaRPr lang="en-US" dirty="0"/>
        </a:p>
      </dgm:t>
    </dgm:pt>
    <dgm:pt modelId="{03340C35-C19A-45BF-8A87-D9A1C35E886E}" type="parTrans" cxnId="{D966BF61-6CBC-4414-AF2F-74D72EC42B4C}">
      <dgm:prSet/>
      <dgm:spPr/>
      <dgm:t>
        <a:bodyPr/>
        <a:lstStyle/>
        <a:p>
          <a:endParaRPr lang="en-US"/>
        </a:p>
      </dgm:t>
    </dgm:pt>
    <dgm:pt modelId="{80841B31-8818-48A5-90CE-98BC4E9BE80B}" type="sibTrans" cxnId="{D966BF61-6CBC-4414-AF2F-74D72EC42B4C}">
      <dgm:prSet/>
      <dgm:spPr/>
      <dgm:t>
        <a:bodyPr/>
        <a:lstStyle/>
        <a:p>
          <a:endParaRPr lang="en-US"/>
        </a:p>
      </dgm:t>
    </dgm:pt>
    <dgm:pt modelId="{6980FFBB-6644-486B-97C1-98A4877C2089}">
      <dgm:prSet phldrT="[Text]"/>
      <dgm:spPr>
        <a:ln>
          <a:solidFill>
            <a:srgbClr val="00B050"/>
          </a:solidFill>
        </a:ln>
      </dgm:spPr>
      <dgm:t>
        <a:bodyPr/>
        <a:lstStyle/>
        <a:p>
          <a:r>
            <a:rPr lang="en-US" b="1" smtClean="0"/>
            <a:t>Store fingerprints for comparison</a:t>
          </a:r>
          <a:endParaRPr lang="en-US" dirty="0"/>
        </a:p>
      </dgm:t>
    </dgm:pt>
    <dgm:pt modelId="{CB62C348-E10F-433D-A3F3-F7FB1541DE75}" type="parTrans" cxnId="{D419CDBD-606B-40A5-B676-C5EC0D4D47C1}">
      <dgm:prSet/>
      <dgm:spPr/>
      <dgm:t>
        <a:bodyPr/>
        <a:lstStyle/>
        <a:p>
          <a:endParaRPr lang="en-US"/>
        </a:p>
      </dgm:t>
    </dgm:pt>
    <dgm:pt modelId="{2A9122E8-BCBF-434A-BFF8-71C1D4BF1B1B}" type="sibTrans" cxnId="{D419CDBD-606B-40A5-B676-C5EC0D4D47C1}">
      <dgm:prSet/>
      <dgm:spPr/>
      <dgm:t>
        <a:bodyPr/>
        <a:lstStyle/>
        <a:p>
          <a:endParaRPr lang="en-US"/>
        </a:p>
      </dgm:t>
    </dgm:pt>
    <dgm:pt modelId="{855C76D1-F2E7-422D-B50B-FB1059CF2B55}" type="pres">
      <dgm:prSet presAssocID="{9CB94CC2-4D67-49E2-B7B4-F47D49BD1685}" presName="Name0" presStyleCnt="0">
        <dgm:presLayoutVars>
          <dgm:chMax val="11"/>
          <dgm:chPref val="11"/>
          <dgm:dir/>
          <dgm:resizeHandles/>
        </dgm:presLayoutVars>
      </dgm:prSet>
      <dgm:spPr/>
      <dgm:t>
        <a:bodyPr/>
        <a:lstStyle/>
        <a:p>
          <a:endParaRPr lang="en-US"/>
        </a:p>
      </dgm:t>
    </dgm:pt>
    <dgm:pt modelId="{9EB71BED-F4F0-479F-8B5D-ED1FC9688D88}" type="pres">
      <dgm:prSet presAssocID="{6980FFBB-6644-486B-97C1-98A4877C2089}" presName="Accent3" presStyleCnt="0"/>
      <dgm:spPr/>
    </dgm:pt>
    <dgm:pt modelId="{76AA32B1-F2A3-4106-A3E7-43341B74A675}" type="pres">
      <dgm:prSet presAssocID="{6980FFBB-6644-486B-97C1-98A4877C2089}" presName="Accent" presStyleLbl="node1" presStyleIdx="0" presStyleCnt="3"/>
      <dgm:spPr>
        <a:solidFill>
          <a:srgbClr val="00B050"/>
        </a:solidFill>
        <a:ln>
          <a:solidFill>
            <a:srgbClr val="00B050"/>
          </a:solidFill>
        </a:ln>
      </dgm:spPr>
    </dgm:pt>
    <dgm:pt modelId="{DFD25929-36A3-4183-B072-359BD1E10005}" type="pres">
      <dgm:prSet presAssocID="{6980FFBB-6644-486B-97C1-98A4877C2089}" presName="ParentBackground3" presStyleCnt="0"/>
      <dgm:spPr/>
    </dgm:pt>
    <dgm:pt modelId="{1F2D51A5-4BFF-4DF6-8410-B3316E91440E}" type="pres">
      <dgm:prSet presAssocID="{6980FFBB-6644-486B-97C1-98A4877C2089}" presName="ParentBackground" presStyleLbl="fgAcc1" presStyleIdx="0" presStyleCnt="3"/>
      <dgm:spPr/>
      <dgm:t>
        <a:bodyPr/>
        <a:lstStyle/>
        <a:p>
          <a:endParaRPr lang="en-US"/>
        </a:p>
      </dgm:t>
    </dgm:pt>
    <dgm:pt modelId="{72507383-9A31-4A40-9AE6-08F465AD3CD5}" type="pres">
      <dgm:prSet presAssocID="{6980FFBB-6644-486B-97C1-98A4877C2089}" presName="Parent3" presStyleLbl="revTx" presStyleIdx="0" presStyleCnt="0">
        <dgm:presLayoutVars>
          <dgm:chMax val="1"/>
          <dgm:chPref val="1"/>
          <dgm:bulletEnabled val="1"/>
        </dgm:presLayoutVars>
      </dgm:prSet>
      <dgm:spPr/>
      <dgm:t>
        <a:bodyPr/>
        <a:lstStyle/>
        <a:p>
          <a:endParaRPr lang="en-US"/>
        </a:p>
      </dgm:t>
    </dgm:pt>
    <dgm:pt modelId="{E29EA4E4-57F3-4E0F-B416-4CCBBDDFFAC5}" type="pres">
      <dgm:prSet presAssocID="{37EFC1CC-02B9-4C66-9D94-FDB3B208A5DB}" presName="Accent2" presStyleCnt="0"/>
      <dgm:spPr/>
    </dgm:pt>
    <dgm:pt modelId="{6B900828-1105-44C2-8EA9-0C4700A21350}" type="pres">
      <dgm:prSet presAssocID="{37EFC1CC-02B9-4C66-9D94-FDB3B208A5DB}" presName="Accent" presStyleLbl="node1" presStyleIdx="1" presStyleCnt="3"/>
      <dgm:spPr>
        <a:solidFill>
          <a:srgbClr val="FFFF00"/>
        </a:solidFill>
        <a:ln>
          <a:solidFill>
            <a:srgbClr val="FFFF00"/>
          </a:solidFill>
        </a:ln>
      </dgm:spPr>
    </dgm:pt>
    <dgm:pt modelId="{7AAAFA7B-BF86-42FF-B6CF-60A070C195AF}" type="pres">
      <dgm:prSet presAssocID="{37EFC1CC-02B9-4C66-9D94-FDB3B208A5DB}" presName="ParentBackground2" presStyleCnt="0"/>
      <dgm:spPr/>
    </dgm:pt>
    <dgm:pt modelId="{D7622B4F-1087-4395-B211-2C34C2AF5040}" type="pres">
      <dgm:prSet presAssocID="{37EFC1CC-02B9-4C66-9D94-FDB3B208A5DB}" presName="ParentBackground" presStyleLbl="fgAcc1" presStyleIdx="1" presStyleCnt="3"/>
      <dgm:spPr/>
      <dgm:t>
        <a:bodyPr/>
        <a:lstStyle/>
        <a:p>
          <a:endParaRPr lang="en-US"/>
        </a:p>
      </dgm:t>
    </dgm:pt>
    <dgm:pt modelId="{6B0572E2-2134-4DDA-B67D-457C0F815122}" type="pres">
      <dgm:prSet presAssocID="{37EFC1CC-02B9-4C66-9D94-FDB3B208A5DB}" presName="Parent2" presStyleLbl="revTx" presStyleIdx="0" presStyleCnt="0">
        <dgm:presLayoutVars>
          <dgm:chMax val="1"/>
          <dgm:chPref val="1"/>
          <dgm:bulletEnabled val="1"/>
        </dgm:presLayoutVars>
      </dgm:prSet>
      <dgm:spPr/>
      <dgm:t>
        <a:bodyPr/>
        <a:lstStyle/>
        <a:p>
          <a:endParaRPr lang="en-US"/>
        </a:p>
      </dgm:t>
    </dgm:pt>
    <dgm:pt modelId="{E2989315-0B86-4CD8-A230-FBFC03829883}" type="pres">
      <dgm:prSet presAssocID="{92626403-EFF8-4A54-837D-4C3CF19D1B5C}" presName="Accent1" presStyleCnt="0"/>
      <dgm:spPr/>
    </dgm:pt>
    <dgm:pt modelId="{2D2F8899-1D2C-47CE-A87E-8885FBF224CB}" type="pres">
      <dgm:prSet presAssocID="{92626403-EFF8-4A54-837D-4C3CF19D1B5C}" presName="Accent" presStyleLbl="node1" presStyleIdx="2" presStyleCnt="3"/>
      <dgm:spPr>
        <a:solidFill>
          <a:srgbClr val="FF0000"/>
        </a:solidFill>
      </dgm:spPr>
    </dgm:pt>
    <dgm:pt modelId="{8A56B7C9-8B90-4272-9464-4DE7E59DC470}" type="pres">
      <dgm:prSet presAssocID="{92626403-EFF8-4A54-837D-4C3CF19D1B5C}" presName="ParentBackground1" presStyleCnt="0"/>
      <dgm:spPr/>
    </dgm:pt>
    <dgm:pt modelId="{345CA273-4F78-4A6F-93C2-BD0D6B27198B}" type="pres">
      <dgm:prSet presAssocID="{92626403-EFF8-4A54-837D-4C3CF19D1B5C}" presName="ParentBackground" presStyleLbl="fgAcc1" presStyleIdx="2" presStyleCnt="3"/>
      <dgm:spPr/>
      <dgm:t>
        <a:bodyPr/>
        <a:lstStyle/>
        <a:p>
          <a:endParaRPr lang="en-US"/>
        </a:p>
      </dgm:t>
    </dgm:pt>
    <dgm:pt modelId="{E1D8AF39-BF70-4BA7-A2FB-58102E048AF1}" type="pres">
      <dgm:prSet presAssocID="{92626403-EFF8-4A54-837D-4C3CF19D1B5C}" presName="Parent1" presStyleLbl="revTx" presStyleIdx="0" presStyleCnt="0">
        <dgm:presLayoutVars>
          <dgm:chMax val="1"/>
          <dgm:chPref val="1"/>
          <dgm:bulletEnabled val="1"/>
        </dgm:presLayoutVars>
      </dgm:prSet>
      <dgm:spPr/>
      <dgm:t>
        <a:bodyPr/>
        <a:lstStyle/>
        <a:p>
          <a:endParaRPr lang="en-US"/>
        </a:p>
      </dgm:t>
    </dgm:pt>
  </dgm:ptLst>
  <dgm:cxnLst>
    <dgm:cxn modelId="{D94C706E-1836-4C1B-B85C-1EDBE709736A}" type="presOf" srcId="{37EFC1CC-02B9-4C66-9D94-FDB3B208A5DB}" destId="{6B0572E2-2134-4DDA-B67D-457C0F815122}" srcOrd="1" destOrd="0" presId="urn:microsoft.com/office/officeart/2011/layout/CircleProcess"/>
    <dgm:cxn modelId="{E51FDBAE-961B-4A8A-8A46-D510DC05D646}" type="presOf" srcId="{92626403-EFF8-4A54-837D-4C3CF19D1B5C}" destId="{E1D8AF39-BF70-4BA7-A2FB-58102E048AF1}" srcOrd="1" destOrd="0" presId="urn:microsoft.com/office/officeart/2011/layout/CircleProcess"/>
    <dgm:cxn modelId="{34C9F00F-FFAD-42A0-B202-F493EB783F99}" type="presOf" srcId="{37EFC1CC-02B9-4C66-9D94-FDB3B208A5DB}" destId="{D7622B4F-1087-4395-B211-2C34C2AF5040}" srcOrd="0" destOrd="0" presId="urn:microsoft.com/office/officeart/2011/layout/CircleProcess"/>
    <dgm:cxn modelId="{C9C1F381-1575-4868-B2EA-FF701CF697AA}" type="presOf" srcId="{92626403-EFF8-4A54-837D-4C3CF19D1B5C}" destId="{345CA273-4F78-4A6F-93C2-BD0D6B27198B}" srcOrd="0" destOrd="0" presId="urn:microsoft.com/office/officeart/2011/layout/CircleProcess"/>
    <dgm:cxn modelId="{06EDF5F7-DAE3-4C8E-AFA3-42CB6C84D1B9}" srcId="{9CB94CC2-4D67-49E2-B7B4-F47D49BD1685}" destId="{92626403-EFF8-4A54-837D-4C3CF19D1B5C}" srcOrd="0" destOrd="0" parTransId="{C9E6957C-46F2-4365-9DCC-6DEE6351D88C}" sibTransId="{68A12E62-721A-4ED9-A37D-3C593E90003E}"/>
    <dgm:cxn modelId="{F2432579-B591-4AFD-97B2-E003E4CEB36B}" type="presOf" srcId="{6980FFBB-6644-486B-97C1-98A4877C2089}" destId="{1F2D51A5-4BFF-4DF6-8410-B3316E91440E}" srcOrd="0" destOrd="0" presId="urn:microsoft.com/office/officeart/2011/layout/CircleProcess"/>
    <dgm:cxn modelId="{D966BF61-6CBC-4414-AF2F-74D72EC42B4C}" srcId="{9CB94CC2-4D67-49E2-B7B4-F47D49BD1685}" destId="{37EFC1CC-02B9-4C66-9D94-FDB3B208A5DB}" srcOrd="1" destOrd="0" parTransId="{03340C35-C19A-45BF-8A87-D9A1C35E886E}" sibTransId="{80841B31-8818-48A5-90CE-98BC4E9BE80B}"/>
    <dgm:cxn modelId="{83BC76AA-DC36-4466-8738-E30B30F0CB0B}" type="presOf" srcId="{9CB94CC2-4D67-49E2-B7B4-F47D49BD1685}" destId="{855C76D1-F2E7-422D-B50B-FB1059CF2B55}" srcOrd="0" destOrd="0" presId="urn:microsoft.com/office/officeart/2011/layout/CircleProcess"/>
    <dgm:cxn modelId="{D419CDBD-606B-40A5-B676-C5EC0D4D47C1}" srcId="{9CB94CC2-4D67-49E2-B7B4-F47D49BD1685}" destId="{6980FFBB-6644-486B-97C1-98A4877C2089}" srcOrd="2" destOrd="0" parTransId="{CB62C348-E10F-433D-A3F3-F7FB1541DE75}" sibTransId="{2A9122E8-BCBF-434A-BFF8-71C1D4BF1B1B}"/>
    <dgm:cxn modelId="{7E00BD30-A669-46AF-B55F-684B0E0C262F}" type="presOf" srcId="{6980FFBB-6644-486B-97C1-98A4877C2089}" destId="{72507383-9A31-4A40-9AE6-08F465AD3CD5}" srcOrd="1" destOrd="0" presId="urn:microsoft.com/office/officeart/2011/layout/CircleProcess"/>
    <dgm:cxn modelId="{69044ABF-B338-48F5-BB68-88F402155E1E}" type="presParOf" srcId="{855C76D1-F2E7-422D-B50B-FB1059CF2B55}" destId="{9EB71BED-F4F0-479F-8B5D-ED1FC9688D88}" srcOrd="0" destOrd="0" presId="urn:microsoft.com/office/officeart/2011/layout/CircleProcess"/>
    <dgm:cxn modelId="{8D6115BF-C5C5-4E3B-922D-2DD95878A334}" type="presParOf" srcId="{9EB71BED-F4F0-479F-8B5D-ED1FC9688D88}" destId="{76AA32B1-F2A3-4106-A3E7-43341B74A675}" srcOrd="0" destOrd="0" presId="urn:microsoft.com/office/officeart/2011/layout/CircleProcess"/>
    <dgm:cxn modelId="{93BE7800-13C5-4046-AEE0-171A83F78621}" type="presParOf" srcId="{855C76D1-F2E7-422D-B50B-FB1059CF2B55}" destId="{DFD25929-36A3-4183-B072-359BD1E10005}" srcOrd="1" destOrd="0" presId="urn:microsoft.com/office/officeart/2011/layout/CircleProcess"/>
    <dgm:cxn modelId="{FFB1175D-9F47-4DF8-B573-7F56BAF02D73}" type="presParOf" srcId="{DFD25929-36A3-4183-B072-359BD1E10005}" destId="{1F2D51A5-4BFF-4DF6-8410-B3316E91440E}" srcOrd="0" destOrd="0" presId="urn:microsoft.com/office/officeart/2011/layout/CircleProcess"/>
    <dgm:cxn modelId="{8773FFF3-CBA8-4484-B168-486A5489CB71}" type="presParOf" srcId="{855C76D1-F2E7-422D-B50B-FB1059CF2B55}" destId="{72507383-9A31-4A40-9AE6-08F465AD3CD5}" srcOrd="2" destOrd="0" presId="urn:microsoft.com/office/officeart/2011/layout/CircleProcess"/>
    <dgm:cxn modelId="{48FCBAF4-6A94-4531-8250-1E633F44DEE8}" type="presParOf" srcId="{855C76D1-F2E7-422D-B50B-FB1059CF2B55}" destId="{E29EA4E4-57F3-4E0F-B416-4CCBBDDFFAC5}" srcOrd="3" destOrd="0" presId="urn:microsoft.com/office/officeart/2011/layout/CircleProcess"/>
    <dgm:cxn modelId="{42BD66C9-9211-41C3-A391-5369FAF3F4E9}" type="presParOf" srcId="{E29EA4E4-57F3-4E0F-B416-4CCBBDDFFAC5}" destId="{6B900828-1105-44C2-8EA9-0C4700A21350}" srcOrd="0" destOrd="0" presId="urn:microsoft.com/office/officeart/2011/layout/CircleProcess"/>
    <dgm:cxn modelId="{238114C0-7DC2-45B0-B6F1-2240D5B41028}" type="presParOf" srcId="{855C76D1-F2E7-422D-B50B-FB1059CF2B55}" destId="{7AAAFA7B-BF86-42FF-B6CF-60A070C195AF}" srcOrd="4" destOrd="0" presId="urn:microsoft.com/office/officeart/2011/layout/CircleProcess"/>
    <dgm:cxn modelId="{90976E80-3162-43EF-A14F-8B1AA200ED1A}" type="presParOf" srcId="{7AAAFA7B-BF86-42FF-B6CF-60A070C195AF}" destId="{D7622B4F-1087-4395-B211-2C34C2AF5040}" srcOrd="0" destOrd="0" presId="urn:microsoft.com/office/officeart/2011/layout/CircleProcess"/>
    <dgm:cxn modelId="{061496B6-CF21-4E3C-91E1-D207859F2556}" type="presParOf" srcId="{855C76D1-F2E7-422D-B50B-FB1059CF2B55}" destId="{6B0572E2-2134-4DDA-B67D-457C0F815122}" srcOrd="5" destOrd="0" presId="urn:microsoft.com/office/officeart/2011/layout/CircleProcess"/>
    <dgm:cxn modelId="{B64DDA92-D4AB-4751-8112-1866149A7E93}" type="presParOf" srcId="{855C76D1-F2E7-422D-B50B-FB1059CF2B55}" destId="{E2989315-0B86-4CD8-A230-FBFC03829883}" srcOrd="6" destOrd="0" presId="urn:microsoft.com/office/officeart/2011/layout/CircleProcess"/>
    <dgm:cxn modelId="{F22EA01C-7B5E-41D1-814D-42640D35F216}" type="presParOf" srcId="{E2989315-0B86-4CD8-A230-FBFC03829883}" destId="{2D2F8899-1D2C-47CE-A87E-8885FBF224CB}" srcOrd="0" destOrd="0" presId="urn:microsoft.com/office/officeart/2011/layout/CircleProcess"/>
    <dgm:cxn modelId="{F3529E1B-942D-4DD1-9A2B-8DDC5A01A53C}" type="presParOf" srcId="{855C76D1-F2E7-422D-B50B-FB1059CF2B55}" destId="{8A56B7C9-8B90-4272-9464-4DE7E59DC470}" srcOrd="7" destOrd="0" presId="urn:microsoft.com/office/officeart/2011/layout/CircleProcess"/>
    <dgm:cxn modelId="{17415D63-FAEB-488E-9D85-CF15994F16DD}" type="presParOf" srcId="{8A56B7C9-8B90-4272-9464-4DE7E59DC470}" destId="{345CA273-4F78-4A6F-93C2-BD0D6B27198B}" srcOrd="0" destOrd="0" presId="urn:microsoft.com/office/officeart/2011/layout/CircleProcess"/>
    <dgm:cxn modelId="{B9291E22-8091-4F93-BDFC-B0C04E42123C}" type="presParOf" srcId="{855C76D1-F2E7-422D-B50B-FB1059CF2B55}" destId="{E1D8AF39-BF70-4BA7-A2FB-58102E048AF1}"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A32B1-F2A3-4106-A3E7-43341B74A675}">
      <dsp:nvSpPr>
        <dsp:cNvPr id="0" name=""/>
        <dsp:cNvSpPr/>
      </dsp:nvSpPr>
      <dsp:spPr>
        <a:xfrm>
          <a:off x="5056807" y="1259255"/>
          <a:ext cx="2205868" cy="2206276"/>
        </a:xfrm>
        <a:prstGeom prst="ellipse">
          <a:avLst/>
        </a:prstGeom>
        <a:solidFill>
          <a:srgbClr val="00B050"/>
        </a:solidFill>
        <a:ln>
          <a:solidFill>
            <a:srgbClr val="00B05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F2D51A5-4BFF-4DF6-8410-B3316E91440E}">
      <dsp:nvSpPr>
        <dsp:cNvPr id="0" name=""/>
        <dsp:cNvSpPr/>
      </dsp:nvSpPr>
      <dsp:spPr>
        <a:xfrm>
          <a:off x="5130049" y="1332810"/>
          <a:ext cx="2059385" cy="2059165"/>
        </a:xfrm>
        <a:prstGeom prst="ellipse">
          <a:avLst/>
        </a:prstGeom>
        <a:solidFill>
          <a:schemeClr val="lt1">
            <a:alpha val="90000"/>
            <a:hueOff val="0"/>
            <a:satOff val="0"/>
            <a:lumOff val="0"/>
            <a:alphaOff val="0"/>
          </a:schemeClr>
        </a:solidFill>
        <a:ln w="6350" cap="flat" cmpd="sng" algn="ctr">
          <a:solidFill>
            <a:srgbClr val="00B05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smtClean="0"/>
            <a:t>Store fingerprints for comparison</a:t>
          </a:r>
          <a:endParaRPr lang="en-US" sz="2200" kern="1200" dirty="0"/>
        </a:p>
      </dsp:txBody>
      <dsp:txXfrm>
        <a:off x="5424452" y="1627032"/>
        <a:ext cx="1470579" cy="1470722"/>
      </dsp:txXfrm>
    </dsp:sp>
    <dsp:sp modelId="{6B900828-1105-44C2-8EA9-0C4700A21350}">
      <dsp:nvSpPr>
        <dsp:cNvPr id="0" name=""/>
        <dsp:cNvSpPr/>
      </dsp:nvSpPr>
      <dsp:spPr>
        <a:xfrm rot="2700000">
          <a:off x="2779635" y="1261922"/>
          <a:ext cx="2200555" cy="2200555"/>
        </a:xfrm>
        <a:prstGeom prst="teardrop">
          <a:avLst>
            <a:gd name="adj" fmla="val 100000"/>
          </a:avLst>
        </a:prstGeom>
        <a:solidFill>
          <a:srgbClr val="FFFF00"/>
        </a:solidFill>
        <a:ln>
          <a:solidFill>
            <a:srgbClr val="FFFF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7622B4F-1087-4395-B211-2C34C2AF5040}">
      <dsp:nvSpPr>
        <dsp:cNvPr id="0" name=""/>
        <dsp:cNvSpPr/>
      </dsp:nvSpPr>
      <dsp:spPr>
        <a:xfrm>
          <a:off x="2850221" y="1332810"/>
          <a:ext cx="2059385" cy="2059165"/>
        </a:xfrm>
        <a:prstGeom prst="ellipse">
          <a:avLst/>
        </a:prstGeom>
        <a:solidFill>
          <a:schemeClr val="lt1">
            <a:alpha val="90000"/>
            <a:hueOff val="0"/>
            <a:satOff val="0"/>
            <a:lumOff val="0"/>
            <a:alphaOff val="0"/>
          </a:schemeClr>
        </a:solidFill>
        <a:ln w="6350" cap="flat" cmpd="sng" algn="ctr">
          <a:solidFill>
            <a:srgbClr val="FFFF0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t>Compress data into fingerprints</a:t>
          </a:r>
          <a:endParaRPr lang="en-US" sz="2200" kern="1200" dirty="0"/>
        </a:p>
      </dsp:txBody>
      <dsp:txXfrm>
        <a:off x="3144624" y="1627032"/>
        <a:ext cx="1470579" cy="1470722"/>
      </dsp:txXfrm>
    </dsp:sp>
    <dsp:sp modelId="{2D2F8899-1D2C-47CE-A87E-8885FBF224CB}">
      <dsp:nvSpPr>
        <dsp:cNvPr id="0" name=""/>
        <dsp:cNvSpPr/>
      </dsp:nvSpPr>
      <dsp:spPr>
        <a:xfrm rot="2700000">
          <a:off x="499807" y="1261922"/>
          <a:ext cx="2200555" cy="2200555"/>
        </a:xfrm>
        <a:prstGeom prst="teardrop">
          <a:avLst>
            <a:gd name="adj" fmla="val 100000"/>
          </a:avLst>
        </a:prstGeom>
        <a:solidFill>
          <a:srgbClr val="FF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45CA273-4F78-4A6F-93C2-BD0D6B27198B}">
      <dsp:nvSpPr>
        <dsp:cNvPr id="0" name=""/>
        <dsp:cNvSpPr/>
      </dsp:nvSpPr>
      <dsp:spPr>
        <a:xfrm>
          <a:off x="570392" y="1332810"/>
          <a:ext cx="2059385" cy="2059165"/>
        </a:xfrm>
        <a:prstGeom prst="ellipse">
          <a:avLst/>
        </a:prstGeom>
        <a:solidFill>
          <a:schemeClr val="lt1">
            <a:alpha val="90000"/>
            <a:hueOff val="0"/>
            <a:satOff val="0"/>
            <a:lumOff val="0"/>
            <a:alphaOff val="0"/>
          </a:schemeClr>
        </a:solidFill>
        <a:ln w="6350" cap="flat" cmpd="sng" algn="ctr">
          <a:solidFill>
            <a:srgbClr val="C0000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smtClean="0"/>
            <a:t>Extract data from processor</a:t>
          </a:r>
          <a:endParaRPr lang="en-US" sz="2200" kern="1200" dirty="0"/>
        </a:p>
      </dsp:txBody>
      <dsp:txXfrm>
        <a:off x="864795" y="1627032"/>
        <a:ext cx="1470579" cy="1470722"/>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D9617-9C4B-4823-95A7-820A83FCD03F}" type="datetimeFigureOut">
              <a:rPr lang="en-US" smtClean="0"/>
              <a:t>11/29/2013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17638-60A3-4681-BFB9-A5A0AE5CCB41}" type="slidenum">
              <a:rPr lang="en-US" smtClean="0"/>
              <a:t>‹#›</a:t>
            </a:fld>
            <a:endParaRPr lang="en-US"/>
          </a:p>
        </p:txBody>
      </p:sp>
    </p:spTree>
    <p:extLst>
      <p:ext uri="{BB962C8B-B14F-4D97-AF65-F5344CB8AC3E}">
        <p14:creationId xmlns:p14="http://schemas.microsoft.com/office/powerpoint/2010/main" val="143292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Hi</a:t>
            </a:r>
            <a:r>
              <a:rPr lang="en-US" dirty="0" smtClean="0"/>
              <a:t>,</a:t>
            </a:r>
          </a:p>
          <a:p>
            <a:pPr>
              <a:spcBef>
                <a:spcPct val="0"/>
              </a:spcBef>
            </a:pPr>
            <a:r>
              <a:rPr lang="en-US" dirty="0" smtClean="0"/>
              <a:t>Today</a:t>
            </a:r>
            <a:r>
              <a:rPr lang="en-US" baseline="0" dirty="0" smtClean="0"/>
              <a:t> we are going to talk about our implementation of a CRC based fingerprinting on a MIPS 8 Architecture. </a:t>
            </a: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0243E6E-FE52-4B72-8F39-8B095C1F79C3}"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824792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val="24775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13</a:t>
            </a:fld>
            <a:endParaRPr lang="en-US"/>
          </a:p>
        </p:txBody>
      </p:sp>
    </p:spTree>
    <p:extLst>
      <p:ext uri="{BB962C8B-B14F-4D97-AF65-F5344CB8AC3E}">
        <p14:creationId xmlns:p14="http://schemas.microsoft.com/office/powerpoint/2010/main" val="1039139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aseline="0" dirty="0" smtClean="0"/>
              <a:t>thank you XXX. Ok, so now I will talk about the timing analysis of our design. As </a:t>
            </a:r>
            <a:r>
              <a:rPr lang="en-US" altLang="zh-CN" baseline="0" dirty="0" err="1" smtClean="0"/>
              <a:t>Georgi</a:t>
            </a:r>
            <a:r>
              <a:rPr lang="en-US" altLang="zh-CN" baseline="0" dirty="0" smtClean="0"/>
              <a:t> just stated, we can do functional simulation by </a:t>
            </a:r>
            <a:r>
              <a:rPr lang="en-US" altLang="zh-CN" baseline="0" dirty="0" err="1" smtClean="0"/>
              <a:t>Modelsim</a:t>
            </a:r>
            <a:r>
              <a:rPr lang="en-US" altLang="zh-CN" baseline="0" dirty="0" smtClean="0"/>
              <a:t>. However, as this is a transistor-level design, we need to take the actual transistor attributes into consideration. Therefore, only functional simulation from </a:t>
            </a:r>
            <a:r>
              <a:rPr lang="en-US" altLang="zh-CN" baseline="0" dirty="0" err="1" smtClean="0"/>
              <a:t>modelsim</a:t>
            </a:r>
            <a:r>
              <a:rPr lang="en-US" altLang="zh-CN" baseline="0" dirty="0" smtClean="0"/>
              <a:t> is not sufficient, and we need to implement a transistor level timing simulation.</a:t>
            </a:r>
          </a:p>
          <a:p>
            <a:r>
              <a:rPr lang="en-US" altLang="zh-CN" baseline="0" dirty="0" err="1" smtClean="0"/>
              <a:t>Irsim</a:t>
            </a:r>
            <a:r>
              <a:rPr lang="en-US" altLang="zh-CN" baseline="0" dirty="0" smtClean="0"/>
              <a:t> is a tool for simulating digital circuits, and extracted capacitance and lumped resistance values are used to enhance the simulation performance. Also RC time constants are used to predict the relative timing of events.</a:t>
            </a:r>
            <a:endParaRPr lang="zh-CN" altLang="en-US" dirty="0" smtClean="0"/>
          </a:p>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14</a:t>
            </a:fld>
            <a:endParaRPr lang="en-US"/>
          </a:p>
        </p:txBody>
      </p:sp>
    </p:spTree>
    <p:extLst>
      <p:ext uri="{BB962C8B-B14F-4D97-AF65-F5344CB8AC3E}">
        <p14:creationId xmlns:p14="http://schemas.microsoft.com/office/powerpoint/2010/main" val="48904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a:t>
            </a:r>
            <a:r>
              <a:rPr lang="en-US" altLang="zh-CN" baseline="0" dirty="0" smtClean="0"/>
              <a:t> electric, we can generate a </a:t>
            </a:r>
            <a:r>
              <a:rPr lang="en-US" altLang="zh-CN" baseline="0" dirty="0" err="1" smtClean="0"/>
              <a:t>irsim</a:t>
            </a:r>
            <a:r>
              <a:rPr lang="en-US" altLang="zh-CN" baseline="0" dirty="0" smtClean="0"/>
              <a:t> deck. This is basically a description of the circuit, including all the transistors involved in the chosen schematic. It is very similar to spice file, and how the pins of each transistors connected is detailed listed. Also, the information of the transistor, including the type, size, are also included.</a:t>
            </a:r>
          </a:p>
          <a:p>
            <a:r>
              <a:rPr lang="en-US" altLang="zh-CN" baseline="0" dirty="0" smtClean="0"/>
              <a:t>The figure on the left is how to generate the deck, and the right figure is a screenshot of the generated </a:t>
            </a:r>
            <a:r>
              <a:rPr lang="en-US" altLang="zh-CN" baseline="0" dirty="0" err="1" smtClean="0"/>
              <a:t>irsim</a:t>
            </a:r>
            <a:r>
              <a:rPr lang="en-US" altLang="zh-CN" baseline="0" dirty="0" smtClean="0"/>
              <a:t> deck file. All the timing simulation are based on those generated deck.</a:t>
            </a:r>
            <a:endParaRPr lang="zh-CN" altLang="en-US" dirty="0"/>
          </a:p>
        </p:txBody>
      </p:sp>
      <p:sp>
        <p:nvSpPr>
          <p:cNvPr id="4" name="Slide Number Placeholder 3"/>
          <p:cNvSpPr>
            <a:spLocks noGrp="1"/>
          </p:cNvSpPr>
          <p:nvPr>
            <p:ph type="sldNum" sz="quarter" idx="10"/>
          </p:nvPr>
        </p:nvSpPr>
        <p:spPr/>
        <p:txBody>
          <a:bodyPr/>
          <a:lstStyle/>
          <a:p>
            <a:fld id="{17D08424-D1A0-4A8B-A913-DBCD98795620}" type="slidenum">
              <a:rPr lang="zh-CN" altLang="en-US" smtClean="0"/>
              <a:t>15</a:t>
            </a:fld>
            <a:endParaRPr lang="zh-CN" altLang="en-US"/>
          </a:p>
        </p:txBody>
      </p:sp>
    </p:spTree>
    <p:extLst>
      <p:ext uri="{BB962C8B-B14F-4D97-AF65-F5344CB8AC3E}">
        <p14:creationId xmlns:p14="http://schemas.microsoft.com/office/powerpoint/2010/main" val="55237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 I will introduce</a:t>
            </a:r>
            <a:r>
              <a:rPr lang="en-US" altLang="zh-CN" baseline="0" dirty="0" smtClean="0"/>
              <a:t> a little bit about how to write the </a:t>
            </a:r>
            <a:r>
              <a:rPr lang="en-US" altLang="zh-CN" baseline="0" dirty="0" err="1" smtClean="0"/>
              <a:t>testbench</a:t>
            </a:r>
            <a:r>
              <a:rPr lang="en-US" altLang="zh-CN" baseline="0" dirty="0" smtClean="0"/>
              <a:t>. The figure on the right is a script written in C++. It will automatically generate the </a:t>
            </a:r>
            <a:r>
              <a:rPr lang="en-US" altLang="zh-CN" baseline="0" dirty="0" err="1" smtClean="0"/>
              <a:t>testbench</a:t>
            </a:r>
            <a:r>
              <a:rPr lang="en-US" altLang="zh-CN" baseline="0" dirty="0" smtClean="0"/>
              <a:t> information based on the </a:t>
            </a:r>
            <a:r>
              <a:rPr lang="en-US" altLang="zh-CN" baseline="0" dirty="0" err="1" smtClean="0"/>
              <a:t>Irsim</a:t>
            </a:r>
            <a:r>
              <a:rPr lang="en-US" altLang="zh-CN" baseline="0" dirty="0" smtClean="0"/>
              <a:t> language grammar. And the right figure is the sample </a:t>
            </a:r>
            <a:r>
              <a:rPr lang="en-US" altLang="zh-CN" baseline="0" dirty="0" err="1" smtClean="0"/>
              <a:t>testbench</a:t>
            </a:r>
            <a:r>
              <a:rPr lang="en-US" altLang="zh-CN" baseline="0" dirty="0" smtClean="0"/>
              <a:t> for the fingerprinting part. In this </a:t>
            </a:r>
            <a:r>
              <a:rPr lang="en-US" altLang="zh-CN" baseline="0" dirty="0" err="1" smtClean="0"/>
              <a:t>testbench</a:t>
            </a:r>
            <a:r>
              <a:rPr lang="en-US" altLang="zh-CN" baseline="0" dirty="0" smtClean="0"/>
              <a:t>, the timed pin switch information, including the close frequency, is </a:t>
            </a:r>
            <a:r>
              <a:rPr lang="en-US" altLang="zh-CN" baseline="0" dirty="0" err="1" smtClean="0"/>
              <a:t>detailly</a:t>
            </a:r>
            <a:r>
              <a:rPr lang="en-US" altLang="zh-CN" baseline="0" dirty="0" smtClean="0"/>
              <a:t> specified. </a:t>
            </a:r>
            <a:endParaRPr lang="zh-CN" altLang="en-US" dirty="0"/>
          </a:p>
        </p:txBody>
      </p:sp>
      <p:sp>
        <p:nvSpPr>
          <p:cNvPr id="4" name="Slide Number Placeholder 3"/>
          <p:cNvSpPr>
            <a:spLocks noGrp="1"/>
          </p:cNvSpPr>
          <p:nvPr>
            <p:ph type="sldNum" sz="quarter" idx="10"/>
          </p:nvPr>
        </p:nvSpPr>
        <p:spPr/>
        <p:txBody>
          <a:bodyPr/>
          <a:lstStyle/>
          <a:p>
            <a:fld id="{17D08424-D1A0-4A8B-A913-DBCD98795620}" type="slidenum">
              <a:rPr lang="zh-CN" altLang="en-US" smtClean="0"/>
              <a:t>16</a:t>
            </a:fld>
            <a:endParaRPr lang="zh-CN" altLang="en-US"/>
          </a:p>
        </p:txBody>
      </p:sp>
    </p:spTree>
    <p:extLst>
      <p:ext uri="{BB962C8B-B14F-4D97-AF65-F5344CB8AC3E}">
        <p14:creationId xmlns:p14="http://schemas.microsoft.com/office/powerpoint/2010/main" val="1496267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also need a </a:t>
            </a:r>
            <a:r>
              <a:rPr lang="en-US" altLang="zh-CN" sz="1200" kern="1200" dirty="0" err="1" smtClean="0">
                <a:solidFill>
                  <a:schemeClr val="tx1"/>
                </a:solidFill>
                <a:effectLst/>
                <a:latin typeface="+mn-lt"/>
                <a:ea typeface="+mn-ea"/>
                <a:cs typeface="+mn-cs"/>
              </a:rPr>
              <a:t>prm</a:t>
            </a:r>
            <a:r>
              <a:rPr lang="en-US" altLang="zh-CN" sz="1200" kern="1200" dirty="0" smtClean="0">
                <a:solidFill>
                  <a:schemeClr val="tx1"/>
                </a:solidFill>
                <a:effectLst/>
                <a:latin typeface="+mn-lt"/>
                <a:ea typeface="+mn-ea"/>
                <a:cs typeface="+mn-cs"/>
              </a:rPr>
              <a:t> file </a:t>
            </a:r>
            <a:r>
              <a:rPr lang="en-US" altLang="zh-CN" sz="1200" kern="1200" baseline="0" dirty="0" smtClean="0">
                <a:solidFill>
                  <a:schemeClr val="tx1"/>
                </a:solidFill>
                <a:effectLst/>
                <a:latin typeface="+mn-lt"/>
                <a:ea typeface="+mn-ea"/>
                <a:cs typeface="+mn-cs"/>
              </a:rPr>
              <a:t>for our presentation. The </a:t>
            </a:r>
            <a:r>
              <a:rPr lang="en-US" altLang="zh-CN" sz="1200" kern="1200" baseline="0" dirty="0" err="1" smtClean="0">
                <a:solidFill>
                  <a:schemeClr val="tx1"/>
                </a:solidFill>
                <a:effectLst/>
                <a:latin typeface="+mn-lt"/>
                <a:ea typeface="+mn-ea"/>
                <a:cs typeface="+mn-cs"/>
              </a:rPr>
              <a:t>prm</a:t>
            </a:r>
            <a:r>
              <a:rPr lang="en-US" altLang="zh-CN" sz="1200" kern="1200" baseline="0" dirty="0" smtClean="0">
                <a:solidFill>
                  <a:schemeClr val="tx1"/>
                </a:solidFill>
                <a:effectLst/>
                <a:latin typeface="+mn-lt"/>
                <a:ea typeface="+mn-ea"/>
                <a:cs typeface="+mn-cs"/>
              </a:rPr>
              <a:t> file are included in the </a:t>
            </a:r>
            <a:r>
              <a:rPr lang="en-US" altLang="zh-CN" sz="1200" kern="1200" baseline="0" dirty="0" err="1" smtClean="0">
                <a:solidFill>
                  <a:schemeClr val="tx1"/>
                </a:solidFill>
                <a:effectLst/>
                <a:latin typeface="+mn-lt"/>
                <a:ea typeface="+mn-ea"/>
                <a:cs typeface="+mn-cs"/>
              </a:rPr>
              <a:t>irsim</a:t>
            </a:r>
            <a:r>
              <a:rPr lang="en-US" altLang="zh-CN" sz="1200" kern="1200" baseline="0" dirty="0" smtClean="0">
                <a:solidFill>
                  <a:schemeClr val="tx1"/>
                </a:solidFill>
                <a:effectLst/>
                <a:latin typeface="+mn-lt"/>
                <a:ea typeface="+mn-ea"/>
                <a:cs typeface="+mn-cs"/>
              </a:rPr>
              <a:t> library, as shown on the left. This file includes the capacitance and resistance information of the transistor, based on which technology we are using. In your case, we use a 0.6micrometer process, and all the capacitance and resistance info are specified on the right. </a:t>
            </a:r>
            <a:endParaRPr lang="zh-CN"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D08424-D1A0-4A8B-A913-DBCD98795620}" type="slidenum">
              <a:rPr lang="zh-CN" altLang="en-US" smtClean="0"/>
              <a:t>17</a:t>
            </a:fld>
            <a:endParaRPr lang="zh-CN" altLang="en-US"/>
          </a:p>
        </p:txBody>
      </p:sp>
    </p:spTree>
    <p:extLst>
      <p:ext uri="{BB962C8B-B14F-4D97-AF65-F5344CB8AC3E}">
        <p14:creationId xmlns:p14="http://schemas.microsoft.com/office/powerpoint/2010/main" val="460792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After we in stall the </a:t>
            </a:r>
            <a:r>
              <a:rPr lang="en-US" altLang="zh-CN" dirty="0" err="1" smtClean="0"/>
              <a:t>irsim</a:t>
            </a:r>
            <a:r>
              <a:rPr lang="en-US" altLang="zh-CN" dirty="0" smtClean="0"/>
              <a:t> in </a:t>
            </a:r>
            <a:r>
              <a:rPr lang="en-US" altLang="zh-CN" dirty="0" err="1" smtClean="0"/>
              <a:t>linux</a:t>
            </a:r>
            <a:r>
              <a:rPr lang="en-US" altLang="zh-CN" dirty="0" smtClean="0"/>
              <a:t>, we can activate the simulation by typing</a:t>
            </a:r>
            <a:r>
              <a:rPr lang="en-US" altLang="zh-CN" baseline="0" dirty="0" smtClean="0"/>
              <a:t> the command </a:t>
            </a:r>
            <a:r>
              <a:rPr lang="en-US" altLang="zh-CN" baseline="0" dirty="0" err="1" smtClean="0"/>
              <a:t>irsim</a:t>
            </a:r>
            <a:r>
              <a:rPr lang="en-US" altLang="zh-CN" baseline="0" dirty="0" smtClean="0"/>
              <a:t> </a:t>
            </a:r>
            <a:r>
              <a:rPr lang="en-US" altLang="zh-CN" baseline="0" dirty="0" err="1" smtClean="0"/>
              <a:t>prm</a:t>
            </a:r>
            <a:r>
              <a:rPr lang="en-US" altLang="zh-CN" baseline="0" dirty="0" smtClean="0"/>
              <a:t> </a:t>
            </a:r>
            <a:r>
              <a:rPr lang="en-US" altLang="zh-CN" baseline="0" dirty="0" err="1" smtClean="0"/>
              <a:t>sim</a:t>
            </a:r>
            <a:r>
              <a:rPr lang="en-US" altLang="zh-CN" baseline="0" dirty="0" smtClean="0"/>
              <a:t> and cmd. Where .</a:t>
            </a:r>
            <a:r>
              <a:rPr lang="en-US" altLang="zh-CN" baseline="0" dirty="0" err="1" smtClean="0"/>
              <a:t>sim</a:t>
            </a:r>
            <a:r>
              <a:rPr lang="en-US" altLang="zh-CN" baseline="0" dirty="0" smtClean="0"/>
              <a:t> file and .</a:t>
            </a:r>
            <a:r>
              <a:rPr lang="en-US" altLang="zh-CN" baseline="0" dirty="0" err="1" smtClean="0"/>
              <a:t>cmd</a:t>
            </a:r>
            <a:r>
              <a:rPr lang="en-US" altLang="zh-CN" baseline="0" dirty="0" smtClean="0"/>
              <a:t> file are the </a:t>
            </a:r>
            <a:r>
              <a:rPr lang="en-US" altLang="zh-CN" baseline="0" dirty="0" err="1" smtClean="0"/>
              <a:t>irsim</a:t>
            </a:r>
            <a:r>
              <a:rPr lang="en-US" altLang="zh-CN" baseline="0" dirty="0" smtClean="0"/>
              <a:t> deck and </a:t>
            </a:r>
            <a:r>
              <a:rPr lang="en-US" altLang="zh-CN" baseline="0" dirty="0" err="1" smtClean="0"/>
              <a:t>testbench</a:t>
            </a:r>
            <a:r>
              <a:rPr lang="en-US" altLang="zh-CN" baseline="0" dirty="0" smtClean="0"/>
              <a:t> respectively. The left bottom windows is the interface of the commanding window of </a:t>
            </a:r>
            <a:r>
              <a:rPr lang="en-US" altLang="zh-CN" baseline="0" dirty="0" err="1" smtClean="0"/>
              <a:t>irsim</a:t>
            </a:r>
            <a:r>
              <a:rPr lang="en-US" altLang="zh-CN" baseline="0" dirty="0" smtClean="0"/>
              <a:t> software, and the right </a:t>
            </a:r>
            <a:r>
              <a:rPr lang="en-US" altLang="zh-CN" baseline="0" dirty="0" err="1" smtClean="0"/>
              <a:t>windws</a:t>
            </a:r>
            <a:r>
              <a:rPr lang="en-US" altLang="zh-CN" baseline="0" dirty="0" smtClean="0"/>
              <a:t> is the </a:t>
            </a:r>
            <a:r>
              <a:rPr lang="en-US" altLang="zh-CN" baseline="0" dirty="0" err="1" smtClean="0"/>
              <a:t>simualted</a:t>
            </a:r>
            <a:r>
              <a:rPr lang="en-US" altLang="zh-CN" baseline="0" dirty="0" smtClean="0"/>
              <a:t> waveform with timing information.</a:t>
            </a:r>
            <a:endParaRPr lang="zh-CN" altLang="en-US" dirty="0"/>
          </a:p>
        </p:txBody>
      </p:sp>
      <p:sp>
        <p:nvSpPr>
          <p:cNvPr id="4" name="Slide Number Placeholder 3"/>
          <p:cNvSpPr>
            <a:spLocks noGrp="1"/>
          </p:cNvSpPr>
          <p:nvPr>
            <p:ph type="sldNum" sz="quarter" idx="10"/>
          </p:nvPr>
        </p:nvSpPr>
        <p:spPr/>
        <p:txBody>
          <a:bodyPr/>
          <a:lstStyle/>
          <a:p>
            <a:fld id="{17D08424-D1A0-4A8B-A913-DBCD98795620}" type="slidenum">
              <a:rPr lang="zh-CN" altLang="en-US" smtClean="0"/>
              <a:t>18</a:t>
            </a:fld>
            <a:endParaRPr lang="zh-CN" altLang="en-US"/>
          </a:p>
        </p:txBody>
      </p:sp>
    </p:spTree>
    <p:extLst>
      <p:ext uri="{BB962C8B-B14F-4D97-AF65-F5344CB8AC3E}">
        <p14:creationId xmlns:p14="http://schemas.microsoft.com/office/powerpoint/2010/main" val="125350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Here is an</a:t>
            </a:r>
            <a:r>
              <a:rPr lang="en-US" altLang="zh-CN" baseline="0" dirty="0" smtClean="0"/>
              <a:t> example of the timing simulation, and this is the simulation of fingerprinting part of the circuit. The </a:t>
            </a:r>
            <a:r>
              <a:rPr lang="en-US" altLang="zh-CN" baseline="0" dirty="0" err="1" smtClean="0"/>
              <a:t>regin</a:t>
            </a:r>
            <a:r>
              <a:rPr lang="en-US" altLang="zh-CN" baseline="0" dirty="0" smtClean="0"/>
              <a:t> is where the newly generated CRC code. As shown on the left, after a rising clock edge, it takes 2.61 ns for the new CRC code generation to complete. The delay time may have a slightly variance based on different edges, and the mentioned delay is the worst case in this simulation.</a:t>
            </a:r>
          </a:p>
          <a:p>
            <a:r>
              <a:rPr lang="en-US" altLang="zh-CN" baseline="0" dirty="0" smtClean="0"/>
              <a:t>Similarly, we got the delay of multiplexer and counter to be 0.16ns and 0.94ns respectively from simulation. Besides, the delay of the shift register can be gotten from here to here(point at slide), which is 0.60ns.</a:t>
            </a:r>
          </a:p>
          <a:p>
            <a:r>
              <a:rPr lang="en-US" altLang="zh-CN" baseline="0" dirty="0" smtClean="0"/>
              <a:t>As the circuit has a critical path fro mux to fingerprinting, then to shift register. The overall delay can be calculated as 0.16+2.61+0.60, which is 3.37 ns. Therefore, our maximum operating frequency can be 296.7M Hz.</a:t>
            </a:r>
            <a:endParaRPr lang="zh-CN" altLang="en-US" dirty="0"/>
          </a:p>
        </p:txBody>
      </p:sp>
      <p:sp>
        <p:nvSpPr>
          <p:cNvPr id="4" name="Slide Number Placeholder 3"/>
          <p:cNvSpPr>
            <a:spLocks noGrp="1"/>
          </p:cNvSpPr>
          <p:nvPr>
            <p:ph type="sldNum" sz="quarter" idx="10"/>
          </p:nvPr>
        </p:nvSpPr>
        <p:spPr/>
        <p:txBody>
          <a:bodyPr/>
          <a:lstStyle/>
          <a:p>
            <a:fld id="{17D08424-D1A0-4A8B-A913-DBCD98795620}" type="slidenum">
              <a:rPr lang="zh-CN" altLang="en-US" smtClean="0"/>
              <a:t>19</a:t>
            </a:fld>
            <a:endParaRPr lang="zh-CN" altLang="en-US"/>
          </a:p>
        </p:txBody>
      </p:sp>
    </p:spTree>
    <p:extLst>
      <p:ext uri="{BB962C8B-B14F-4D97-AF65-F5344CB8AC3E}">
        <p14:creationId xmlns:p14="http://schemas.microsoft.com/office/powerpoint/2010/main" val="2983305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20</a:t>
            </a:fld>
            <a:endParaRPr lang="en-US"/>
          </a:p>
        </p:txBody>
      </p:sp>
    </p:spTree>
    <p:extLst>
      <p:ext uri="{BB962C8B-B14F-4D97-AF65-F5344CB8AC3E}">
        <p14:creationId xmlns:p14="http://schemas.microsoft.com/office/powerpoint/2010/main" val="2964835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21</a:t>
            </a:fld>
            <a:endParaRPr lang="en-US"/>
          </a:p>
        </p:txBody>
      </p:sp>
    </p:spTree>
    <p:extLst>
      <p:ext uri="{BB962C8B-B14F-4D97-AF65-F5344CB8AC3E}">
        <p14:creationId xmlns:p14="http://schemas.microsoft.com/office/powerpoint/2010/main" val="713164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As you may all</a:t>
            </a:r>
            <a:r>
              <a:rPr lang="en-US" baseline="0" dirty="0" smtClean="0"/>
              <a:t> have hear before, processor are vulnerable to soft errors. Soft errors are errors introduced mainly by neutron radiation but also alpha particles. Soft errors are transient, purely random through time and space but also unpredictable. This caused eventually enormous problem in safety critical systems. For example, imagine your processor is calculating the amount of fuel to inject in an aircraft motor and one or more bits in that number get exposed to radiation and becomes corrupted. This is a very dangerous situation where we would never want to be in. Therefore, industry has provided protection against such error through ECC. However ECC is very expensive in terms of computational power. The processor needs to compute for every value the protection bits than compare it. Hence, a more relevant solution that is widely used, is DMR in lockstep. Lockstep execution provides protection through the duplication of a core. To the outside world, it behaves as one. But in the inside, the two processor operates in parallel on independent resource preferably, and compares the data that they obtained. If the comparison is valid, then the change is committed outside of the sphere of replication. Eventually, as soft errors are rare, and that the </a:t>
            </a:r>
            <a:r>
              <a:rPr lang="en-US" baseline="0" dirty="0" err="1" smtClean="0"/>
              <a:t>ressources</a:t>
            </a:r>
            <a:r>
              <a:rPr lang="en-US" baseline="0" dirty="0" smtClean="0"/>
              <a:t> are independent, a an error can be caught. However, this is not a very efficient design. First, a lot of power is used in data comparison, second, the cost is doubled for the same performance and last but not the least, as our systems get more and more complicated, dealing with this lockstep synchronization and clock distribution becomes a nightmare.</a:t>
            </a:r>
          </a:p>
          <a:p>
            <a:pPr>
              <a:spcBef>
                <a:spcPct val="0"/>
              </a:spcBef>
            </a:pPr>
            <a:endParaRPr lang="en-US" dirty="0"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2D0B18D-5107-409C-AE34-B86E93FDC4A7}"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3315287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22</a:t>
            </a:fld>
            <a:endParaRPr lang="en-US"/>
          </a:p>
        </p:txBody>
      </p:sp>
    </p:spTree>
    <p:extLst>
      <p:ext uri="{BB962C8B-B14F-4D97-AF65-F5344CB8AC3E}">
        <p14:creationId xmlns:p14="http://schemas.microsoft.com/office/powerpoint/2010/main" val="2520336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23</a:t>
            </a:fld>
            <a:endParaRPr lang="en-US"/>
          </a:p>
        </p:txBody>
      </p:sp>
    </p:spTree>
    <p:extLst>
      <p:ext uri="{BB962C8B-B14F-4D97-AF65-F5344CB8AC3E}">
        <p14:creationId xmlns:p14="http://schemas.microsoft.com/office/powerpoint/2010/main" val="3790899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24</a:t>
            </a:fld>
            <a:endParaRPr lang="en-US"/>
          </a:p>
        </p:txBody>
      </p:sp>
    </p:spTree>
    <p:extLst>
      <p:ext uri="{BB962C8B-B14F-4D97-AF65-F5344CB8AC3E}">
        <p14:creationId xmlns:p14="http://schemas.microsoft.com/office/powerpoint/2010/main" val="3259483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25</a:t>
            </a:fld>
            <a:endParaRPr lang="en-US"/>
          </a:p>
        </p:txBody>
      </p:sp>
    </p:spTree>
    <p:extLst>
      <p:ext uri="{BB962C8B-B14F-4D97-AF65-F5344CB8AC3E}">
        <p14:creationId xmlns:p14="http://schemas.microsoft.com/office/powerpoint/2010/main" val="9884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This is why we turned to execution fingerprinting. Fingerprinting</a:t>
            </a:r>
            <a:r>
              <a:rPr lang="en-US" baseline="0" dirty="0" smtClean="0"/>
              <a:t> first used TMR, which allows processors to execute out of sync, thus breaking the lockstep. This will create much more freedom in terms of </a:t>
            </a:r>
            <a:r>
              <a:rPr lang="en-US" baseline="0" dirty="0" err="1" smtClean="0"/>
              <a:t>schedulabilty</a:t>
            </a:r>
            <a:r>
              <a:rPr lang="en-US" baseline="0" dirty="0" smtClean="0"/>
              <a:t> and allowing us to apply a second technique called RD which allows our processor to also execute non critical tasks. Both techniques comes from papers that prof Meyer has published and I invite you all to have a look. </a:t>
            </a:r>
          </a:p>
          <a:p>
            <a:pPr>
              <a:spcBef>
                <a:spcPct val="0"/>
              </a:spcBef>
            </a:pPr>
            <a:r>
              <a:rPr lang="en-US" baseline="0" dirty="0" smtClean="0"/>
              <a:t>So back to fingerprinting, as the processor are out of sync, in order to compare the execution data, we need to save it somewhere. However, directly saving this data would take a look of space, hence we compress it into a single word called fingerprint. The compression algorithm can be chosen by the designer and will have different impact in terms of error coverage and detection. </a:t>
            </a: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214657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a:t>
            </a:r>
            <a:r>
              <a:rPr lang="en-US" baseline="0" dirty="0" smtClean="0"/>
              <a:t> goal of our project is to </a:t>
            </a:r>
          </a:p>
          <a:p>
            <a:r>
              <a:rPr lang="en-US" baseline="0" dirty="0" smtClean="0"/>
              <a:t>First, implement fingerprinting in terns of </a:t>
            </a:r>
            <a:r>
              <a:rPr lang="en-US" baseline="0" dirty="0" err="1" smtClean="0"/>
              <a:t>sch</a:t>
            </a:r>
            <a:r>
              <a:rPr lang="en-US" baseline="0" dirty="0" smtClean="0"/>
              <a:t> and layout.</a:t>
            </a:r>
          </a:p>
          <a:p>
            <a:r>
              <a:rPr lang="en-US" baseline="0" dirty="0" smtClean="0"/>
              <a:t>Then we would like to look at the varying area overhead estimation for two fingerprinting technique. Indeed, exaction information is vast and you can choose which type of information you would fingerprinting leading to different storage need. In our case, we took fingerprinting memory addresses and data and register data updates.</a:t>
            </a:r>
          </a:p>
          <a:p>
            <a:r>
              <a:rPr lang="en-US" baseline="0" dirty="0" smtClean="0"/>
              <a:t>Last but not the least, we will look at the timing performance of fingerprinting. We want to know if fingerprinting is realistically possible and will not slow down the processor. </a:t>
            </a:r>
            <a:endParaRPr lang="en-US" dirty="0"/>
          </a:p>
        </p:txBody>
      </p:sp>
      <p:sp>
        <p:nvSpPr>
          <p:cNvPr id="4" name="Slide Number Placeholder 3"/>
          <p:cNvSpPr>
            <a:spLocks noGrp="1"/>
          </p:cNvSpPr>
          <p:nvPr>
            <p:ph type="sldNum" sz="quarter" idx="10"/>
          </p:nvPr>
        </p:nvSpPr>
        <p:spPr/>
        <p:txBody>
          <a:bodyPr/>
          <a:lstStyle/>
          <a:p>
            <a:fld id="{15217638-60A3-4681-BFB9-A5A0AE5CCB41}" type="slidenum">
              <a:rPr lang="en-US" smtClean="0"/>
              <a:t>4</a:t>
            </a:fld>
            <a:endParaRPr lang="en-US"/>
          </a:p>
        </p:txBody>
      </p:sp>
    </p:spTree>
    <p:extLst>
      <p:ext uri="{BB962C8B-B14F-4D97-AF65-F5344CB8AC3E}">
        <p14:creationId xmlns:p14="http://schemas.microsoft.com/office/powerpoint/2010/main" val="2904538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So in the presentation we will present</a:t>
            </a:r>
            <a:r>
              <a:rPr lang="en-US" baseline="0" dirty="0" smtClean="0"/>
              <a:t> our implementation in three simple steps.</a:t>
            </a: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239385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The data that</a:t>
            </a:r>
            <a:r>
              <a:rPr lang="en-US" baseline="0" dirty="0" smtClean="0"/>
              <a:t> we decided to fingerprint is memory write address and  data as well as register data updates. We have to add additional export to the original chip which turn out to be a perfectly using all the pins. So we were able to maintain the original MIPS8 packaging, therefore eliminating the cost of a new package, and we made use of the 9 remaining pins that were available. 8 of them are for the 8 bit register data and a control signal that tells us if a register was written. </a:t>
            </a: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321084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3281450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3247712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9</a:t>
            </a:fld>
            <a:endParaRPr lang="en-US"/>
          </a:p>
        </p:txBody>
      </p:sp>
    </p:spTree>
    <p:extLst>
      <p:ext uri="{BB962C8B-B14F-4D97-AF65-F5344CB8AC3E}">
        <p14:creationId xmlns:p14="http://schemas.microsoft.com/office/powerpoint/2010/main" val="3178822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9C5682-7B46-47B7-B278-44C16DA6722D}" type="datetime1">
              <a:rPr lang="en-US" smtClean="0"/>
              <a:t>11/29/2013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180609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B2A36-C131-469C-85BA-EE78C4523DA8}" type="datetime1">
              <a:rPr lang="en-US" smtClean="0"/>
              <a:t>11/29/2013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67716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E036A-2CA8-43E2-98BE-19D4A6EBFA9B}" type="datetime1">
              <a:rPr lang="en-US" smtClean="0"/>
              <a:t>11/29/2013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209757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669838-313E-453E-90B1-F68E84805D99}" type="datetime1">
              <a:rPr lang="en-US" smtClean="0"/>
              <a:t>11/29/2013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3338755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72811-104A-4763-A5B6-2D5715F6D2A2}" type="datetime1">
              <a:rPr lang="en-US" smtClean="0"/>
              <a:t>11/29/2013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47071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748487-5568-40A7-B4C9-0883D4B1DDC5}" type="datetime1">
              <a:rPr lang="en-US" smtClean="0"/>
              <a:t>11/29/2013</a:t>
            </a:fld>
            <a:endParaRPr lang="en-US"/>
          </a:p>
        </p:txBody>
      </p:sp>
      <p:sp>
        <p:nvSpPr>
          <p:cNvPr id="6" name="Footer Placeholder 5"/>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321988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058600-07BF-49C5-93AE-01AABA93E57C}" type="datetime1">
              <a:rPr lang="en-US" smtClean="0"/>
              <a:t>11/29/2013</a:t>
            </a:fld>
            <a:endParaRPr lang="en-US"/>
          </a:p>
        </p:txBody>
      </p:sp>
      <p:sp>
        <p:nvSpPr>
          <p:cNvPr id="8" name="Footer Placeholder 7"/>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46988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AF4AD2-9633-4386-8362-964D0E4F14BE}" type="datetime1">
              <a:rPr lang="en-US" smtClean="0"/>
              <a:t>11/29/2013</a:t>
            </a:fld>
            <a:endParaRPr lang="en-US"/>
          </a:p>
        </p:txBody>
      </p:sp>
      <p:sp>
        <p:nvSpPr>
          <p:cNvPr id="4" name="Footer Placeholder 3"/>
          <p:cNvSpPr>
            <a:spLocks noGrp="1"/>
          </p:cNvSpPr>
          <p:nvPr>
            <p:ph type="ftr" sz="quarter" idx="11"/>
          </p:nvPr>
        </p:nvSpPr>
        <p:spPr/>
        <p:txBody>
          <a:bodyPr/>
          <a:lstStyle/>
          <a:p>
            <a:r>
              <a:rPr lang="en-US" smtClean="0"/>
              <a:t>Group 1 - Fingerprintng</a:t>
            </a:r>
            <a:endParaRPr lang="en-US"/>
          </a:p>
        </p:txBody>
      </p:sp>
      <p:sp>
        <p:nvSpPr>
          <p:cNvPr id="5" name="Slide Number Placeholder 4"/>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25533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96BAD-2218-4488-8C28-61CB758D7C8E}" type="datetime1">
              <a:rPr lang="en-US" smtClean="0"/>
              <a:t>11/29/2013</a:t>
            </a:fld>
            <a:endParaRPr lang="en-US"/>
          </a:p>
        </p:txBody>
      </p:sp>
      <p:sp>
        <p:nvSpPr>
          <p:cNvPr id="3" name="Footer Placeholder 2"/>
          <p:cNvSpPr>
            <a:spLocks noGrp="1"/>
          </p:cNvSpPr>
          <p:nvPr>
            <p:ph type="ftr" sz="quarter" idx="11"/>
          </p:nvPr>
        </p:nvSpPr>
        <p:spPr/>
        <p:txBody>
          <a:bodyPr/>
          <a:lstStyle/>
          <a:p>
            <a:r>
              <a:rPr lang="en-US" smtClean="0"/>
              <a:t>Group 1 - Fingerprintng</a:t>
            </a:r>
            <a:endParaRPr lang="en-US"/>
          </a:p>
        </p:txBody>
      </p:sp>
      <p:sp>
        <p:nvSpPr>
          <p:cNvPr id="4" name="Slide Number Placeholder 3"/>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416287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3885D-177D-4CF6-A458-DE7AB8E6A4BA}" type="datetime1">
              <a:rPr lang="en-US" smtClean="0"/>
              <a:t>11/29/2013</a:t>
            </a:fld>
            <a:endParaRPr lang="en-US"/>
          </a:p>
        </p:txBody>
      </p:sp>
      <p:sp>
        <p:nvSpPr>
          <p:cNvPr id="6" name="Footer Placeholder 5"/>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240171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0ED37-E0E5-44B2-B229-CA2D3CD8B70B}" type="datetime1">
              <a:rPr lang="en-US" smtClean="0"/>
              <a:t>11/29/2013</a:t>
            </a:fld>
            <a:endParaRPr lang="en-US"/>
          </a:p>
        </p:txBody>
      </p:sp>
      <p:sp>
        <p:nvSpPr>
          <p:cNvPr id="6" name="Footer Placeholder 5"/>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354582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015C6-3797-46AE-8C45-74162EFDA841}" type="datetime1">
              <a:rPr lang="en-US" smtClean="0"/>
              <a:t>11/29/2013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Group 1 - Fingerprintng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69E60-16EF-49CA-A674-0CDD0B48E575}" type="slidenum">
              <a:rPr lang="en-US" smtClean="0"/>
              <a:t>‹#›</a:t>
            </a:fld>
            <a:endParaRPr lang="en-US"/>
          </a:p>
        </p:txBody>
      </p:sp>
    </p:spTree>
    <p:extLst>
      <p:ext uri="{BB962C8B-B14F-4D97-AF65-F5344CB8AC3E}">
        <p14:creationId xmlns:p14="http://schemas.microsoft.com/office/powerpoint/2010/main" val="3609483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2"/>
          <p:cNvSpPr txBox="1">
            <a:spLocks noChangeArrowheads="1"/>
          </p:cNvSpPr>
          <p:nvPr/>
        </p:nvSpPr>
        <p:spPr bwMode="auto">
          <a:xfrm>
            <a:off x="245533" y="2495552"/>
            <a:ext cx="8661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sz="3000" b="1" dirty="0">
                <a:latin typeface="Tahoma" panose="020B0604030504040204" pitchFamily="34" charset="0"/>
                <a:cs typeface="Tahoma" panose="020B0604030504040204" pitchFamily="34" charset="0"/>
              </a:rPr>
              <a:t>VLSI Design of CRC-Based Fingerprinting on MIPS8 Architecture</a:t>
            </a:r>
          </a:p>
        </p:txBody>
      </p:sp>
      <p:sp>
        <p:nvSpPr>
          <p:cNvPr id="3076" name="object 7"/>
          <p:cNvSpPr txBox="1">
            <a:spLocks noChangeArrowheads="1"/>
          </p:cNvSpPr>
          <p:nvPr/>
        </p:nvSpPr>
        <p:spPr bwMode="auto">
          <a:xfrm>
            <a:off x="1314450" y="3890436"/>
            <a:ext cx="65151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sz="1500" b="1" dirty="0" err="1">
                <a:latin typeface="Arial" panose="020B0604020202020204" pitchFamily="34" charset="0"/>
                <a:cs typeface="Arial" panose="020B0604020202020204" pitchFamily="34" charset="0"/>
              </a:rPr>
              <a:t>Georgi</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Kostadinov</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Xinchi</a:t>
            </a:r>
            <a:r>
              <a:rPr lang="en-US" sz="1500" b="1" dirty="0">
                <a:latin typeface="Arial" panose="020B0604020202020204" pitchFamily="34" charset="0"/>
                <a:cs typeface="Arial" panose="020B0604020202020204" pitchFamily="34" charset="0"/>
              </a:rPr>
              <a:t> Chen, </a:t>
            </a:r>
            <a:r>
              <a:rPr lang="en-US" sz="1500" b="1" dirty="0" err="1">
                <a:latin typeface="Arial" panose="020B0604020202020204" pitchFamily="34" charset="0"/>
                <a:cs typeface="Arial" panose="020B0604020202020204" pitchFamily="34" charset="0"/>
              </a:rPr>
              <a:t>Kaushik</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Boga</a:t>
            </a:r>
            <a:r>
              <a:rPr lang="en-US" sz="1500" b="1" dirty="0">
                <a:latin typeface="Arial" panose="020B0604020202020204" pitchFamily="34" charset="0"/>
                <a:cs typeface="Arial" panose="020B0604020202020204" pitchFamily="34" charset="0"/>
              </a:rPr>
              <a:t>, Mojing Liu</a:t>
            </a:r>
            <a:endParaRPr lang="en-US" sz="1500" dirty="0">
              <a:latin typeface="Arial" panose="020B0604020202020204" pitchFamily="34" charset="0"/>
              <a:cs typeface="Arial" panose="020B0604020202020204" pitchFamily="34" charset="0"/>
            </a:endParaRPr>
          </a:p>
          <a:p>
            <a:pPr algn="ctr" eaLnBrk="1" hangingPunct="1"/>
            <a:r>
              <a:rPr lang="en-US" sz="1500" dirty="0">
                <a:latin typeface="Arial" panose="020B0604020202020204" pitchFamily="34" charset="0"/>
                <a:cs typeface="Arial" panose="020B0604020202020204" pitchFamily="34" charset="0"/>
              </a:rPr>
              <a:t>Department of Electrical and Computer Engineering </a:t>
            </a:r>
          </a:p>
          <a:p>
            <a:pPr algn="ctr" eaLnBrk="1" hangingPunct="1"/>
            <a:r>
              <a:rPr lang="en-US" sz="1500" dirty="0">
                <a:latin typeface="Arial" panose="020B0604020202020204" pitchFamily="34" charset="0"/>
                <a:cs typeface="Arial" panose="020B0604020202020204" pitchFamily="34" charset="0"/>
              </a:rPr>
              <a:t>McGill University </a:t>
            </a:r>
          </a:p>
        </p:txBody>
      </p:sp>
      <p:cxnSp>
        <p:nvCxnSpPr>
          <p:cNvPr id="11" name="Straight Connector 10"/>
          <p:cNvCxnSpPr/>
          <p:nvPr/>
        </p:nvCxnSpPr>
        <p:spPr>
          <a:xfrm>
            <a:off x="1314450" y="3716868"/>
            <a:ext cx="6492240" cy="0"/>
          </a:xfrm>
          <a:prstGeom prst="line">
            <a:avLst/>
          </a:prstGeom>
        </p:spPr>
        <p:style>
          <a:lnRef idx="1">
            <a:schemeClr val="dk1"/>
          </a:lnRef>
          <a:fillRef idx="0">
            <a:schemeClr val="dk1"/>
          </a:fillRef>
          <a:effectRef idx="0">
            <a:schemeClr val="dk1"/>
          </a:effectRef>
          <a:fontRef idx="minor">
            <a:schemeClr val="tx1"/>
          </a:fontRef>
        </p:style>
      </p:cxnSp>
      <p:pic>
        <p:nvPicPr>
          <p:cNvPr id="3079" name="Picture 2" descr="http://mvr.mcgill.ca/Robert/site/images/McGill_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000" y="4798487"/>
            <a:ext cx="1587104"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smtClean="0"/>
              <a:t>Group 1 - Fingerprintng</a:t>
            </a:r>
            <a:endParaRPr lang="en-US"/>
          </a:p>
        </p:txBody>
      </p:sp>
      <p:sp>
        <p:nvSpPr>
          <p:cNvPr id="5" name="Slide Number Placeholder 4"/>
          <p:cNvSpPr>
            <a:spLocks noGrp="1"/>
          </p:cNvSpPr>
          <p:nvPr>
            <p:ph type="sldNum" sz="quarter" idx="12"/>
          </p:nvPr>
        </p:nvSpPr>
        <p:spPr/>
        <p:txBody>
          <a:bodyPr/>
          <a:lstStyle/>
          <a:p>
            <a:fld id="{32869E60-16EF-49CA-A674-0CDD0B48E575}" type="slidenum">
              <a:rPr lang="en-US" smtClean="0"/>
              <a:t>1</a:t>
            </a:fld>
            <a:endParaRPr lang="en-US"/>
          </a:p>
        </p:txBody>
      </p:sp>
    </p:spTree>
    <p:extLst>
      <p:ext uri="{BB962C8B-B14F-4D97-AF65-F5344CB8AC3E}">
        <p14:creationId xmlns:p14="http://schemas.microsoft.com/office/powerpoint/2010/main" val="1256853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Storing the Fingerprints</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Initial implementation: Shift Register</a:t>
            </a:r>
          </a:p>
          <a:p>
            <a:pPr marL="285750" indent="-285750">
              <a:lnSpc>
                <a:spcPct val="150000"/>
              </a:lnSpc>
              <a:spcBef>
                <a:spcPct val="0"/>
              </a:spcBef>
              <a:buFontTx/>
              <a:buChar char="•"/>
            </a:pPr>
            <a:endParaRPr lang="en-US" sz="2500" b="1" dirty="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r>
              <a:rPr lang="en-US" sz="2500" b="1" dirty="0" smtClean="0">
                <a:solidFill>
                  <a:srgbClr val="000000"/>
                </a:solidFill>
              </a:rPr>
              <a:t>Drawbacks:</a:t>
            </a:r>
          </a:p>
          <a:p>
            <a:pPr marL="742950" lvl="1" indent="-285750">
              <a:lnSpc>
                <a:spcPct val="150000"/>
              </a:lnSpc>
              <a:spcBef>
                <a:spcPct val="0"/>
              </a:spcBef>
              <a:buFontTx/>
              <a:buChar char="•"/>
            </a:pPr>
            <a:r>
              <a:rPr lang="en-US" sz="2000" b="1" dirty="0">
                <a:solidFill>
                  <a:srgbClr val="000000"/>
                </a:solidFill>
              </a:rPr>
              <a:t>30 Transistors per flip-flop</a:t>
            </a:r>
          </a:p>
          <a:p>
            <a:pPr marL="742950" lvl="1" indent="-285750">
              <a:lnSpc>
                <a:spcPct val="150000"/>
              </a:lnSpc>
              <a:spcBef>
                <a:spcPct val="0"/>
              </a:spcBef>
              <a:buFontTx/>
              <a:buChar char="•"/>
            </a:pPr>
            <a:r>
              <a:rPr lang="en-US" sz="2000" b="1" dirty="0">
                <a:solidFill>
                  <a:srgbClr val="000000"/>
                </a:solidFill>
              </a:rPr>
              <a:t>To store 16 X 8 = 128 bits, need </a:t>
            </a:r>
            <a:r>
              <a:rPr lang="en-US" sz="2000" b="1" dirty="0" smtClean="0">
                <a:solidFill>
                  <a:srgbClr val="000000"/>
                </a:solidFill>
              </a:rPr>
              <a:t>3872 transistors </a:t>
            </a:r>
            <a:r>
              <a:rPr lang="en-US" sz="2000" b="1" dirty="0">
                <a:solidFill>
                  <a:srgbClr val="000000"/>
                </a:solidFill>
              </a:rPr>
              <a:t>(not area efficient</a:t>
            </a:r>
            <a:r>
              <a:rPr lang="en-US" sz="2000" b="1" dirty="0" smtClean="0">
                <a:solidFill>
                  <a:srgbClr val="000000"/>
                </a:solidFill>
              </a:rPr>
              <a:t>).</a:t>
            </a:r>
            <a:endParaRPr lang="en-US" sz="2500" b="1" dirty="0" smtClean="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10</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14" y="2058500"/>
            <a:ext cx="838200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92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304335" cy="1325563"/>
          </a:xfrm>
        </p:spPr>
        <p:txBody>
          <a:bodyPr/>
          <a:lstStyle/>
          <a:p>
            <a:r>
              <a:rPr lang="en-US" b="1" dirty="0">
                <a:solidFill>
                  <a:srgbClr val="000000"/>
                </a:solidFill>
                <a:latin typeface="Tahoma" panose="020B0604030504040204" pitchFamily="34" charset="0"/>
                <a:ea typeface="Tahoma" panose="020B0604030504040204" pitchFamily="34" charset="0"/>
                <a:cs typeface="Tahoma" panose="020B0604030504040204" pitchFamily="34" charset="0"/>
              </a:rPr>
              <a:t>Improved implementation: </a:t>
            </a:r>
            <a:r>
              <a:rPr lang="en-US" b="1" dirty="0" smtClean="0">
                <a:solidFill>
                  <a:srgbClr val="000000"/>
                </a:solidFill>
                <a:latin typeface="Tahoma" panose="020B0604030504040204" pitchFamily="34" charset="0"/>
                <a:ea typeface="Tahoma" panose="020B0604030504040204" pitchFamily="34" charset="0"/>
                <a:cs typeface="Tahoma" panose="020B0604030504040204" pitchFamily="34" charset="0"/>
              </a:rPr>
              <a:t>SRAM</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dirty="0" smtClean="0"/>
              <a:t>Keep large amounts of data in SRAM</a:t>
            </a:r>
          </a:p>
          <a:p>
            <a:r>
              <a:rPr lang="en-US" dirty="0" smtClean="0"/>
              <a:t>Move read/write pointers to SRAM than data itself</a:t>
            </a:r>
            <a:endParaRPr lang="en-GB" dirty="0"/>
          </a:p>
        </p:txBody>
      </p:sp>
      <p:sp>
        <p:nvSpPr>
          <p:cNvPr id="4" name="Footer Placeholder 3"/>
          <p:cNvSpPr>
            <a:spLocks noGrp="1"/>
          </p:cNvSpPr>
          <p:nvPr>
            <p:ph type="ftr" sz="quarter" idx="11"/>
          </p:nvPr>
        </p:nvSpPr>
        <p:spPr/>
        <p:txBody>
          <a:bodyPr/>
          <a:lstStyle/>
          <a:p>
            <a:r>
              <a:rPr lang="en-US" smtClean="0"/>
              <a:t>Group 1 - Fingerprintng</a:t>
            </a:r>
            <a:endParaRPr lang="en-US"/>
          </a:p>
        </p:txBody>
      </p:sp>
      <p:sp>
        <p:nvSpPr>
          <p:cNvPr id="5" name="Slide Number Placeholder 4"/>
          <p:cNvSpPr>
            <a:spLocks noGrp="1"/>
          </p:cNvSpPr>
          <p:nvPr>
            <p:ph type="sldNum" sz="quarter" idx="12"/>
          </p:nvPr>
        </p:nvSpPr>
        <p:spPr/>
        <p:txBody>
          <a:bodyPr/>
          <a:lstStyle/>
          <a:p>
            <a:fld id="{32869E60-16EF-49CA-A674-0CDD0B48E575}" type="slidenum">
              <a:rPr lang="en-US" smtClean="0"/>
              <a:t>11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3091594"/>
            <a:ext cx="375285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6184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713" y="1723293"/>
            <a:ext cx="5697287" cy="3418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SRAM Implementation</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dirty="0" smtClean="0"/>
              <a:t>6T SRAM Cell</a:t>
            </a:r>
          </a:p>
          <a:p>
            <a:r>
              <a:rPr lang="en-US" dirty="0" smtClean="0"/>
              <a:t>Bit line conditioning</a:t>
            </a:r>
          </a:p>
          <a:p>
            <a:r>
              <a:rPr lang="en-US" dirty="0" smtClean="0"/>
              <a:t>Read/write drivers</a:t>
            </a:r>
          </a:p>
          <a:p>
            <a:r>
              <a:rPr lang="en-US" dirty="0" smtClean="0"/>
              <a:t>Row decoder</a:t>
            </a:r>
          </a:p>
          <a:p>
            <a:r>
              <a:rPr lang="en-US" dirty="0" smtClean="0"/>
              <a:t>3 bit counters</a:t>
            </a:r>
          </a:p>
          <a:p>
            <a:endParaRPr lang="en-US" dirty="0"/>
          </a:p>
          <a:p>
            <a:r>
              <a:rPr lang="en-US" dirty="0" smtClean="0"/>
              <a:t>Testing issues encountered</a:t>
            </a:r>
          </a:p>
          <a:p>
            <a:endParaRPr lang="en-GB" dirty="0"/>
          </a:p>
        </p:txBody>
      </p:sp>
      <p:sp>
        <p:nvSpPr>
          <p:cNvPr id="4" name="Footer Placeholder 3"/>
          <p:cNvSpPr>
            <a:spLocks noGrp="1"/>
          </p:cNvSpPr>
          <p:nvPr>
            <p:ph type="ftr" sz="quarter" idx="11"/>
          </p:nvPr>
        </p:nvSpPr>
        <p:spPr/>
        <p:txBody>
          <a:bodyPr/>
          <a:lstStyle/>
          <a:p>
            <a:r>
              <a:rPr lang="en-US" smtClean="0"/>
              <a:t>Group 1 - Fingerprintng</a:t>
            </a:r>
            <a:endParaRPr lang="en-US"/>
          </a:p>
        </p:txBody>
      </p:sp>
      <p:sp>
        <p:nvSpPr>
          <p:cNvPr id="5" name="Slide Number Placeholder 4"/>
          <p:cNvSpPr>
            <a:spLocks noGrp="1"/>
          </p:cNvSpPr>
          <p:nvPr>
            <p:ph type="sldNum" sz="quarter" idx="12"/>
          </p:nvPr>
        </p:nvSpPr>
        <p:spPr/>
        <p:txBody>
          <a:bodyPr/>
          <a:lstStyle/>
          <a:p>
            <a:fld id="{32869E60-16EF-49CA-A674-0CDD0B48E575}" type="slidenum">
              <a:rPr lang="en-US" smtClean="0"/>
              <a:t>12</a:t>
            </a:fld>
            <a:endParaRPr lang="en-US"/>
          </a:p>
        </p:txBody>
      </p:sp>
    </p:spTree>
    <p:extLst>
      <p:ext uri="{BB962C8B-B14F-4D97-AF65-F5344CB8AC3E}">
        <p14:creationId xmlns:p14="http://schemas.microsoft.com/office/powerpoint/2010/main" val="1082705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Evaluation – Area Estimation</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Transistor count: 3872vs 1374 </a:t>
            </a:r>
          </a:p>
          <a:p>
            <a:pPr marL="285750" indent="-285750">
              <a:lnSpc>
                <a:spcPct val="150000"/>
              </a:lnSpc>
              <a:spcBef>
                <a:spcPct val="0"/>
              </a:spcBef>
              <a:buFontTx/>
              <a:buChar char="•"/>
            </a:pPr>
            <a:endParaRPr lang="en-US" sz="2500" b="1" dirty="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endParaRPr lang="en-US" sz="2500" b="1" dirty="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endParaRPr lang="en-US" sz="2500" b="1" dirty="0">
              <a:solidFill>
                <a:srgbClr val="000000"/>
              </a:solidFill>
            </a:endParaRPr>
          </a:p>
          <a:p>
            <a:pPr marL="285750" indent="-285750">
              <a:lnSpc>
                <a:spcPct val="150000"/>
              </a:lnSpc>
              <a:spcBef>
                <a:spcPct val="0"/>
              </a:spcBef>
              <a:buFontTx/>
              <a:buChar char="•"/>
            </a:pPr>
            <a:r>
              <a:rPr lang="en-US" sz="2500" b="1" dirty="0" smtClean="0">
                <a:solidFill>
                  <a:srgbClr val="000000"/>
                </a:solidFill>
              </a:rPr>
              <a:t>2350 X 1026 </a:t>
            </a:r>
            <a:r>
              <a:rPr lang="en-US" sz="2500" b="1" dirty="0" err="1" smtClean="0">
                <a:solidFill>
                  <a:srgbClr val="000000"/>
                </a:solidFill>
              </a:rPr>
              <a:t>vs</a:t>
            </a:r>
            <a:r>
              <a:rPr lang="en-US" sz="2500" b="1" dirty="0" smtClean="0">
                <a:solidFill>
                  <a:srgbClr val="000000"/>
                </a:solidFill>
              </a:rPr>
              <a:t> 500 X 450  </a:t>
            </a:r>
            <a:r>
              <a:rPr lang="en-US" sz="2500" b="1" dirty="0" err="1" smtClean="0">
                <a:solidFill>
                  <a:srgbClr val="000000"/>
                </a:solidFill>
              </a:rPr>
              <a:t>lamda</a:t>
            </a:r>
            <a:endParaRPr lang="en-US" sz="2500" b="1" dirty="0" smtClean="0">
              <a:solidFill>
                <a:srgbClr val="000000"/>
              </a:solidFill>
            </a:endParaRPr>
          </a:p>
          <a:p>
            <a:pPr marL="285750" indent="-285750">
              <a:lnSpc>
                <a:spcPct val="150000"/>
              </a:lnSpc>
              <a:spcBef>
                <a:spcPct val="0"/>
              </a:spcBef>
              <a:buFontTx/>
              <a:buChar char="•"/>
            </a:pPr>
            <a:endParaRPr lang="en-US" sz="21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13</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218" y="2035850"/>
            <a:ext cx="6814907" cy="2611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508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Evaluation - Timing</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IRSIM</a:t>
            </a:r>
          </a:p>
          <a:p>
            <a:pPr marL="457200" lvl="1" indent="0">
              <a:lnSpc>
                <a:spcPct val="150000"/>
              </a:lnSpc>
              <a:spcBef>
                <a:spcPct val="0"/>
              </a:spcBef>
              <a:buNone/>
            </a:pPr>
            <a:r>
              <a:rPr lang="en-US" sz="2000" dirty="0"/>
              <a:t>IRSIM is a tool for simulating digital circuits. It is a "switch-level" simulator; that is, it treats transistors as ideal switches. Extracted capacitance and lumped resistance values are used to make the switch a little bit more realistic than the ideal, using the </a:t>
            </a:r>
            <a:r>
              <a:rPr lang="en-US" sz="2000" i="1" dirty="0"/>
              <a:t>RC</a:t>
            </a:r>
            <a:r>
              <a:rPr lang="en-US" sz="2000" dirty="0"/>
              <a:t> time constants to predict the relative timing of events.</a:t>
            </a:r>
            <a:endParaRPr lang="en-US" sz="21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14</a:t>
            </a:fld>
            <a:endParaRPr lang="en-US"/>
          </a:p>
        </p:txBody>
      </p:sp>
      <p:pic>
        <p:nvPicPr>
          <p:cNvPr id="1026" name="Picture 2" descr="http://opencircuitdesign.com/irsim/giffiles/analyz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4153101"/>
            <a:ext cx="4822825" cy="223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42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772400" cy="1470025"/>
          </a:xfrm>
        </p:spPr>
        <p:txBody>
          <a:bodyPr/>
          <a:lstStyle/>
          <a:p>
            <a:r>
              <a:rPr lang="en-US" altLang="zh-CN" dirty="0" smtClean="0"/>
              <a:t>Timing Analysis</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32989"/>
            <a:ext cx="3974166" cy="409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2026"/>
          <a:stretch/>
        </p:blipFill>
        <p:spPr bwMode="auto">
          <a:xfrm>
            <a:off x="194444" y="1798713"/>
            <a:ext cx="3907039" cy="3566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122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65"/>
            <a:ext cx="7772400" cy="1470025"/>
          </a:xfrm>
        </p:spPr>
        <p:txBody>
          <a:bodyPr/>
          <a:lstStyle/>
          <a:p>
            <a:r>
              <a:rPr lang="en-US" altLang="zh-CN" dirty="0" smtClean="0"/>
              <a:t>Timing Analysis</a:t>
            </a:r>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99" y="2204864"/>
            <a:ext cx="4562033"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4860032" y="1625251"/>
            <a:ext cx="3960440" cy="411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622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087"/>
            <a:ext cx="7772400" cy="1470025"/>
          </a:xfrm>
        </p:spPr>
        <p:txBody>
          <a:bodyPr/>
          <a:lstStyle/>
          <a:p>
            <a:r>
              <a:rPr lang="en-US" altLang="zh-CN" dirty="0" smtClean="0"/>
              <a:t>Timing Analysis</a:t>
            </a:r>
            <a:endParaRPr lang="zh-CN" altLang="en-US"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340768"/>
            <a:ext cx="3725311" cy="525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628801"/>
            <a:ext cx="4613273"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1661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65"/>
            <a:ext cx="7772400" cy="1470025"/>
          </a:xfrm>
        </p:spPr>
        <p:txBody>
          <a:bodyPr/>
          <a:lstStyle/>
          <a:p>
            <a:r>
              <a:rPr lang="en-US" altLang="zh-CN" dirty="0" smtClean="0"/>
              <a:t>Timing Analysis</a:t>
            </a:r>
            <a:endParaRPr lang="zh-CN" altLang="en-US"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556791"/>
            <a:ext cx="8296350" cy="517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368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7772400" cy="1470025"/>
          </a:xfrm>
        </p:spPr>
        <p:txBody>
          <a:bodyPr/>
          <a:lstStyle/>
          <a:p>
            <a:r>
              <a:rPr lang="en-US" altLang="zh-CN" dirty="0" smtClean="0"/>
              <a:t>Finger Printing</a:t>
            </a:r>
            <a:endParaRPr lang="zh-CN" altLang="en-US" dirty="0"/>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3540" y="1556792"/>
            <a:ext cx="3733624" cy="230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540" y="4041540"/>
            <a:ext cx="3813528" cy="1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64" y="1988840"/>
            <a:ext cx="5273337" cy="247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061595" y="4642286"/>
            <a:ext cx="1560043" cy="553998"/>
          </a:xfrm>
          <a:prstGeom prst="rect">
            <a:avLst/>
          </a:prstGeom>
          <a:noFill/>
        </p:spPr>
        <p:txBody>
          <a:bodyPr wrap="none" lIns="91440" tIns="45720" rIns="91440" bIns="45720">
            <a:spAutoFit/>
          </a:bodyPr>
          <a:lstStyle/>
          <a:p>
            <a:pPr algn="ctr"/>
            <a:r>
              <a:rPr lang="en-US" altLang="zh-CN" sz="3000" dirty="0" smtClean="0">
                <a:ln w="0"/>
                <a:effectLst>
                  <a:outerShdw blurRad="38100" dist="19050" dir="2700000" algn="tl" rotWithShape="0">
                    <a:schemeClr val="dk1">
                      <a:alpha val="40000"/>
                    </a:schemeClr>
                  </a:outerShdw>
                </a:effectLst>
              </a:rPr>
              <a:t>t=2.61ns</a:t>
            </a:r>
            <a:endParaRPr lang="en-US" altLang="zh-CN" sz="3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aphicFrame>
        <p:nvGraphicFramePr>
          <p:cNvPr id="8" name="Table 7"/>
          <p:cNvGraphicFramePr>
            <a:graphicFrameLocks noGrp="1"/>
          </p:cNvGraphicFramePr>
          <p:nvPr>
            <p:extLst/>
          </p:nvPr>
        </p:nvGraphicFramePr>
        <p:xfrm>
          <a:off x="5724128" y="4322997"/>
          <a:ext cx="2952328" cy="2369708"/>
        </p:xfrm>
        <a:graphic>
          <a:graphicData uri="http://schemas.openxmlformats.org/drawingml/2006/table">
            <a:tbl>
              <a:tblPr>
                <a:tableStyleId>{5C22544A-7EE6-4342-B048-85BDC9FD1C3A}</a:tableStyleId>
              </a:tblPr>
              <a:tblGrid>
                <a:gridCol w="1584176"/>
                <a:gridCol w="1368152"/>
              </a:tblGrid>
              <a:tr h="592427">
                <a:tc>
                  <a:txBody>
                    <a:bodyPr/>
                    <a:lstStyle/>
                    <a:p>
                      <a:pPr algn="l" fontAlgn="ctr"/>
                      <a:r>
                        <a:rPr lang="en-US" sz="3000" u="none" strike="noStrike" dirty="0">
                          <a:effectLst/>
                        </a:rPr>
                        <a:t>mux</a:t>
                      </a:r>
                      <a:endParaRPr lang="en-US" sz="3000" b="0" i="0" u="none" strike="noStrike" dirty="0">
                        <a:solidFill>
                          <a:srgbClr val="000000"/>
                        </a:solidFill>
                        <a:effectLst/>
                        <a:latin typeface="宋体"/>
                      </a:endParaRPr>
                    </a:p>
                  </a:txBody>
                  <a:tcPr marL="9525" marR="9525" marT="9525" marB="0" anchor="ctr"/>
                </a:tc>
                <a:tc>
                  <a:txBody>
                    <a:bodyPr/>
                    <a:lstStyle/>
                    <a:p>
                      <a:pPr algn="l" fontAlgn="ctr"/>
                      <a:r>
                        <a:rPr lang="en-US" sz="3000" u="none" strike="noStrike">
                          <a:effectLst/>
                        </a:rPr>
                        <a:t>0.16ns</a:t>
                      </a:r>
                      <a:endParaRPr lang="en-US" sz="3000" b="0" i="0" u="none" strike="noStrike">
                        <a:solidFill>
                          <a:srgbClr val="000000"/>
                        </a:solidFill>
                        <a:effectLst/>
                        <a:latin typeface="宋体"/>
                      </a:endParaRPr>
                    </a:p>
                  </a:txBody>
                  <a:tcPr marL="9525" marR="9525" marT="9525" marB="0" anchor="ctr"/>
                </a:tc>
              </a:tr>
              <a:tr h="592427">
                <a:tc>
                  <a:txBody>
                    <a:bodyPr/>
                    <a:lstStyle/>
                    <a:p>
                      <a:pPr algn="l" fontAlgn="ctr"/>
                      <a:r>
                        <a:rPr lang="en-US" sz="3000" u="none" strike="noStrike" dirty="0" err="1">
                          <a:effectLst/>
                        </a:rPr>
                        <a:t>fgpnt</a:t>
                      </a:r>
                      <a:endParaRPr lang="en-US" sz="3000" b="0" i="0" u="none" strike="noStrike" dirty="0">
                        <a:solidFill>
                          <a:srgbClr val="000000"/>
                        </a:solidFill>
                        <a:effectLst/>
                        <a:latin typeface="宋体"/>
                      </a:endParaRPr>
                    </a:p>
                  </a:txBody>
                  <a:tcPr marL="9525" marR="9525" marT="9525" marB="0" anchor="ctr"/>
                </a:tc>
                <a:tc>
                  <a:txBody>
                    <a:bodyPr/>
                    <a:lstStyle/>
                    <a:p>
                      <a:pPr algn="l" fontAlgn="ctr"/>
                      <a:r>
                        <a:rPr lang="en-US" sz="3000" u="none" strike="noStrike">
                          <a:effectLst/>
                        </a:rPr>
                        <a:t>2.61ns</a:t>
                      </a:r>
                      <a:endParaRPr lang="en-US" sz="3000" b="0" i="0" u="none" strike="noStrike">
                        <a:solidFill>
                          <a:srgbClr val="000000"/>
                        </a:solidFill>
                        <a:effectLst/>
                        <a:latin typeface="宋体"/>
                      </a:endParaRPr>
                    </a:p>
                  </a:txBody>
                  <a:tcPr marL="9525" marR="9525" marT="9525" marB="0" anchor="ctr"/>
                </a:tc>
              </a:tr>
              <a:tr h="592427">
                <a:tc>
                  <a:txBody>
                    <a:bodyPr/>
                    <a:lstStyle/>
                    <a:p>
                      <a:pPr algn="l" fontAlgn="ctr"/>
                      <a:r>
                        <a:rPr lang="en-US" sz="3000" u="none" strike="noStrike" dirty="0">
                          <a:effectLst/>
                        </a:rPr>
                        <a:t>counter</a:t>
                      </a:r>
                      <a:endParaRPr lang="en-US" sz="3000" b="0" i="0" u="none" strike="noStrike" dirty="0">
                        <a:solidFill>
                          <a:srgbClr val="000000"/>
                        </a:solidFill>
                        <a:effectLst/>
                        <a:latin typeface="宋体"/>
                      </a:endParaRPr>
                    </a:p>
                  </a:txBody>
                  <a:tcPr marL="9525" marR="9525" marT="9525" marB="0" anchor="ctr"/>
                </a:tc>
                <a:tc>
                  <a:txBody>
                    <a:bodyPr/>
                    <a:lstStyle/>
                    <a:p>
                      <a:pPr algn="l" fontAlgn="ctr"/>
                      <a:r>
                        <a:rPr lang="en-US" sz="3000" u="none" strike="noStrike" dirty="0">
                          <a:effectLst/>
                        </a:rPr>
                        <a:t>0.94ns</a:t>
                      </a:r>
                      <a:endParaRPr lang="en-US" sz="3000" b="0" i="0" u="none" strike="noStrike" dirty="0">
                        <a:solidFill>
                          <a:srgbClr val="000000"/>
                        </a:solidFill>
                        <a:effectLst/>
                        <a:latin typeface="宋体"/>
                      </a:endParaRPr>
                    </a:p>
                  </a:txBody>
                  <a:tcPr marL="9525" marR="9525" marT="9525" marB="0" anchor="ctr"/>
                </a:tc>
              </a:tr>
              <a:tr h="592427">
                <a:tc>
                  <a:txBody>
                    <a:bodyPr/>
                    <a:lstStyle/>
                    <a:p>
                      <a:pPr marL="0" algn="l" defTabSz="914400" rtl="0" eaLnBrk="1" fontAlgn="ctr" latinLnBrk="0" hangingPunct="1"/>
                      <a:r>
                        <a:rPr lang="en-US" sz="3000" u="none" strike="noStrike" kern="1200" dirty="0" smtClean="0">
                          <a:solidFill>
                            <a:schemeClr val="dk1"/>
                          </a:solidFill>
                          <a:effectLst/>
                          <a:latin typeface="+mn-lt"/>
                          <a:ea typeface="+mn-ea"/>
                          <a:cs typeface="+mn-cs"/>
                        </a:rPr>
                        <a:t>Shift </a:t>
                      </a:r>
                      <a:r>
                        <a:rPr lang="en-US" sz="3000" u="none" strike="noStrike" kern="1200" dirty="0" err="1" smtClean="0">
                          <a:solidFill>
                            <a:schemeClr val="dk1"/>
                          </a:solidFill>
                          <a:effectLst/>
                          <a:latin typeface="+mn-lt"/>
                          <a:ea typeface="+mn-ea"/>
                          <a:cs typeface="+mn-cs"/>
                        </a:rPr>
                        <a:t>Reg</a:t>
                      </a:r>
                      <a:endParaRPr lang="en-US" sz="3000" u="none" strike="noStrike" kern="1200" dirty="0">
                        <a:solidFill>
                          <a:schemeClr val="dk1"/>
                        </a:solidFill>
                        <a:effectLst/>
                        <a:latin typeface="+mn-lt"/>
                        <a:ea typeface="+mn-ea"/>
                        <a:cs typeface="+mn-cs"/>
                      </a:endParaRPr>
                    </a:p>
                  </a:txBody>
                  <a:tcPr marL="9525" marR="9525" marT="9525" marB="0" anchor="ctr"/>
                </a:tc>
                <a:tc>
                  <a:txBody>
                    <a:bodyPr/>
                    <a:lstStyle/>
                    <a:p>
                      <a:pPr algn="l" fontAlgn="ctr"/>
                      <a:r>
                        <a:rPr lang="en-US" sz="3000" u="none" strike="noStrike" kern="1200" dirty="0" smtClean="0">
                          <a:solidFill>
                            <a:schemeClr val="dk1"/>
                          </a:solidFill>
                          <a:effectLst/>
                          <a:latin typeface="+mn-lt"/>
                          <a:ea typeface="+mn-ea"/>
                          <a:cs typeface="+mn-cs"/>
                        </a:rPr>
                        <a:t>0.60ns</a:t>
                      </a:r>
                      <a:endParaRPr lang="en-US" sz="3000" u="none" strike="noStrike" kern="1200" dirty="0">
                        <a:solidFill>
                          <a:schemeClr val="dk1"/>
                        </a:solidFill>
                        <a:effectLst/>
                        <a:latin typeface="+mn-lt"/>
                        <a:ea typeface="+mn-ea"/>
                        <a:cs typeface="+mn-cs"/>
                      </a:endParaRPr>
                    </a:p>
                  </a:txBody>
                  <a:tcPr marL="9525" marR="9525" marT="9525" marB="0" anchor="ctr"/>
                </a:tc>
              </a:tr>
            </a:tbl>
          </a:graphicData>
        </a:graphic>
      </p:graphicFrame>
      <p:sp>
        <p:nvSpPr>
          <p:cNvPr id="9" name="Rectangle 8"/>
          <p:cNvSpPr/>
          <p:nvPr/>
        </p:nvSpPr>
        <p:spPr>
          <a:xfrm>
            <a:off x="755576" y="5348684"/>
            <a:ext cx="3014928" cy="1015663"/>
          </a:xfrm>
          <a:prstGeom prst="rect">
            <a:avLst/>
          </a:prstGeom>
          <a:noFill/>
        </p:spPr>
        <p:txBody>
          <a:bodyPr wrap="none" lIns="91440" tIns="45720" rIns="91440" bIns="45720">
            <a:spAutoFit/>
          </a:bodyPr>
          <a:lstStyle/>
          <a:p>
            <a:pPr algn="ctr"/>
            <a:r>
              <a:rPr lang="en-US" altLang="zh-CN" sz="3000" dirty="0" err="1" smtClean="0">
                <a:ln w="0"/>
                <a:effectLst>
                  <a:outerShdw blurRad="38100" dist="19050" dir="2700000" algn="tl" rotWithShape="0">
                    <a:schemeClr val="dk1">
                      <a:alpha val="40000"/>
                    </a:schemeClr>
                  </a:outerShdw>
                </a:effectLst>
              </a:rPr>
              <a:t>T</a:t>
            </a:r>
            <a:r>
              <a:rPr lang="en-US" altLang="zh-CN" sz="2000" dirty="0" err="1" smtClean="0">
                <a:ln w="0"/>
                <a:effectLst>
                  <a:outerShdw blurRad="38100" dist="19050" dir="2700000" algn="tl" rotWithShape="0">
                    <a:schemeClr val="dk1">
                      <a:alpha val="40000"/>
                    </a:schemeClr>
                  </a:outerShdw>
                </a:effectLst>
              </a:rPr>
              <a:t>critical</a:t>
            </a:r>
            <a:r>
              <a:rPr lang="en-US" altLang="zh-CN" sz="2000" dirty="0" smtClean="0">
                <a:ln w="0"/>
                <a:effectLst>
                  <a:outerShdw blurRad="38100" dist="19050" dir="2700000" algn="tl" rotWithShape="0">
                    <a:schemeClr val="dk1">
                      <a:alpha val="40000"/>
                    </a:schemeClr>
                  </a:outerShdw>
                </a:effectLst>
              </a:rPr>
              <a:t> path </a:t>
            </a:r>
            <a:r>
              <a:rPr lang="en-US" altLang="zh-CN" sz="3000" dirty="0" smtClean="0">
                <a:ln w="0"/>
                <a:effectLst>
                  <a:outerShdw blurRad="38100" dist="19050" dir="2700000" algn="tl" rotWithShape="0">
                    <a:schemeClr val="dk1">
                      <a:alpha val="40000"/>
                    </a:schemeClr>
                  </a:outerShdw>
                </a:effectLst>
              </a:rPr>
              <a:t>= 3.37ns</a:t>
            </a:r>
          </a:p>
          <a:p>
            <a:pPr algn="ctr"/>
            <a:r>
              <a:rPr lang="en-US" altLang="zh-CN" sz="3000" dirty="0" err="1" smtClean="0">
                <a:ln w="0"/>
                <a:effectLst>
                  <a:outerShdw blurRad="38100" dist="19050" dir="2700000" algn="tl" rotWithShape="0">
                    <a:schemeClr val="dk1">
                      <a:alpha val="40000"/>
                    </a:schemeClr>
                  </a:outerShdw>
                </a:effectLst>
              </a:rPr>
              <a:t>f</a:t>
            </a:r>
            <a:r>
              <a:rPr lang="en-US" altLang="zh-CN" sz="2000" dirty="0" err="1" smtClean="0">
                <a:ln w="0"/>
                <a:effectLst>
                  <a:outerShdw blurRad="38100" dist="19050" dir="2700000" algn="tl" rotWithShape="0">
                    <a:schemeClr val="dk1">
                      <a:alpha val="40000"/>
                    </a:schemeClr>
                  </a:outerShdw>
                </a:effectLst>
              </a:rPr>
              <a:t>max</a:t>
            </a:r>
            <a:r>
              <a:rPr lang="en-US" altLang="zh-CN" sz="2000" dirty="0" smtClean="0">
                <a:ln w="0"/>
                <a:effectLst>
                  <a:outerShdw blurRad="38100" dist="19050" dir="2700000" algn="tl" rotWithShape="0">
                    <a:schemeClr val="dk1">
                      <a:alpha val="40000"/>
                    </a:schemeClr>
                  </a:outerShdw>
                </a:effectLst>
              </a:rPr>
              <a:t> = 296.7M Hz</a:t>
            </a:r>
            <a:endParaRPr lang="en-US" altLang="zh-CN" sz="3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949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58800" y="568325"/>
            <a:ext cx="8432800" cy="554038"/>
          </a:xfrm>
        </p:spPr>
        <p:txBody>
          <a:bodyPr>
            <a:normAutofit fontScale="90000"/>
          </a:bodyPr>
          <a:lstStyle/>
          <a:p>
            <a:pPr eaLnBrk="1" hangingPunct="1"/>
            <a:r>
              <a:rPr lang="en-US" b="1" dirty="0" smtClean="0">
                <a:solidFill>
                  <a:srgbClr val="000000"/>
                </a:solidFill>
                <a:latin typeface="Tahoma" panose="020B0604030504040204" pitchFamily="34" charset="0"/>
                <a:cs typeface="Tahoma" panose="020B0604030504040204" pitchFamily="34" charset="0"/>
              </a:rPr>
              <a:t>Background and Motivation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6066" y="3047999"/>
            <a:ext cx="7399867" cy="311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404862" y="1372130"/>
            <a:ext cx="8001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buFont typeface="Arial" panose="020B0604020202020204" pitchFamily="34" charset="0"/>
              <a:buChar char="•"/>
            </a:pPr>
            <a:r>
              <a:rPr lang="en-US" sz="3000" b="1" dirty="0"/>
              <a:t>SER and MBU </a:t>
            </a:r>
            <a:r>
              <a:rPr lang="en-US" sz="3000" b="1" dirty="0" smtClean="0"/>
              <a:t>increase</a:t>
            </a:r>
          </a:p>
          <a:p>
            <a:pPr>
              <a:lnSpc>
                <a:spcPct val="150000"/>
              </a:lnSpc>
              <a:buFont typeface="Arial" panose="020B0604020202020204" pitchFamily="34" charset="0"/>
              <a:buChar char="•"/>
            </a:pPr>
            <a:r>
              <a:rPr lang="en-US" sz="3000" b="1" dirty="0" smtClean="0"/>
              <a:t>Lockstep Execution: Area Overhead</a:t>
            </a:r>
          </a:p>
          <a:p>
            <a:pPr eaLnBrk="1" hangingPunct="1">
              <a:lnSpc>
                <a:spcPct val="150000"/>
              </a:lnSpc>
              <a:buFont typeface="Arial" panose="020B0604020202020204" pitchFamily="34" charset="0"/>
              <a:buChar char="•"/>
            </a:pPr>
            <a:endParaRPr lang="en-US" sz="3000" b="1" dirty="0"/>
          </a:p>
        </p:txBody>
      </p:sp>
      <p:sp>
        <p:nvSpPr>
          <p:cNvPr id="9" name="TextBox 8"/>
          <p:cNvSpPr txBox="1">
            <a:spLocks noChangeArrowheads="1"/>
          </p:cNvSpPr>
          <p:nvPr/>
        </p:nvSpPr>
        <p:spPr bwMode="auto">
          <a:xfrm>
            <a:off x="3698778" y="6089842"/>
            <a:ext cx="2052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b="1" dirty="0"/>
              <a:t>Lockstep Execution </a:t>
            </a:r>
          </a:p>
        </p:txBody>
      </p:sp>
      <p:sp>
        <p:nvSpPr>
          <p:cNvPr id="7" name="Footer Placeholder 6"/>
          <p:cNvSpPr>
            <a:spLocks noGrp="1"/>
          </p:cNvSpPr>
          <p:nvPr>
            <p:ph type="ftr" sz="quarter" idx="11"/>
          </p:nvPr>
        </p:nvSpPr>
        <p:spPr/>
        <p:txBody>
          <a:bodyPr/>
          <a:lstStyle/>
          <a:p>
            <a:r>
              <a:rPr lang="en-US" dirty="0" smtClean="0"/>
              <a:t>Group 1 - </a:t>
            </a:r>
            <a:r>
              <a:rPr lang="en-US" dirty="0" err="1" smtClean="0"/>
              <a:t>Fingerprintng</a:t>
            </a:r>
            <a:endParaRPr lang="en-US" dirty="0"/>
          </a:p>
        </p:txBody>
      </p:sp>
      <p:sp>
        <p:nvSpPr>
          <p:cNvPr id="11" name="Slide Number Placeholder 10"/>
          <p:cNvSpPr>
            <a:spLocks noGrp="1"/>
          </p:cNvSpPr>
          <p:nvPr>
            <p:ph type="sldNum" sz="quarter" idx="12"/>
          </p:nvPr>
        </p:nvSpPr>
        <p:spPr/>
        <p:txBody>
          <a:bodyPr/>
          <a:lstStyle/>
          <a:p>
            <a:fld id="{32869E60-16EF-49CA-A674-0CDD0B48E575}" type="slidenum">
              <a:rPr lang="en-US" smtClean="0"/>
              <a:t>2</a:t>
            </a:fld>
            <a:endParaRPr lang="en-US"/>
          </a:p>
        </p:txBody>
      </p:sp>
    </p:spTree>
    <p:extLst>
      <p:ext uri="{BB962C8B-B14F-4D97-AF65-F5344CB8AC3E}">
        <p14:creationId xmlns:p14="http://schemas.microsoft.com/office/powerpoint/2010/main" val="3250492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Evaluation – Validation</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Validate each schematic with test benches</a:t>
            </a: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r>
              <a:rPr lang="en-US" sz="2500" b="1" dirty="0" smtClean="0">
                <a:solidFill>
                  <a:srgbClr val="000000"/>
                </a:solidFill>
              </a:rPr>
              <a:t>Randomly generate thousands of test vectors</a:t>
            </a: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r>
              <a:rPr lang="en-US" sz="2500" b="1" dirty="0" smtClean="0">
                <a:solidFill>
                  <a:srgbClr val="000000"/>
                </a:solidFill>
              </a:rPr>
              <a:t>Make circuit modifications when needed </a:t>
            </a: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pPr/>
              <a:t>20</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526211" y="2178798"/>
            <a:ext cx="8074325" cy="612237"/>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tretch>
            <a:fillRect/>
          </a:stretch>
        </p:blipFill>
        <p:spPr bwMode="auto">
          <a:xfrm>
            <a:off x="1190985" y="3854120"/>
            <a:ext cx="5657850" cy="771525"/>
          </a:xfrm>
          <a:prstGeom prst="rect">
            <a:avLst/>
          </a:prstGeom>
          <a:noFill/>
          <a:ln>
            <a:noFill/>
          </a:ln>
        </p:spPr>
      </p:pic>
    </p:spTree>
    <p:extLst>
      <p:ext uri="{BB962C8B-B14F-4D97-AF65-F5344CB8AC3E}">
        <p14:creationId xmlns:p14="http://schemas.microsoft.com/office/powerpoint/2010/main" val="31752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Evaluation – Validation</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Benchmark to run on MIPS core</a:t>
            </a: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pPr/>
              <a:t>21</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1845734" y="1956708"/>
            <a:ext cx="5153025" cy="4210200"/>
          </a:xfrm>
          <a:prstGeom prst="rect">
            <a:avLst/>
          </a:prstGeom>
          <a:noFill/>
          <a:ln w="9525">
            <a:noFill/>
            <a:miter lim="800000"/>
            <a:headEnd/>
            <a:tailEnd/>
          </a:ln>
        </p:spPr>
      </p:pic>
    </p:spTree>
    <p:extLst>
      <p:ext uri="{BB962C8B-B14F-4D97-AF65-F5344CB8AC3E}">
        <p14:creationId xmlns:p14="http://schemas.microsoft.com/office/powerpoint/2010/main" val="317397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Evaluation – Validation</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Register operations VS. memory writes</a:t>
            </a: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a:p>
            <a:pPr marL="285750" indent="-285750">
              <a:lnSpc>
                <a:spcPct val="150000"/>
              </a:lnSpc>
              <a:spcBef>
                <a:spcPct val="0"/>
              </a:spcBef>
              <a:buFontTx/>
              <a:buChar char="•"/>
            </a:pPr>
            <a:r>
              <a:rPr lang="en-US" sz="2500" b="1" dirty="0" smtClean="0">
                <a:solidFill>
                  <a:srgbClr val="000000"/>
                </a:solidFill>
              </a:rPr>
              <a:t>Fingerprinting works in conjunction with MIPS core</a:t>
            </a: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pPr/>
              <a:t>22</a:t>
            </a:fld>
            <a:endParaRPr lang="en-US"/>
          </a:p>
        </p:txBody>
      </p:sp>
      <p:graphicFrame>
        <p:nvGraphicFramePr>
          <p:cNvPr id="8" name="Chart 7"/>
          <p:cNvGraphicFramePr/>
          <p:nvPr/>
        </p:nvGraphicFramePr>
        <p:xfrm>
          <a:off x="2153968" y="1968379"/>
          <a:ext cx="4582064" cy="27180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593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Final Design</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endParaRPr lang="en-US" sz="21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23</a:t>
            </a:fld>
            <a:endParaRPr lang="en-US"/>
          </a:p>
        </p:txBody>
      </p:sp>
      <p:pic>
        <p:nvPicPr>
          <p:cNvPr id="3" name="Picture 2"/>
          <p:cNvPicPr>
            <a:picLocks noChangeAspect="1"/>
          </p:cNvPicPr>
          <p:nvPr/>
        </p:nvPicPr>
        <p:blipFill>
          <a:blip r:embed="rId3"/>
          <a:stretch>
            <a:fillRect/>
          </a:stretch>
        </p:blipFill>
        <p:spPr>
          <a:xfrm>
            <a:off x="175061" y="2074332"/>
            <a:ext cx="4493149" cy="2709741"/>
          </a:xfrm>
          <a:prstGeom prst="rect">
            <a:avLst/>
          </a:prstGeom>
        </p:spPr>
      </p:pic>
      <p:pic>
        <p:nvPicPr>
          <p:cNvPr id="8" name="Picture 7"/>
          <p:cNvPicPr>
            <a:picLocks noChangeAspect="1"/>
          </p:cNvPicPr>
          <p:nvPr/>
        </p:nvPicPr>
        <p:blipFill>
          <a:blip r:embed="rId4"/>
          <a:stretch>
            <a:fillRect/>
          </a:stretch>
        </p:blipFill>
        <p:spPr>
          <a:xfrm>
            <a:off x="4658202" y="2074332"/>
            <a:ext cx="4299535" cy="2708751"/>
          </a:xfrm>
          <a:prstGeom prst="rect">
            <a:avLst/>
          </a:prstGeom>
        </p:spPr>
      </p:pic>
    </p:spTree>
    <p:extLst>
      <p:ext uri="{BB962C8B-B14F-4D97-AF65-F5344CB8AC3E}">
        <p14:creationId xmlns:p14="http://schemas.microsoft.com/office/powerpoint/2010/main" val="319278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Final Design</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endParaRPr lang="en-US" sz="21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24</a:t>
            </a:fld>
            <a:endParaRPr lang="en-US"/>
          </a:p>
        </p:txBody>
      </p:sp>
      <p:pic>
        <p:nvPicPr>
          <p:cNvPr id="2" name="Picture 1"/>
          <p:cNvPicPr>
            <a:picLocks noChangeAspect="1"/>
          </p:cNvPicPr>
          <p:nvPr/>
        </p:nvPicPr>
        <p:blipFill>
          <a:blip r:embed="rId3"/>
          <a:stretch>
            <a:fillRect/>
          </a:stretch>
        </p:blipFill>
        <p:spPr>
          <a:xfrm>
            <a:off x="236168" y="2131630"/>
            <a:ext cx="5038566" cy="2604290"/>
          </a:xfrm>
          <a:prstGeom prst="rect">
            <a:avLst/>
          </a:prstGeom>
        </p:spPr>
      </p:pic>
      <p:pic>
        <p:nvPicPr>
          <p:cNvPr id="3" name="Picture 2"/>
          <p:cNvPicPr>
            <a:picLocks noChangeAspect="1"/>
          </p:cNvPicPr>
          <p:nvPr/>
        </p:nvPicPr>
        <p:blipFill>
          <a:blip r:embed="rId4"/>
          <a:stretch>
            <a:fillRect/>
          </a:stretch>
        </p:blipFill>
        <p:spPr>
          <a:xfrm>
            <a:off x="5323946" y="2167465"/>
            <a:ext cx="2767872" cy="2745317"/>
          </a:xfrm>
          <a:prstGeom prst="rect">
            <a:avLst/>
          </a:prstGeom>
        </p:spPr>
      </p:pic>
    </p:spTree>
    <p:extLst>
      <p:ext uri="{BB962C8B-B14F-4D97-AF65-F5344CB8AC3E}">
        <p14:creationId xmlns:p14="http://schemas.microsoft.com/office/powerpoint/2010/main" val="204471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smtClean="0">
                <a:solidFill>
                  <a:srgbClr val="000000"/>
                </a:solidFill>
                <a:latin typeface="Tahoma" panose="020B0604030504040204" pitchFamily="34" charset="0"/>
                <a:cs typeface="Tahoma" panose="020B0604030504040204" pitchFamily="34" charset="0"/>
              </a:rPr>
              <a:t>Conclusion</a:t>
            </a:r>
            <a:endParaRPr lang="en-US" b="1" dirty="0" smtClean="0">
              <a:solidFill>
                <a:srgbClr val="000000"/>
              </a:solidFill>
              <a:latin typeface="Tahoma" panose="020B0604030504040204" pitchFamily="34" charset="0"/>
              <a:cs typeface="Tahoma" panose="020B0604030504040204" pitchFamily="34" charset="0"/>
            </a:endParaRP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endParaRPr lang="en-US" sz="21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25</a:t>
            </a:fld>
            <a:endParaRPr lang="en-US"/>
          </a:p>
        </p:txBody>
      </p:sp>
      <p:sp>
        <p:nvSpPr>
          <p:cNvPr id="6" name="TextBox 5"/>
          <p:cNvSpPr txBox="1"/>
          <p:nvPr/>
        </p:nvSpPr>
        <p:spPr>
          <a:xfrm>
            <a:off x="550333" y="1574801"/>
            <a:ext cx="7975600" cy="4324261"/>
          </a:xfrm>
          <a:prstGeom prst="rect">
            <a:avLst/>
          </a:prstGeom>
          <a:noFill/>
        </p:spPr>
        <p:txBody>
          <a:bodyPr wrap="square" rtlCol="0">
            <a:spAutoFit/>
          </a:bodyPr>
          <a:lstStyle/>
          <a:p>
            <a:r>
              <a:rPr lang="en-US" sz="2500" b="1" dirty="0" smtClean="0"/>
              <a:t>Shift Register Memory Only Detection: </a:t>
            </a:r>
          </a:p>
          <a:p>
            <a:pPr marL="285750" indent="-285750">
              <a:buFont typeface="Arial" panose="020B0604020202020204" pitchFamily="34" charset="0"/>
              <a:buChar char="•"/>
            </a:pPr>
            <a:r>
              <a:rPr lang="en-US" sz="2500" b="1" dirty="0" smtClean="0"/>
              <a:t>5660 transistors</a:t>
            </a:r>
          </a:p>
          <a:p>
            <a:r>
              <a:rPr lang="en-US" sz="2500" b="1" dirty="0" smtClean="0"/>
              <a:t>SRAM with Memory and Register Detection:</a:t>
            </a:r>
          </a:p>
          <a:p>
            <a:pPr marL="342900" indent="-342900">
              <a:buFont typeface="Arial" panose="020B0604020202020204" pitchFamily="34" charset="0"/>
              <a:buChar char="•"/>
            </a:pPr>
            <a:r>
              <a:rPr lang="en-US" sz="2500" b="1" dirty="0" smtClean="0"/>
              <a:t>6074</a:t>
            </a:r>
          </a:p>
          <a:p>
            <a:endParaRPr lang="en-US" sz="2500" b="1" dirty="0" smtClean="0"/>
          </a:p>
          <a:p>
            <a:pPr marL="342900" indent="-342900">
              <a:buFont typeface="Arial" panose="020B0604020202020204" pitchFamily="34" charset="0"/>
              <a:buChar char="•"/>
            </a:pPr>
            <a:r>
              <a:rPr lang="en-US" sz="2500" b="1" dirty="0" smtClean="0"/>
              <a:t>7.3% Additional overhead for much better error detection capabilities</a:t>
            </a:r>
          </a:p>
          <a:p>
            <a:pPr marL="342900" indent="-342900">
              <a:buFont typeface="Arial" panose="020B0604020202020204" pitchFamily="34" charset="0"/>
              <a:buChar char="•"/>
            </a:pPr>
            <a:r>
              <a:rPr lang="en-US" sz="2500" b="1" dirty="0" smtClean="0"/>
              <a:t>255 times decrease in processor communication</a:t>
            </a:r>
          </a:p>
          <a:p>
            <a:pPr marL="342900" indent="-342900">
              <a:buFont typeface="Arial" panose="020B0604020202020204" pitchFamily="34" charset="0"/>
              <a:buChar char="•"/>
            </a:pPr>
            <a:r>
              <a:rPr lang="en-US" sz="2500" b="1" dirty="0" smtClean="0"/>
              <a:t>Max operating frequency of ~300 MHz which is acceptable for most embedded systems</a:t>
            </a:r>
          </a:p>
          <a:p>
            <a:endParaRPr lang="en-US" sz="2500" b="1" dirty="0"/>
          </a:p>
        </p:txBody>
      </p:sp>
    </p:spTree>
    <p:extLst>
      <p:ext uri="{BB962C8B-B14F-4D97-AF65-F5344CB8AC3E}">
        <p14:creationId xmlns:p14="http://schemas.microsoft.com/office/powerpoint/2010/main" val="282734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Execution Fingerprinting</a:t>
            </a:r>
          </a:p>
        </p:txBody>
      </p:sp>
      <p:pic>
        <p:nvPicPr>
          <p:cNvPr id="9220" name="Picture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068" y="2899276"/>
            <a:ext cx="7670800" cy="278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txBox="1">
            <a:spLocks/>
          </p:cNvSpPr>
          <p:nvPr/>
        </p:nvSpPr>
        <p:spPr>
          <a:xfrm>
            <a:off x="402696" y="1388005"/>
            <a:ext cx="8072437" cy="1405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Data Compression </a:t>
            </a:r>
            <a:r>
              <a:rPr lang="en-US" sz="2500" b="1" dirty="0" smtClean="0">
                <a:solidFill>
                  <a:srgbClr val="000000"/>
                </a:solidFill>
                <a:sym typeface="Wingdings" panose="05000000000000000000" pitchFamily="2" charset="2"/>
              </a:rPr>
              <a:t>-&gt; Less communication overhead</a:t>
            </a:r>
            <a:endParaRPr lang="en-US" sz="2500" b="1" dirty="0" smtClean="0">
              <a:solidFill>
                <a:srgbClr val="000000"/>
              </a:solidFill>
            </a:endParaRPr>
          </a:p>
          <a:p>
            <a:pPr marL="285750" indent="-285750">
              <a:lnSpc>
                <a:spcPct val="150000"/>
              </a:lnSpc>
              <a:spcBef>
                <a:spcPct val="0"/>
              </a:spcBef>
              <a:buFontTx/>
              <a:buChar char="•"/>
            </a:pPr>
            <a:r>
              <a:rPr lang="en-US" sz="2500" b="1" dirty="0" smtClean="0">
                <a:solidFill>
                  <a:srgbClr val="000000"/>
                </a:solidFill>
              </a:rPr>
              <a:t>No Lockstep -&gt; Better </a:t>
            </a:r>
            <a:r>
              <a:rPr lang="en-US" sz="2500" b="1" dirty="0" err="1" smtClean="0">
                <a:solidFill>
                  <a:srgbClr val="000000"/>
                </a:solidFill>
              </a:rPr>
              <a:t>schedulability</a:t>
            </a:r>
            <a:r>
              <a:rPr lang="en-US" sz="2500" b="1" dirty="0" smtClean="0">
                <a:solidFill>
                  <a:srgbClr val="000000"/>
                </a:solidFill>
              </a:rPr>
              <a:t> and performance</a:t>
            </a:r>
          </a:p>
        </p:txBody>
      </p:sp>
      <p:sp>
        <p:nvSpPr>
          <p:cNvPr id="6" name="TextBox 5"/>
          <p:cNvSpPr txBox="1">
            <a:spLocks noChangeArrowheads="1"/>
          </p:cNvSpPr>
          <p:nvPr/>
        </p:nvSpPr>
        <p:spPr bwMode="auto">
          <a:xfrm>
            <a:off x="3310466" y="5850467"/>
            <a:ext cx="2508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b="1" dirty="0" smtClean="0"/>
              <a:t>Execution Fingerprinting</a:t>
            </a:r>
            <a:endParaRPr lang="en-US" b="1" dirty="0"/>
          </a:p>
        </p:txBody>
      </p:sp>
      <p:sp>
        <p:nvSpPr>
          <p:cNvPr id="3" name="Footer Placeholder 2"/>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3</a:t>
            </a:fld>
            <a:endParaRPr lang="en-US"/>
          </a:p>
        </p:txBody>
      </p:sp>
    </p:spTree>
    <p:extLst>
      <p:ext uri="{BB962C8B-B14F-4D97-AF65-F5344CB8AC3E}">
        <p14:creationId xmlns:p14="http://schemas.microsoft.com/office/powerpoint/2010/main" val="147036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1825625"/>
            <a:ext cx="8100483" cy="4351338"/>
          </a:xfrm>
        </p:spPr>
        <p:txBody>
          <a:bodyPr/>
          <a:lstStyle/>
          <a:p>
            <a:r>
              <a:rPr lang="en-US" b="1" dirty="0"/>
              <a:t>I</a:t>
            </a:r>
            <a:r>
              <a:rPr lang="en-US" b="1" dirty="0" smtClean="0"/>
              <a:t>mplementation of Fingerprinting</a:t>
            </a:r>
          </a:p>
          <a:p>
            <a:r>
              <a:rPr lang="en-US" b="1" dirty="0" smtClean="0"/>
              <a:t>Area overhead estimation of two fingerprinting technique</a:t>
            </a:r>
          </a:p>
          <a:p>
            <a:r>
              <a:rPr lang="en-US" b="1" dirty="0" smtClean="0"/>
              <a:t>Fingerprinting performance analysis</a:t>
            </a:r>
            <a:endParaRPr lang="en-US" b="1" dirty="0"/>
          </a:p>
        </p:txBody>
      </p:sp>
      <p:sp>
        <p:nvSpPr>
          <p:cNvPr id="4" name="Footer Placeholder 3"/>
          <p:cNvSpPr>
            <a:spLocks noGrp="1"/>
          </p:cNvSpPr>
          <p:nvPr>
            <p:ph type="ftr" sz="quarter" idx="11"/>
          </p:nvPr>
        </p:nvSpPr>
        <p:spPr/>
        <p:txBody>
          <a:bodyPr/>
          <a:lstStyle/>
          <a:p>
            <a:r>
              <a:rPr lang="en-US" smtClean="0"/>
              <a:t>Group 1 - Fingerprintng</a:t>
            </a:r>
            <a:endParaRPr lang="en-US"/>
          </a:p>
        </p:txBody>
      </p:sp>
      <p:sp>
        <p:nvSpPr>
          <p:cNvPr id="5" name="Slide Number Placeholder 4"/>
          <p:cNvSpPr>
            <a:spLocks noGrp="1"/>
          </p:cNvSpPr>
          <p:nvPr>
            <p:ph type="sldNum" sz="quarter" idx="12"/>
          </p:nvPr>
        </p:nvSpPr>
        <p:spPr/>
        <p:txBody>
          <a:bodyPr/>
          <a:lstStyle/>
          <a:p>
            <a:fld id="{32869E60-16EF-49CA-A674-0CDD0B48E575}" type="slidenum">
              <a:rPr lang="en-US" smtClean="0"/>
              <a:t>4</a:t>
            </a:fld>
            <a:endParaRPr lang="en-US"/>
          </a:p>
        </p:txBody>
      </p:sp>
      <p:sp>
        <p:nvSpPr>
          <p:cNvPr id="6"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Goals of this Project</a:t>
            </a:r>
            <a:endParaRPr lang="en-US" b="1" dirty="0" smtClean="0">
              <a:solidFill>
                <a:srgbClr val="0000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156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Approach</a:t>
            </a:r>
          </a:p>
        </p:txBody>
      </p:sp>
      <p:sp>
        <p:nvSpPr>
          <p:cNvPr id="5" name="Text Placeholder 2"/>
          <p:cNvSpPr txBox="1">
            <a:spLocks/>
          </p:cNvSpPr>
          <p:nvPr/>
        </p:nvSpPr>
        <p:spPr>
          <a:xfrm>
            <a:off x="478897" y="1489606"/>
            <a:ext cx="8072437" cy="1405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en-US" sz="2500" b="1" dirty="0" smtClean="0">
                <a:solidFill>
                  <a:srgbClr val="000000"/>
                </a:solidFill>
              </a:rPr>
              <a:t>Fingerprinting in 3 easy steps:</a:t>
            </a:r>
          </a:p>
        </p:txBody>
      </p:sp>
      <p:graphicFrame>
        <p:nvGraphicFramePr>
          <p:cNvPr id="2" name="Diagram 1"/>
          <p:cNvGraphicFramePr/>
          <p:nvPr>
            <p:extLst>
              <p:ext uri="{D42A27DB-BD31-4B8C-83A1-F6EECF244321}">
                <p14:modId xmlns:p14="http://schemas.microsoft.com/office/powerpoint/2010/main" val="1610648728"/>
              </p:ext>
            </p:extLst>
          </p:nvPr>
        </p:nvGraphicFramePr>
        <p:xfrm>
          <a:off x="524932" y="1515533"/>
          <a:ext cx="7306734"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8" name="Slide Number Placeholder 7"/>
          <p:cNvSpPr>
            <a:spLocks noGrp="1"/>
          </p:cNvSpPr>
          <p:nvPr>
            <p:ph type="sldNum" sz="quarter" idx="12"/>
          </p:nvPr>
        </p:nvSpPr>
        <p:spPr/>
        <p:txBody>
          <a:bodyPr/>
          <a:lstStyle/>
          <a:p>
            <a:fld id="{32869E60-16EF-49CA-A674-0CDD0B48E575}" type="slidenum">
              <a:rPr lang="en-US" smtClean="0"/>
              <a:t>5</a:t>
            </a:fld>
            <a:endParaRPr lang="en-US"/>
          </a:p>
        </p:txBody>
      </p:sp>
    </p:spTree>
    <p:extLst>
      <p:ext uri="{BB962C8B-B14F-4D97-AF65-F5344CB8AC3E}">
        <p14:creationId xmlns:p14="http://schemas.microsoft.com/office/powerpoint/2010/main" val="250984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graphicEl>
                                              <a:dgm id="{2D2F8899-1D2C-47CE-A87E-8885FBF224CB}"/>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graphicEl>
                                              <a:dgm id="{345CA273-4F78-4A6F-93C2-BD0D6B27198B}"/>
                                            </p:graphic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graphicEl>
                                              <a:dgm id="{6B900828-1105-44C2-8EA9-0C4700A21350}"/>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
                                            <p:graphicEl>
                                              <a:dgm id="{D7622B4F-1087-4395-B211-2C34C2AF5040}"/>
                                            </p:graphic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graphicEl>
                                              <a:dgm id="{76AA32B1-F2A3-4106-A3E7-43341B74A675}"/>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
                                            <p:graphicEl>
                                              <a:dgm id="{1F2D51A5-4BFF-4DF6-8410-B3316E91440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2"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Extracting the Data</a:t>
            </a:r>
          </a:p>
        </p:txBody>
      </p:sp>
      <p:sp>
        <p:nvSpPr>
          <p:cNvPr id="5" name="Text Placeholder 2"/>
          <p:cNvSpPr txBox="1">
            <a:spLocks/>
          </p:cNvSpPr>
          <p:nvPr/>
        </p:nvSpPr>
        <p:spPr>
          <a:xfrm>
            <a:off x="402696" y="1277938"/>
            <a:ext cx="8072437" cy="14059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Memory write address and data</a:t>
            </a:r>
          </a:p>
          <a:p>
            <a:pPr marL="285750" indent="-285750">
              <a:lnSpc>
                <a:spcPct val="150000"/>
              </a:lnSpc>
              <a:spcBef>
                <a:spcPct val="0"/>
              </a:spcBef>
              <a:buFontTx/>
              <a:buChar char="•"/>
            </a:pPr>
            <a:r>
              <a:rPr lang="en-US" sz="2500" b="1" dirty="0" smtClean="0">
                <a:solidFill>
                  <a:srgbClr val="000000"/>
                </a:solidFill>
              </a:rPr>
              <a:t>Register data</a:t>
            </a:r>
          </a:p>
          <a:p>
            <a:pPr marL="285750" indent="-285750">
              <a:lnSpc>
                <a:spcPct val="150000"/>
              </a:lnSpc>
              <a:spcBef>
                <a:spcPct val="0"/>
              </a:spcBef>
              <a:buFontTx/>
              <a:buChar char="•"/>
            </a:pPr>
            <a:r>
              <a:rPr lang="en-US" sz="2500" b="1" dirty="0" smtClean="0">
                <a:solidFill>
                  <a:srgbClr val="000000"/>
                </a:solidFill>
              </a:rPr>
              <a:t>Other options also possible</a:t>
            </a:r>
          </a:p>
          <a:p>
            <a:pPr marL="285750" indent="-285750">
              <a:lnSpc>
                <a:spcPct val="150000"/>
              </a:lnSpc>
              <a:spcBef>
                <a:spcPct val="0"/>
              </a:spcBef>
              <a:buFontTx/>
              <a:buChar char="•"/>
            </a:pPr>
            <a:endParaRPr lang="en-US" sz="2500" b="1" dirty="0" smtClean="0">
              <a:solidFill>
                <a:srgbClr val="000000"/>
              </a:solidFill>
            </a:endParaRPr>
          </a:p>
        </p:txBody>
      </p:sp>
      <p:pic>
        <p:nvPicPr>
          <p:cNvPr id="2" name="Picture 1"/>
          <p:cNvPicPr>
            <a:picLocks noChangeAspect="1"/>
          </p:cNvPicPr>
          <p:nvPr/>
        </p:nvPicPr>
        <p:blipFill>
          <a:blip r:embed="rId3"/>
          <a:stretch>
            <a:fillRect/>
          </a:stretch>
        </p:blipFill>
        <p:spPr>
          <a:xfrm>
            <a:off x="1328210" y="2696605"/>
            <a:ext cx="3838999" cy="3754995"/>
          </a:xfrm>
          <a:prstGeom prst="rect">
            <a:avLst/>
          </a:prstGeom>
        </p:spPr>
      </p:pic>
      <p:sp>
        <p:nvSpPr>
          <p:cNvPr id="8" name="Text Placeholder 2"/>
          <p:cNvSpPr txBox="1">
            <a:spLocks/>
          </p:cNvSpPr>
          <p:nvPr/>
        </p:nvSpPr>
        <p:spPr>
          <a:xfrm>
            <a:off x="5264487" y="3364684"/>
            <a:ext cx="3713258" cy="14300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000" b="1" dirty="0" smtClean="0">
                <a:solidFill>
                  <a:srgbClr val="000000"/>
                </a:solidFill>
              </a:rPr>
              <a:t>Original MIPS8 packaging</a:t>
            </a:r>
          </a:p>
          <a:p>
            <a:pPr marL="285750" indent="-285750">
              <a:lnSpc>
                <a:spcPct val="150000"/>
              </a:lnSpc>
              <a:spcBef>
                <a:spcPct val="0"/>
              </a:spcBef>
              <a:buFontTx/>
              <a:buChar char="•"/>
            </a:pPr>
            <a:r>
              <a:rPr lang="en-US" sz="2000" b="1" dirty="0" smtClean="0">
                <a:solidFill>
                  <a:srgbClr val="000000"/>
                </a:solidFill>
              </a:rPr>
              <a:t>9 additional pins (8 bit register data + register control signal)</a:t>
            </a:r>
          </a:p>
          <a:p>
            <a:pPr marL="285750" indent="-285750">
              <a:lnSpc>
                <a:spcPct val="150000"/>
              </a:lnSpc>
              <a:spcBef>
                <a:spcPct val="0"/>
              </a:spcBef>
              <a:buFontTx/>
              <a:buChar char="•"/>
            </a:pPr>
            <a:endParaRPr lang="en-US" sz="20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6</a:t>
            </a:fld>
            <a:endParaRPr lang="en-US"/>
          </a:p>
        </p:txBody>
      </p:sp>
    </p:spTree>
    <p:extLst>
      <p:ext uri="{BB962C8B-B14F-4D97-AF65-F5344CB8AC3E}">
        <p14:creationId xmlns:p14="http://schemas.microsoft.com/office/powerpoint/2010/main" val="264865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Compressing the Data</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100" b="1" dirty="0" smtClean="0">
                <a:solidFill>
                  <a:srgbClr val="000000"/>
                </a:solidFill>
              </a:rPr>
              <a:t>Use Cyclic Redundancy Check (CRC) algorithm</a:t>
            </a:r>
          </a:p>
          <a:p>
            <a:pPr marL="285750" indent="-285750">
              <a:lnSpc>
                <a:spcPct val="150000"/>
              </a:lnSpc>
              <a:spcBef>
                <a:spcPct val="0"/>
              </a:spcBef>
              <a:buFontTx/>
              <a:buChar char="•"/>
            </a:pPr>
            <a:r>
              <a:rPr lang="en-US" sz="2100" b="1" dirty="0" smtClean="0">
                <a:solidFill>
                  <a:srgbClr val="000000"/>
                </a:solidFill>
              </a:rPr>
              <a:t>Widespread, simple, and designed for error detection</a:t>
            </a:r>
          </a:p>
          <a:p>
            <a:pPr marL="285750" indent="-285750">
              <a:lnSpc>
                <a:spcPct val="150000"/>
              </a:lnSpc>
              <a:spcBef>
                <a:spcPct val="0"/>
              </a:spcBef>
              <a:buFontTx/>
              <a:buChar char="•"/>
            </a:pPr>
            <a:r>
              <a:rPr lang="en-US" sz="2100" b="1" dirty="0" smtClean="0">
                <a:solidFill>
                  <a:srgbClr val="000000"/>
                </a:solidFill>
              </a:rPr>
              <a:t>Chose 16-bit wide for better error coverage</a:t>
            </a: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pPr/>
              <a:t>7</a:t>
            </a:fld>
            <a:endParaRPr lang="en-US"/>
          </a:p>
        </p:txBody>
      </p:sp>
      <p:graphicFrame>
        <p:nvGraphicFramePr>
          <p:cNvPr id="8" name="Chart 7"/>
          <p:cNvGraphicFramePr/>
          <p:nvPr/>
        </p:nvGraphicFramePr>
        <p:xfrm>
          <a:off x="702734" y="3073400"/>
          <a:ext cx="7408334" cy="33612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54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Parallel CRC</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100" b="1" dirty="0" smtClean="0">
                <a:solidFill>
                  <a:srgbClr val="000000"/>
                </a:solidFill>
              </a:rPr>
              <a:t>Maximum 16 bits of data at a time</a:t>
            </a:r>
          </a:p>
          <a:p>
            <a:pPr marL="285750" indent="-285750">
              <a:lnSpc>
                <a:spcPct val="150000"/>
              </a:lnSpc>
              <a:spcBef>
                <a:spcPct val="0"/>
              </a:spcBef>
              <a:buFontTx/>
              <a:buChar char="•"/>
            </a:pPr>
            <a:r>
              <a:rPr lang="en-US" sz="2100" b="1" dirty="0" smtClean="0">
                <a:solidFill>
                  <a:srgbClr val="000000"/>
                </a:solidFill>
              </a:rPr>
              <a:t>Compute CRC in parallel – no need for input buffer</a:t>
            </a:r>
          </a:p>
          <a:p>
            <a:pPr marL="285750" indent="-285750">
              <a:lnSpc>
                <a:spcPct val="150000"/>
              </a:lnSpc>
              <a:spcBef>
                <a:spcPct val="0"/>
              </a:spcBef>
              <a:buFontTx/>
              <a:buChar char="•"/>
            </a:pPr>
            <a:r>
              <a:rPr lang="en-US" sz="2100" b="1" dirty="0" smtClean="0">
                <a:solidFill>
                  <a:srgbClr val="000000"/>
                </a:solidFill>
              </a:rPr>
              <a:t>Use </a:t>
            </a:r>
            <a:r>
              <a:rPr lang="en-CA" sz="2100" b="1" dirty="0" smtClean="0">
                <a:solidFill>
                  <a:srgbClr val="000000"/>
                </a:solidFill>
              </a:rPr>
              <a:t>0x755B polynomial – good for larger block sizes</a:t>
            </a:r>
          </a:p>
          <a:p>
            <a:r>
              <a:rPr lang="en-CA" sz="2100" b="1" dirty="0" smtClean="0">
                <a:solidFill>
                  <a:srgbClr val="000000"/>
                </a:solidFill>
              </a:rPr>
              <a:t>Use method from “A Practical Parallel CRC Generation Method” </a:t>
            </a:r>
            <a:br>
              <a:rPr lang="en-CA" sz="2100" b="1" dirty="0" smtClean="0">
                <a:solidFill>
                  <a:srgbClr val="000000"/>
                </a:solidFill>
              </a:rPr>
            </a:br>
            <a:r>
              <a:rPr lang="en-CA" sz="2100" b="1" dirty="0" smtClean="0">
                <a:solidFill>
                  <a:srgbClr val="000000"/>
                </a:solidFill>
              </a:rPr>
              <a:t>by E. </a:t>
            </a:r>
            <a:r>
              <a:rPr lang="en-CA" sz="2100" b="1" dirty="0" err="1" smtClean="0">
                <a:solidFill>
                  <a:srgbClr val="000000"/>
                </a:solidFill>
              </a:rPr>
              <a:t>Stavinov</a:t>
            </a:r>
            <a:r>
              <a:rPr lang="en-CA" sz="2100" b="1" dirty="0" smtClean="0">
                <a:solidFill>
                  <a:srgbClr val="000000"/>
                </a:solidFill>
              </a:rPr>
              <a:t>  to come up with matrices</a:t>
            </a:r>
          </a:p>
          <a:p>
            <a:pPr marL="285750" indent="-285750">
              <a:lnSpc>
                <a:spcPct val="150000"/>
              </a:lnSpc>
              <a:spcBef>
                <a:spcPct val="0"/>
              </a:spcBef>
              <a:buFontTx/>
              <a:buChar char="•"/>
            </a:pPr>
            <a:r>
              <a:rPr lang="pt-BR" sz="2100" b="1" dirty="0" smtClean="0">
                <a:solidFill>
                  <a:srgbClr val="000000"/>
                </a:solidFill>
              </a:rPr>
              <a:t>M[10] = N[0] ^ Mp[0] ^ N[3] ^ Mp[3] ^ N[5] ^ Mp[5] ^ N[6] ^ Mp[6] ^ N[7] ^ Mp[7] ^ N[8] ^ Mp[8] ^ N[9] ^ Mp[9] ^ N[10] ^ Mp[10] ^ N[11] ^ Mp[11] ^ N[12] ^ Mp[12] ^ N[13] ^ Mp[13] ^ N[14] ^ Mp[14];</a:t>
            </a:r>
            <a:endParaRPr lang="en-US" sz="2100" b="1" dirty="0" smtClean="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pPr/>
              <a:t>8</a:t>
            </a:fld>
            <a:endParaRPr lang="en-US"/>
          </a:p>
        </p:txBody>
      </p:sp>
    </p:spTree>
    <p:extLst>
      <p:ext uri="{BB962C8B-B14F-4D97-AF65-F5344CB8AC3E}">
        <p14:creationId xmlns:p14="http://schemas.microsoft.com/office/powerpoint/2010/main" val="423173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Implement the Circuit</a:t>
            </a: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CA" sz="2100" b="1" dirty="0" smtClean="0">
                <a:solidFill>
                  <a:srgbClr val="000000"/>
                </a:solidFill>
              </a:rPr>
              <a:t>Lots of XORs and lots of wires</a:t>
            </a:r>
          </a:p>
          <a:p>
            <a:pPr marL="285750" indent="-285750">
              <a:lnSpc>
                <a:spcPct val="150000"/>
              </a:lnSpc>
              <a:spcBef>
                <a:spcPct val="0"/>
              </a:spcBef>
              <a:buFontTx/>
              <a:buChar char="•"/>
            </a:pPr>
            <a:r>
              <a:rPr lang="en-CA" sz="2100" b="1" dirty="0" smtClean="0">
                <a:solidFill>
                  <a:srgbClr val="000000"/>
                </a:solidFill>
              </a:rPr>
              <a:t>Minimize by combining common operations</a:t>
            </a:r>
          </a:p>
          <a:p>
            <a:pPr marL="285750" indent="-285750">
              <a:lnSpc>
                <a:spcPct val="150000"/>
              </a:lnSpc>
              <a:spcBef>
                <a:spcPct val="0"/>
              </a:spcBef>
              <a:buFontTx/>
              <a:buChar char="•"/>
            </a:pPr>
            <a:r>
              <a:rPr lang="en-CA" sz="2100" b="1" dirty="0" smtClean="0">
                <a:solidFill>
                  <a:srgbClr val="000000"/>
                </a:solidFill>
              </a:rPr>
              <a:t>Split up into stages</a:t>
            </a:r>
            <a:endParaRPr lang="en-US" sz="2100" b="1" dirty="0" smtClean="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pPr/>
              <a:t>9</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5834294" y="1132323"/>
            <a:ext cx="2573107" cy="537537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11475" y="3141133"/>
            <a:ext cx="5821541" cy="2946929"/>
          </a:xfrm>
          <a:prstGeom prst="rect">
            <a:avLst/>
          </a:prstGeom>
          <a:noFill/>
          <a:ln w="9525">
            <a:noFill/>
            <a:miter lim="800000"/>
            <a:headEnd/>
            <a:tailEnd/>
          </a:ln>
        </p:spPr>
      </p:pic>
    </p:spTree>
    <p:extLst>
      <p:ext uri="{BB962C8B-B14F-4D97-AF65-F5344CB8AC3E}">
        <p14:creationId xmlns:p14="http://schemas.microsoft.com/office/powerpoint/2010/main" val="3449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TotalTime>
  <Words>1890</Words>
  <Application>Microsoft Office PowerPoint</Application>
  <PresentationFormat>On-screen Show (4:3)</PresentationFormat>
  <Paragraphs>201</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宋体</vt:lpstr>
      <vt:lpstr>Arial</vt:lpstr>
      <vt:lpstr>Calibri</vt:lpstr>
      <vt:lpstr>Calibri Light</vt:lpstr>
      <vt:lpstr>Tahoma</vt:lpstr>
      <vt:lpstr>Wingdings</vt:lpstr>
      <vt:lpstr>Office Theme</vt:lpstr>
      <vt:lpstr>PowerPoint Presentation</vt:lpstr>
      <vt:lpstr>Background and Motivation</vt:lpstr>
      <vt:lpstr>Execution Fingerprinting</vt:lpstr>
      <vt:lpstr>Goals of this Project</vt:lpstr>
      <vt:lpstr>Approach</vt:lpstr>
      <vt:lpstr>Extracting the Data</vt:lpstr>
      <vt:lpstr>Compressing the Data</vt:lpstr>
      <vt:lpstr>Parallel CRC</vt:lpstr>
      <vt:lpstr>Implement the Circuit</vt:lpstr>
      <vt:lpstr>Storing the Fingerprints</vt:lpstr>
      <vt:lpstr>Improved implementation: SRAM</vt:lpstr>
      <vt:lpstr>SRAM Implementation</vt:lpstr>
      <vt:lpstr>Evaluation – Area Estimation</vt:lpstr>
      <vt:lpstr>Evaluation - Timing</vt:lpstr>
      <vt:lpstr>Timing Analysis</vt:lpstr>
      <vt:lpstr>Timing Analysis</vt:lpstr>
      <vt:lpstr>Timing Analysis</vt:lpstr>
      <vt:lpstr>Timing Analysis</vt:lpstr>
      <vt:lpstr>Finger Printing</vt:lpstr>
      <vt:lpstr>Evaluation – Validation</vt:lpstr>
      <vt:lpstr>Evaluation – Validation</vt:lpstr>
      <vt:lpstr>Evaluation – Validation</vt:lpstr>
      <vt:lpstr>Final Design</vt:lpstr>
      <vt:lpstr>Final Design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Mojing Liu</dc:creator>
  <cp:lastModifiedBy>Mojing Liu</cp:lastModifiedBy>
  <cp:revision>24</cp:revision>
  <dcterms:created xsi:type="dcterms:W3CDTF">2013-11-28T07:50:07Z</dcterms:created>
  <dcterms:modified xsi:type="dcterms:W3CDTF">2013-11-29T07:41:48Z</dcterms:modified>
</cp:coreProperties>
</file>