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sldIdLst>
    <p:sldId id="257" r:id="rId2"/>
    <p:sldId id="261" r:id="rId3"/>
    <p:sldId id="263" r:id="rId4"/>
    <p:sldId id="264" r:id="rId5"/>
    <p:sldId id="265"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4660"/>
  </p:normalViewPr>
  <p:slideViewPr>
    <p:cSldViewPr snapToGrid="0">
      <p:cViewPr varScale="1">
        <p:scale>
          <a:sx n="113" d="100"/>
          <a:sy n="113" d="100"/>
        </p:scale>
        <p:origin x="1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B94CC2-4D67-49E2-B7B4-F47D49BD1685}" type="doc">
      <dgm:prSet loTypeId="urn:microsoft.com/office/officeart/2011/layout/CircleProcess" loCatId="process" qsTypeId="urn:microsoft.com/office/officeart/2005/8/quickstyle/simple3" qsCatId="simple" csTypeId="urn:microsoft.com/office/officeart/2005/8/colors/colorful4" csCatId="colorful" phldr="1"/>
      <dgm:spPr/>
      <dgm:t>
        <a:bodyPr/>
        <a:lstStyle/>
        <a:p>
          <a:endParaRPr lang="en-US"/>
        </a:p>
      </dgm:t>
    </dgm:pt>
    <dgm:pt modelId="{92626403-EFF8-4A54-837D-4C3CF19D1B5C}">
      <dgm:prSet phldrT="[Text]"/>
      <dgm:spPr>
        <a:ln>
          <a:solidFill>
            <a:srgbClr val="C00000"/>
          </a:solidFill>
        </a:ln>
      </dgm:spPr>
      <dgm:t>
        <a:bodyPr/>
        <a:lstStyle/>
        <a:p>
          <a:r>
            <a:rPr lang="en-US" b="1" smtClean="0"/>
            <a:t>Extract data from processor</a:t>
          </a:r>
          <a:endParaRPr lang="en-US" dirty="0"/>
        </a:p>
      </dgm:t>
    </dgm:pt>
    <dgm:pt modelId="{C9E6957C-46F2-4365-9DCC-6DEE6351D88C}" type="parTrans" cxnId="{06EDF5F7-DAE3-4C8E-AFA3-42CB6C84D1B9}">
      <dgm:prSet/>
      <dgm:spPr/>
      <dgm:t>
        <a:bodyPr/>
        <a:lstStyle/>
        <a:p>
          <a:endParaRPr lang="en-US"/>
        </a:p>
      </dgm:t>
    </dgm:pt>
    <dgm:pt modelId="{68A12E62-721A-4ED9-A37D-3C593E90003E}" type="sibTrans" cxnId="{06EDF5F7-DAE3-4C8E-AFA3-42CB6C84D1B9}">
      <dgm:prSet/>
      <dgm:spPr/>
      <dgm:t>
        <a:bodyPr/>
        <a:lstStyle/>
        <a:p>
          <a:endParaRPr lang="en-US"/>
        </a:p>
      </dgm:t>
    </dgm:pt>
    <dgm:pt modelId="{37EFC1CC-02B9-4C66-9D94-FDB3B208A5DB}">
      <dgm:prSet phldrT="[Text]"/>
      <dgm:spPr>
        <a:ln>
          <a:solidFill>
            <a:srgbClr val="FFFF00"/>
          </a:solidFill>
        </a:ln>
      </dgm:spPr>
      <dgm:t>
        <a:bodyPr/>
        <a:lstStyle/>
        <a:p>
          <a:r>
            <a:rPr lang="en-US" b="1" smtClean="0"/>
            <a:t>Compress data into fingerprints</a:t>
          </a:r>
          <a:endParaRPr lang="en-US" dirty="0"/>
        </a:p>
      </dgm:t>
    </dgm:pt>
    <dgm:pt modelId="{03340C35-C19A-45BF-8A87-D9A1C35E886E}" type="parTrans" cxnId="{D966BF61-6CBC-4414-AF2F-74D72EC42B4C}">
      <dgm:prSet/>
      <dgm:spPr/>
      <dgm:t>
        <a:bodyPr/>
        <a:lstStyle/>
        <a:p>
          <a:endParaRPr lang="en-US"/>
        </a:p>
      </dgm:t>
    </dgm:pt>
    <dgm:pt modelId="{80841B31-8818-48A5-90CE-98BC4E9BE80B}" type="sibTrans" cxnId="{D966BF61-6CBC-4414-AF2F-74D72EC42B4C}">
      <dgm:prSet/>
      <dgm:spPr/>
      <dgm:t>
        <a:bodyPr/>
        <a:lstStyle/>
        <a:p>
          <a:endParaRPr lang="en-US"/>
        </a:p>
      </dgm:t>
    </dgm:pt>
    <dgm:pt modelId="{6980FFBB-6644-486B-97C1-98A4877C2089}">
      <dgm:prSet phldrT="[Text]"/>
      <dgm:spPr>
        <a:ln>
          <a:solidFill>
            <a:srgbClr val="00B050"/>
          </a:solidFill>
        </a:ln>
      </dgm:spPr>
      <dgm:t>
        <a:bodyPr/>
        <a:lstStyle/>
        <a:p>
          <a:r>
            <a:rPr lang="en-US" b="1" smtClean="0"/>
            <a:t>Store fingerprints for comparison</a:t>
          </a:r>
          <a:endParaRPr lang="en-US" dirty="0"/>
        </a:p>
      </dgm:t>
    </dgm:pt>
    <dgm:pt modelId="{CB62C348-E10F-433D-A3F3-F7FB1541DE75}" type="parTrans" cxnId="{D419CDBD-606B-40A5-B676-C5EC0D4D47C1}">
      <dgm:prSet/>
      <dgm:spPr/>
      <dgm:t>
        <a:bodyPr/>
        <a:lstStyle/>
        <a:p>
          <a:endParaRPr lang="en-US"/>
        </a:p>
      </dgm:t>
    </dgm:pt>
    <dgm:pt modelId="{2A9122E8-BCBF-434A-BFF8-71C1D4BF1B1B}" type="sibTrans" cxnId="{D419CDBD-606B-40A5-B676-C5EC0D4D47C1}">
      <dgm:prSet/>
      <dgm:spPr/>
      <dgm:t>
        <a:bodyPr/>
        <a:lstStyle/>
        <a:p>
          <a:endParaRPr lang="en-US"/>
        </a:p>
      </dgm:t>
    </dgm:pt>
    <dgm:pt modelId="{855C76D1-F2E7-422D-B50B-FB1059CF2B55}" type="pres">
      <dgm:prSet presAssocID="{9CB94CC2-4D67-49E2-B7B4-F47D49BD1685}" presName="Name0" presStyleCnt="0">
        <dgm:presLayoutVars>
          <dgm:chMax val="11"/>
          <dgm:chPref val="11"/>
          <dgm:dir/>
          <dgm:resizeHandles/>
        </dgm:presLayoutVars>
      </dgm:prSet>
      <dgm:spPr/>
    </dgm:pt>
    <dgm:pt modelId="{9EB71BED-F4F0-479F-8B5D-ED1FC9688D88}" type="pres">
      <dgm:prSet presAssocID="{6980FFBB-6644-486B-97C1-98A4877C2089}" presName="Accent3" presStyleCnt="0"/>
      <dgm:spPr/>
    </dgm:pt>
    <dgm:pt modelId="{76AA32B1-F2A3-4106-A3E7-43341B74A675}" type="pres">
      <dgm:prSet presAssocID="{6980FFBB-6644-486B-97C1-98A4877C2089}" presName="Accent" presStyleLbl="node1" presStyleIdx="0" presStyleCnt="3"/>
      <dgm:spPr>
        <a:solidFill>
          <a:srgbClr val="00B050"/>
        </a:solidFill>
        <a:ln>
          <a:solidFill>
            <a:srgbClr val="00B050"/>
          </a:solidFill>
        </a:ln>
      </dgm:spPr>
    </dgm:pt>
    <dgm:pt modelId="{DFD25929-36A3-4183-B072-359BD1E10005}" type="pres">
      <dgm:prSet presAssocID="{6980FFBB-6644-486B-97C1-98A4877C2089}" presName="ParentBackground3" presStyleCnt="0"/>
      <dgm:spPr/>
    </dgm:pt>
    <dgm:pt modelId="{1F2D51A5-4BFF-4DF6-8410-B3316E91440E}" type="pres">
      <dgm:prSet presAssocID="{6980FFBB-6644-486B-97C1-98A4877C2089}" presName="ParentBackground" presStyleLbl="fgAcc1" presStyleIdx="0" presStyleCnt="3"/>
      <dgm:spPr/>
      <dgm:t>
        <a:bodyPr/>
        <a:lstStyle/>
        <a:p>
          <a:endParaRPr lang="en-US"/>
        </a:p>
      </dgm:t>
    </dgm:pt>
    <dgm:pt modelId="{72507383-9A31-4A40-9AE6-08F465AD3CD5}" type="pres">
      <dgm:prSet presAssocID="{6980FFBB-6644-486B-97C1-98A4877C2089}" presName="Parent3" presStyleLbl="revTx" presStyleIdx="0" presStyleCnt="0">
        <dgm:presLayoutVars>
          <dgm:chMax val="1"/>
          <dgm:chPref val="1"/>
          <dgm:bulletEnabled val="1"/>
        </dgm:presLayoutVars>
      </dgm:prSet>
      <dgm:spPr/>
      <dgm:t>
        <a:bodyPr/>
        <a:lstStyle/>
        <a:p>
          <a:endParaRPr lang="en-US"/>
        </a:p>
      </dgm:t>
    </dgm:pt>
    <dgm:pt modelId="{E29EA4E4-57F3-4E0F-B416-4CCBBDDFFAC5}" type="pres">
      <dgm:prSet presAssocID="{37EFC1CC-02B9-4C66-9D94-FDB3B208A5DB}" presName="Accent2" presStyleCnt="0"/>
      <dgm:spPr/>
    </dgm:pt>
    <dgm:pt modelId="{6B900828-1105-44C2-8EA9-0C4700A21350}" type="pres">
      <dgm:prSet presAssocID="{37EFC1CC-02B9-4C66-9D94-FDB3B208A5DB}" presName="Accent" presStyleLbl="node1" presStyleIdx="1" presStyleCnt="3"/>
      <dgm:spPr>
        <a:solidFill>
          <a:srgbClr val="FFFF00"/>
        </a:solidFill>
        <a:ln>
          <a:solidFill>
            <a:srgbClr val="FFFF00"/>
          </a:solidFill>
        </a:ln>
      </dgm:spPr>
    </dgm:pt>
    <dgm:pt modelId="{7AAAFA7B-BF86-42FF-B6CF-60A070C195AF}" type="pres">
      <dgm:prSet presAssocID="{37EFC1CC-02B9-4C66-9D94-FDB3B208A5DB}" presName="ParentBackground2" presStyleCnt="0"/>
      <dgm:spPr/>
    </dgm:pt>
    <dgm:pt modelId="{D7622B4F-1087-4395-B211-2C34C2AF5040}" type="pres">
      <dgm:prSet presAssocID="{37EFC1CC-02B9-4C66-9D94-FDB3B208A5DB}" presName="ParentBackground" presStyleLbl="fgAcc1" presStyleIdx="1" presStyleCnt="3"/>
      <dgm:spPr/>
      <dgm:t>
        <a:bodyPr/>
        <a:lstStyle/>
        <a:p>
          <a:endParaRPr lang="en-US"/>
        </a:p>
      </dgm:t>
    </dgm:pt>
    <dgm:pt modelId="{6B0572E2-2134-4DDA-B67D-457C0F815122}" type="pres">
      <dgm:prSet presAssocID="{37EFC1CC-02B9-4C66-9D94-FDB3B208A5DB}" presName="Parent2" presStyleLbl="revTx" presStyleIdx="0" presStyleCnt="0">
        <dgm:presLayoutVars>
          <dgm:chMax val="1"/>
          <dgm:chPref val="1"/>
          <dgm:bulletEnabled val="1"/>
        </dgm:presLayoutVars>
      </dgm:prSet>
      <dgm:spPr/>
      <dgm:t>
        <a:bodyPr/>
        <a:lstStyle/>
        <a:p>
          <a:endParaRPr lang="en-US"/>
        </a:p>
      </dgm:t>
    </dgm:pt>
    <dgm:pt modelId="{E2989315-0B86-4CD8-A230-FBFC03829883}" type="pres">
      <dgm:prSet presAssocID="{92626403-EFF8-4A54-837D-4C3CF19D1B5C}" presName="Accent1" presStyleCnt="0"/>
      <dgm:spPr/>
    </dgm:pt>
    <dgm:pt modelId="{2D2F8899-1D2C-47CE-A87E-8885FBF224CB}" type="pres">
      <dgm:prSet presAssocID="{92626403-EFF8-4A54-837D-4C3CF19D1B5C}" presName="Accent" presStyleLbl="node1" presStyleIdx="2" presStyleCnt="3"/>
      <dgm:spPr>
        <a:solidFill>
          <a:srgbClr val="FF0000"/>
        </a:solidFill>
      </dgm:spPr>
    </dgm:pt>
    <dgm:pt modelId="{8A56B7C9-8B90-4272-9464-4DE7E59DC470}" type="pres">
      <dgm:prSet presAssocID="{92626403-EFF8-4A54-837D-4C3CF19D1B5C}" presName="ParentBackground1" presStyleCnt="0"/>
      <dgm:spPr/>
    </dgm:pt>
    <dgm:pt modelId="{345CA273-4F78-4A6F-93C2-BD0D6B27198B}" type="pres">
      <dgm:prSet presAssocID="{92626403-EFF8-4A54-837D-4C3CF19D1B5C}" presName="ParentBackground" presStyleLbl="fgAcc1" presStyleIdx="2" presStyleCnt="3"/>
      <dgm:spPr/>
      <dgm:t>
        <a:bodyPr/>
        <a:lstStyle/>
        <a:p>
          <a:endParaRPr lang="en-US"/>
        </a:p>
      </dgm:t>
    </dgm:pt>
    <dgm:pt modelId="{E1D8AF39-BF70-4BA7-A2FB-58102E048AF1}" type="pres">
      <dgm:prSet presAssocID="{92626403-EFF8-4A54-837D-4C3CF19D1B5C}" presName="Parent1" presStyleLbl="revTx" presStyleIdx="0" presStyleCnt="0">
        <dgm:presLayoutVars>
          <dgm:chMax val="1"/>
          <dgm:chPref val="1"/>
          <dgm:bulletEnabled val="1"/>
        </dgm:presLayoutVars>
      </dgm:prSet>
      <dgm:spPr/>
      <dgm:t>
        <a:bodyPr/>
        <a:lstStyle/>
        <a:p>
          <a:endParaRPr lang="en-US"/>
        </a:p>
      </dgm:t>
    </dgm:pt>
  </dgm:ptLst>
  <dgm:cxnLst>
    <dgm:cxn modelId="{D94C706E-1836-4C1B-B85C-1EDBE709736A}" type="presOf" srcId="{37EFC1CC-02B9-4C66-9D94-FDB3B208A5DB}" destId="{6B0572E2-2134-4DDA-B67D-457C0F815122}" srcOrd="1" destOrd="0" presId="urn:microsoft.com/office/officeart/2011/layout/CircleProcess"/>
    <dgm:cxn modelId="{E51FDBAE-961B-4A8A-8A46-D510DC05D646}" type="presOf" srcId="{92626403-EFF8-4A54-837D-4C3CF19D1B5C}" destId="{E1D8AF39-BF70-4BA7-A2FB-58102E048AF1}" srcOrd="1" destOrd="0" presId="urn:microsoft.com/office/officeart/2011/layout/CircleProcess"/>
    <dgm:cxn modelId="{34C9F00F-FFAD-42A0-B202-F493EB783F99}" type="presOf" srcId="{37EFC1CC-02B9-4C66-9D94-FDB3B208A5DB}" destId="{D7622B4F-1087-4395-B211-2C34C2AF5040}" srcOrd="0" destOrd="0" presId="urn:microsoft.com/office/officeart/2011/layout/CircleProcess"/>
    <dgm:cxn modelId="{C9C1F381-1575-4868-B2EA-FF701CF697AA}" type="presOf" srcId="{92626403-EFF8-4A54-837D-4C3CF19D1B5C}" destId="{345CA273-4F78-4A6F-93C2-BD0D6B27198B}" srcOrd="0" destOrd="0" presId="urn:microsoft.com/office/officeart/2011/layout/CircleProcess"/>
    <dgm:cxn modelId="{06EDF5F7-DAE3-4C8E-AFA3-42CB6C84D1B9}" srcId="{9CB94CC2-4D67-49E2-B7B4-F47D49BD1685}" destId="{92626403-EFF8-4A54-837D-4C3CF19D1B5C}" srcOrd="0" destOrd="0" parTransId="{C9E6957C-46F2-4365-9DCC-6DEE6351D88C}" sibTransId="{68A12E62-721A-4ED9-A37D-3C593E90003E}"/>
    <dgm:cxn modelId="{F2432579-B591-4AFD-97B2-E003E4CEB36B}" type="presOf" srcId="{6980FFBB-6644-486B-97C1-98A4877C2089}" destId="{1F2D51A5-4BFF-4DF6-8410-B3316E91440E}" srcOrd="0" destOrd="0" presId="urn:microsoft.com/office/officeart/2011/layout/CircleProcess"/>
    <dgm:cxn modelId="{D966BF61-6CBC-4414-AF2F-74D72EC42B4C}" srcId="{9CB94CC2-4D67-49E2-B7B4-F47D49BD1685}" destId="{37EFC1CC-02B9-4C66-9D94-FDB3B208A5DB}" srcOrd="1" destOrd="0" parTransId="{03340C35-C19A-45BF-8A87-D9A1C35E886E}" sibTransId="{80841B31-8818-48A5-90CE-98BC4E9BE80B}"/>
    <dgm:cxn modelId="{83BC76AA-DC36-4466-8738-E30B30F0CB0B}" type="presOf" srcId="{9CB94CC2-4D67-49E2-B7B4-F47D49BD1685}" destId="{855C76D1-F2E7-422D-B50B-FB1059CF2B55}" srcOrd="0" destOrd="0" presId="urn:microsoft.com/office/officeart/2011/layout/CircleProcess"/>
    <dgm:cxn modelId="{D419CDBD-606B-40A5-B676-C5EC0D4D47C1}" srcId="{9CB94CC2-4D67-49E2-B7B4-F47D49BD1685}" destId="{6980FFBB-6644-486B-97C1-98A4877C2089}" srcOrd="2" destOrd="0" parTransId="{CB62C348-E10F-433D-A3F3-F7FB1541DE75}" sibTransId="{2A9122E8-BCBF-434A-BFF8-71C1D4BF1B1B}"/>
    <dgm:cxn modelId="{7E00BD30-A669-46AF-B55F-684B0E0C262F}" type="presOf" srcId="{6980FFBB-6644-486B-97C1-98A4877C2089}" destId="{72507383-9A31-4A40-9AE6-08F465AD3CD5}" srcOrd="1" destOrd="0" presId="urn:microsoft.com/office/officeart/2011/layout/CircleProcess"/>
    <dgm:cxn modelId="{69044ABF-B338-48F5-BB68-88F402155E1E}" type="presParOf" srcId="{855C76D1-F2E7-422D-B50B-FB1059CF2B55}" destId="{9EB71BED-F4F0-479F-8B5D-ED1FC9688D88}" srcOrd="0" destOrd="0" presId="urn:microsoft.com/office/officeart/2011/layout/CircleProcess"/>
    <dgm:cxn modelId="{8D6115BF-C5C5-4E3B-922D-2DD95878A334}" type="presParOf" srcId="{9EB71BED-F4F0-479F-8B5D-ED1FC9688D88}" destId="{76AA32B1-F2A3-4106-A3E7-43341B74A675}" srcOrd="0" destOrd="0" presId="urn:microsoft.com/office/officeart/2011/layout/CircleProcess"/>
    <dgm:cxn modelId="{93BE7800-13C5-4046-AEE0-171A83F78621}" type="presParOf" srcId="{855C76D1-F2E7-422D-B50B-FB1059CF2B55}" destId="{DFD25929-36A3-4183-B072-359BD1E10005}" srcOrd="1" destOrd="0" presId="urn:microsoft.com/office/officeart/2011/layout/CircleProcess"/>
    <dgm:cxn modelId="{FFB1175D-9F47-4DF8-B573-7F56BAF02D73}" type="presParOf" srcId="{DFD25929-36A3-4183-B072-359BD1E10005}" destId="{1F2D51A5-4BFF-4DF6-8410-B3316E91440E}" srcOrd="0" destOrd="0" presId="urn:microsoft.com/office/officeart/2011/layout/CircleProcess"/>
    <dgm:cxn modelId="{8773FFF3-CBA8-4484-B168-486A5489CB71}" type="presParOf" srcId="{855C76D1-F2E7-422D-B50B-FB1059CF2B55}" destId="{72507383-9A31-4A40-9AE6-08F465AD3CD5}" srcOrd="2" destOrd="0" presId="urn:microsoft.com/office/officeart/2011/layout/CircleProcess"/>
    <dgm:cxn modelId="{48FCBAF4-6A94-4531-8250-1E633F44DEE8}" type="presParOf" srcId="{855C76D1-F2E7-422D-B50B-FB1059CF2B55}" destId="{E29EA4E4-57F3-4E0F-B416-4CCBBDDFFAC5}" srcOrd="3" destOrd="0" presId="urn:microsoft.com/office/officeart/2011/layout/CircleProcess"/>
    <dgm:cxn modelId="{42BD66C9-9211-41C3-A391-5369FAF3F4E9}" type="presParOf" srcId="{E29EA4E4-57F3-4E0F-B416-4CCBBDDFFAC5}" destId="{6B900828-1105-44C2-8EA9-0C4700A21350}" srcOrd="0" destOrd="0" presId="urn:microsoft.com/office/officeart/2011/layout/CircleProcess"/>
    <dgm:cxn modelId="{238114C0-7DC2-45B0-B6F1-2240D5B41028}" type="presParOf" srcId="{855C76D1-F2E7-422D-B50B-FB1059CF2B55}" destId="{7AAAFA7B-BF86-42FF-B6CF-60A070C195AF}" srcOrd="4" destOrd="0" presId="urn:microsoft.com/office/officeart/2011/layout/CircleProcess"/>
    <dgm:cxn modelId="{90976E80-3162-43EF-A14F-8B1AA200ED1A}" type="presParOf" srcId="{7AAAFA7B-BF86-42FF-B6CF-60A070C195AF}" destId="{D7622B4F-1087-4395-B211-2C34C2AF5040}" srcOrd="0" destOrd="0" presId="urn:microsoft.com/office/officeart/2011/layout/CircleProcess"/>
    <dgm:cxn modelId="{061496B6-CF21-4E3C-91E1-D207859F2556}" type="presParOf" srcId="{855C76D1-F2E7-422D-B50B-FB1059CF2B55}" destId="{6B0572E2-2134-4DDA-B67D-457C0F815122}" srcOrd="5" destOrd="0" presId="urn:microsoft.com/office/officeart/2011/layout/CircleProcess"/>
    <dgm:cxn modelId="{B64DDA92-D4AB-4751-8112-1866149A7E93}" type="presParOf" srcId="{855C76D1-F2E7-422D-B50B-FB1059CF2B55}" destId="{E2989315-0B86-4CD8-A230-FBFC03829883}" srcOrd="6" destOrd="0" presId="urn:microsoft.com/office/officeart/2011/layout/CircleProcess"/>
    <dgm:cxn modelId="{F22EA01C-7B5E-41D1-814D-42640D35F216}" type="presParOf" srcId="{E2989315-0B86-4CD8-A230-FBFC03829883}" destId="{2D2F8899-1D2C-47CE-A87E-8885FBF224CB}" srcOrd="0" destOrd="0" presId="urn:microsoft.com/office/officeart/2011/layout/CircleProcess"/>
    <dgm:cxn modelId="{F3529E1B-942D-4DD1-9A2B-8DDC5A01A53C}" type="presParOf" srcId="{855C76D1-F2E7-422D-B50B-FB1059CF2B55}" destId="{8A56B7C9-8B90-4272-9464-4DE7E59DC470}" srcOrd="7" destOrd="0" presId="urn:microsoft.com/office/officeart/2011/layout/CircleProcess"/>
    <dgm:cxn modelId="{17415D63-FAEB-488E-9D85-CF15994F16DD}" type="presParOf" srcId="{8A56B7C9-8B90-4272-9464-4DE7E59DC470}" destId="{345CA273-4F78-4A6F-93C2-BD0D6B27198B}" srcOrd="0" destOrd="0" presId="urn:microsoft.com/office/officeart/2011/layout/CircleProcess"/>
    <dgm:cxn modelId="{B9291E22-8091-4F93-BDFC-B0C04E42123C}" type="presParOf" srcId="{855C76D1-F2E7-422D-B50B-FB1059CF2B55}" destId="{E1D8AF39-BF70-4BA7-A2FB-58102E048AF1}"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A32B1-F2A3-4106-A3E7-43341B74A675}">
      <dsp:nvSpPr>
        <dsp:cNvPr id="0" name=""/>
        <dsp:cNvSpPr/>
      </dsp:nvSpPr>
      <dsp:spPr>
        <a:xfrm>
          <a:off x="5056807" y="1259255"/>
          <a:ext cx="2205868" cy="2206276"/>
        </a:xfrm>
        <a:prstGeom prst="ellipse">
          <a:avLst/>
        </a:prstGeom>
        <a:solidFill>
          <a:srgbClr val="00B050"/>
        </a:solidFill>
        <a:ln>
          <a:solidFill>
            <a:srgbClr val="00B05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F2D51A5-4BFF-4DF6-8410-B3316E91440E}">
      <dsp:nvSpPr>
        <dsp:cNvPr id="0" name=""/>
        <dsp:cNvSpPr/>
      </dsp:nvSpPr>
      <dsp:spPr>
        <a:xfrm>
          <a:off x="5130049" y="1332810"/>
          <a:ext cx="2059385" cy="2059165"/>
        </a:xfrm>
        <a:prstGeom prst="ellipse">
          <a:avLst/>
        </a:prstGeom>
        <a:solidFill>
          <a:schemeClr val="lt1">
            <a:alpha val="90000"/>
            <a:hueOff val="0"/>
            <a:satOff val="0"/>
            <a:lumOff val="0"/>
            <a:alphaOff val="0"/>
          </a:schemeClr>
        </a:solidFill>
        <a:ln w="6350" cap="flat" cmpd="sng" algn="ctr">
          <a:solidFill>
            <a:srgbClr val="00B05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smtClean="0"/>
            <a:t>Store fingerprints for comparison</a:t>
          </a:r>
          <a:endParaRPr lang="en-US" sz="2200" kern="1200" dirty="0"/>
        </a:p>
      </dsp:txBody>
      <dsp:txXfrm>
        <a:off x="5424452" y="1627032"/>
        <a:ext cx="1470579" cy="1470722"/>
      </dsp:txXfrm>
    </dsp:sp>
    <dsp:sp modelId="{6B900828-1105-44C2-8EA9-0C4700A21350}">
      <dsp:nvSpPr>
        <dsp:cNvPr id="0" name=""/>
        <dsp:cNvSpPr/>
      </dsp:nvSpPr>
      <dsp:spPr>
        <a:xfrm rot="2700000">
          <a:off x="2779635" y="1261922"/>
          <a:ext cx="2200555" cy="2200555"/>
        </a:xfrm>
        <a:prstGeom prst="teardrop">
          <a:avLst>
            <a:gd name="adj" fmla="val 100000"/>
          </a:avLst>
        </a:prstGeom>
        <a:solidFill>
          <a:srgbClr val="FFFF00"/>
        </a:solidFill>
        <a:ln>
          <a:solidFill>
            <a:srgbClr val="FFFF0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7622B4F-1087-4395-B211-2C34C2AF5040}">
      <dsp:nvSpPr>
        <dsp:cNvPr id="0" name=""/>
        <dsp:cNvSpPr/>
      </dsp:nvSpPr>
      <dsp:spPr>
        <a:xfrm>
          <a:off x="2850221" y="1332810"/>
          <a:ext cx="2059385" cy="2059165"/>
        </a:xfrm>
        <a:prstGeom prst="ellipse">
          <a:avLst/>
        </a:prstGeom>
        <a:solidFill>
          <a:schemeClr val="lt1">
            <a:alpha val="90000"/>
            <a:hueOff val="0"/>
            <a:satOff val="0"/>
            <a:lumOff val="0"/>
            <a:alphaOff val="0"/>
          </a:schemeClr>
        </a:solidFill>
        <a:ln w="6350" cap="flat" cmpd="sng" algn="ctr">
          <a:solidFill>
            <a:srgbClr val="FFFF0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smtClean="0"/>
            <a:t>Compress data into fingerprints</a:t>
          </a:r>
          <a:endParaRPr lang="en-US" sz="2200" kern="1200" dirty="0"/>
        </a:p>
      </dsp:txBody>
      <dsp:txXfrm>
        <a:off x="3144624" y="1627032"/>
        <a:ext cx="1470579" cy="1470722"/>
      </dsp:txXfrm>
    </dsp:sp>
    <dsp:sp modelId="{2D2F8899-1D2C-47CE-A87E-8885FBF224CB}">
      <dsp:nvSpPr>
        <dsp:cNvPr id="0" name=""/>
        <dsp:cNvSpPr/>
      </dsp:nvSpPr>
      <dsp:spPr>
        <a:xfrm rot="2700000">
          <a:off x="499807" y="1261922"/>
          <a:ext cx="2200555" cy="2200555"/>
        </a:xfrm>
        <a:prstGeom prst="teardrop">
          <a:avLst>
            <a:gd name="adj" fmla="val 100000"/>
          </a:avLst>
        </a:prstGeom>
        <a:solidFill>
          <a:srgbClr val="FF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45CA273-4F78-4A6F-93C2-BD0D6B27198B}">
      <dsp:nvSpPr>
        <dsp:cNvPr id="0" name=""/>
        <dsp:cNvSpPr/>
      </dsp:nvSpPr>
      <dsp:spPr>
        <a:xfrm>
          <a:off x="570392" y="1332810"/>
          <a:ext cx="2059385" cy="2059165"/>
        </a:xfrm>
        <a:prstGeom prst="ellipse">
          <a:avLst/>
        </a:prstGeom>
        <a:solidFill>
          <a:schemeClr val="lt1">
            <a:alpha val="90000"/>
            <a:hueOff val="0"/>
            <a:satOff val="0"/>
            <a:lumOff val="0"/>
            <a:alphaOff val="0"/>
          </a:schemeClr>
        </a:solidFill>
        <a:ln w="6350" cap="flat" cmpd="sng" algn="ctr">
          <a:solidFill>
            <a:srgbClr val="C0000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smtClean="0"/>
            <a:t>Extract data from processor</a:t>
          </a:r>
          <a:endParaRPr lang="en-US" sz="2200" kern="1200" dirty="0"/>
        </a:p>
      </dsp:txBody>
      <dsp:txXfrm>
        <a:off x="864795" y="1627032"/>
        <a:ext cx="1470579" cy="1470722"/>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D9617-9C4B-4823-95A7-820A83FCD03F}" type="datetimeFigureOut">
              <a:rPr lang="en-US" smtClean="0"/>
              <a:t>11/28/2013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17638-60A3-4681-BFB9-A5A0AE5CCB41}" type="slidenum">
              <a:rPr lang="en-US" smtClean="0"/>
              <a:t>‹#›</a:t>
            </a:fld>
            <a:endParaRPr lang="en-US"/>
          </a:p>
        </p:txBody>
      </p:sp>
    </p:spTree>
    <p:extLst>
      <p:ext uri="{BB962C8B-B14F-4D97-AF65-F5344CB8AC3E}">
        <p14:creationId xmlns:p14="http://schemas.microsoft.com/office/powerpoint/2010/main" val="143292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Hi,</a:t>
            </a:r>
          </a:p>
          <a:p>
            <a:pPr>
              <a:spcBef>
                <a:spcPct val="0"/>
              </a:spcBef>
            </a:pPr>
            <a:r>
              <a:rPr lang="en-US" dirty="0" smtClean="0"/>
              <a:t>My name is Mojing Liu and I am currently a master student at McGill University. Today I am here to present my research on the workload effects on execution fingerprinting for low-cost safety critical systems. This research was conducted under the GRC task 2371 alongside with the help from </a:t>
            </a:r>
            <a:r>
              <a:rPr lang="en-US" dirty="0" err="1" smtClean="0"/>
              <a:t>freescale</a:t>
            </a:r>
            <a:r>
              <a:rPr lang="en-US" dirty="0" smtClean="0"/>
              <a:t> semiconductor, my co-researcher Jonah and </a:t>
            </a:r>
            <a:r>
              <a:rPr lang="en-US" dirty="0" err="1" smtClean="0"/>
              <a:t>Georgi</a:t>
            </a:r>
            <a:r>
              <a:rPr lang="en-US" dirty="0" smtClean="0"/>
              <a:t> and also my professor Brett Meyer.</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0243E6E-FE52-4B72-8F39-8B095C1F79C3}"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824792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This issue has been addressed before through the use of error correcting code or also error detecting codes. These code mainly consist of adding redundant data bits that are then compared to see if an error occurred. Most ECC techniques can greatly improve the reliability of a system but also impacts the performance. At each access of this data, the redundant data bits need to be computed and compared. Another solution widely used in industry is lockstep execution. Lockstep consist of two redundant processor execution the exact same application on two independent resources. The results are then compared and validated if they are the same. This take out the performance impact compared to the ECC approach but increases the cost by twofold. Furthermore, those safety critical tasks have dedicated critical resources, not accessible by non-critical tasks. They have been scheduled to allow a third run of the application in case of different results. This leads to waste in of computational resources with all those empty slots.</a:t>
            </a:r>
          </a:p>
          <a:p>
            <a:pPr>
              <a:spcBef>
                <a:spcPct val="0"/>
              </a:spcBef>
            </a:pPr>
            <a:endParaRPr lang="en-US"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2D0B18D-5107-409C-AE34-B86E93FDC4A7}"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331528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Here’s a flow chart of how fingerprinting works. First, a set of data is chosen to be monitored and extracted from the processor execution. Here we have the write address and data, the memory load address and all the register updates due to ALU operations. Upon a certain time of execution, these data are compressed using any sort of hashing algorithm such as CRC or fletcher’s checksum into fingerprint. Each fingerprint is associated with a certain execution timeline of the application. Theses fingerprints, are then stored inside the fingerprint comparator and compared with the fingerprints generated by the redundant run. This greatly reduces the comparison overhead compared with the lockstep technique where basically every execution data needs to be compared. This provides a lot of possible design that can be tuned to a particular type of application for instance. And this is why we are going to talk about how tunable is fingerprinting?</a:t>
            </a:r>
          </a:p>
          <a:p>
            <a:pPr>
              <a:spcBef>
                <a:spcPct val="0"/>
              </a:spcBef>
            </a:pPr>
            <a:endParaRPr 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214657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Here’s a flow chart of how fingerprinting works. First, a set of data is chosen to be monitored and extracted from the processor execution. Here we have the write address and data, the memory load address and all the register updates due to ALU operations. Upon a certain time of execution, these data are compressed using any sort of hashing algorithm such as CRC or fletcher’s checksum into fingerprint. Each fingerprint is associated with a certain execution timeline of the application. Theses fingerprints, are then stored inside the fingerprint comparator and compared with the fingerprints generated by the redundant run. This greatly reduces the comparison overhead compared with the lockstep technique where basically every execution data needs to be compared. This provides a lot of possible design that can be tuned to a particular type of application for instance. And this is why we are going to talk about how tunable is fingerprinting?</a:t>
            </a:r>
          </a:p>
          <a:p>
            <a:pPr>
              <a:spcBef>
                <a:spcPct val="0"/>
              </a:spcBef>
            </a:pPr>
            <a:endParaRPr 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239385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Here’s a flow chart of how fingerprinting works. First, a set of data is chosen to be monitored and extracted from the processor execution. Here we have the write address and data, the memory load address and all the register updates due to ALU operations. Upon a certain time of execution, these data are compressed using any sort of hashing algorithm such as CRC or fletcher’s checksum into fingerprint. Each fingerprint is associated with a certain execution timeline of the application. Theses fingerprints, are then stored inside the fingerprint comparator and compared with the fingerprints generated by the redundant run. This greatly reduces the comparison overhead compared with the lockstep technique where basically every execution data needs to be compared. This provides a lot of possible design that can be tuned to a particular type of application for instance. And this is why we are going to talk about how tunable is fingerprinting?</a:t>
            </a:r>
          </a:p>
          <a:p>
            <a:pPr>
              <a:spcBef>
                <a:spcPct val="0"/>
              </a:spcBef>
            </a:pPr>
            <a:endParaRPr 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321084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9C5682-7B46-47B7-B278-44C16DA6722D}" type="datetime1">
              <a:rPr lang="en-US" smtClean="0"/>
              <a:t>11/28/2013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180609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0B2A36-C131-469C-85BA-EE78C4523DA8}" type="datetime1">
              <a:rPr lang="en-US" smtClean="0"/>
              <a:t>11/28/2013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67716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E036A-2CA8-43E2-98BE-19D4A6EBFA9B}" type="datetime1">
              <a:rPr lang="en-US" smtClean="0"/>
              <a:t>11/28/2013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2097577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669838-313E-453E-90B1-F68E84805D99}" type="datetime1">
              <a:rPr lang="en-US" smtClean="0"/>
              <a:t>11/28/2013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3338755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72811-104A-4763-A5B6-2D5715F6D2A2}" type="datetime1">
              <a:rPr lang="en-US" smtClean="0"/>
              <a:t>11/28/2013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47071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748487-5568-40A7-B4C9-0883D4B1DDC5}" type="datetime1">
              <a:rPr lang="en-US" smtClean="0"/>
              <a:t>11/28/2013</a:t>
            </a:fld>
            <a:endParaRPr lang="en-US"/>
          </a:p>
        </p:txBody>
      </p:sp>
      <p:sp>
        <p:nvSpPr>
          <p:cNvPr id="6" name="Footer Placeholder 5"/>
          <p:cNvSpPr>
            <a:spLocks noGrp="1"/>
          </p:cNvSpPr>
          <p:nvPr>
            <p:ph type="ftr" sz="quarter" idx="11"/>
          </p:nvPr>
        </p:nvSpPr>
        <p:spPr/>
        <p:txBody>
          <a:bodyPr/>
          <a:lstStyle/>
          <a:p>
            <a:r>
              <a:rPr lang="en-US" smtClean="0"/>
              <a:t>Group 1 - Fingerprintng</a:t>
            </a:r>
            <a:endParaRPr lang="en-US"/>
          </a:p>
        </p:txBody>
      </p:sp>
      <p:sp>
        <p:nvSpPr>
          <p:cNvPr id="7" name="Slide Number Placeholder 6"/>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321988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058600-07BF-49C5-93AE-01AABA93E57C}" type="datetime1">
              <a:rPr lang="en-US" smtClean="0"/>
              <a:t>11/28/2013</a:t>
            </a:fld>
            <a:endParaRPr lang="en-US"/>
          </a:p>
        </p:txBody>
      </p:sp>
      <p:sp>
        <p:nvSpPr>
          <p:cNvPr id="8" name="Footer Placeholder 7"/>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46988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AF4AD2-9633-4386-8362-964D0E4F14BE}" type="datetime1">
              <a:rPr lang="en-US" smtClean="0"/>
              <a:t>11/28/2013</a:t>
            </a:fld>
            <a:endParaRPr lang="en-US"/>
          </a:p>
        </p:txBody>
      </p:sp>
      <p:sp>
        <p:nvSpPr>
          <p:cNvPr id="4" name="Footer Placeholder 3"/>
          <p:cNvSpPr>
            <a:spLocks noGrp="1"/>
          </p:cNvSpPr>
          <p:nvPr>
            <p:ph type="ftr" sz="quarter" idx="11"/>
          </p:nvPr>
        </p:nvSpPr>
        <p:spPr/>
        <p:txBody>
          <a:bodyPr/>
          <a:lstStyle/>
          <a:p>
            <a:r>
              <a:rPr lang="en-US" smtClean="0"/>
              <a:t>Group 1 - Fingerprintng</a:t>
            </a:r>
            <a:endParaRPr lang="en-US"/>
          </a:p>
        </p:txBody>
      </p:sp>
      <p:sp>
        <p:nvSpPr>
          <p:cNvPr id="5" name="Slide Number Placeholder 4"/>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25533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96BAD-2218-4488-8C28-61CB758D7C8E}" type="datetime1">
              <a:rPr lang="en-US" smtClean="0"/>
              <a:t>11/28/2013</a:t>
            </a:fld>
            <a:endParaRPr lang="en-US"/>
          </a:p>
        </p:txBody>
      </p:sp>
      <p:sp>
        <p:nvSpPr>
          <p:cNvPr id="3" name="Footer Placeholder 2"/>
          <p:cNvSpPr>
            <a:spLocks noGrp="1"/>
          </p:cNvSpPr>
          <p:nvPr>
            <p:ph type="ftr" sz="quarter" idx="11"/>
          </p:nvPr>
        </p:nvSpPr>
        <p:spPr/>
        <p:txBody>
          <a:bodyPr/>
          <a:lstStyle/>
          <a:p>
            <a:r>
              <a:rPr lang="en-US" smtClean="0"/>
              <a:t>Group 1 - Fingerprintng</a:t>
            </a:r>
            <a:endParaRPr lang="en-US"/>
          </a:p>
        </p:txBody>
      </p:sp>
      <p:sp>
        <p:nvSpPr>
          <p:cNvPr id="4" name="Slide Number Placeholder 3"/>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416287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3885D-177D-4CF6-A458-DE7AB8E6A4BA}" type="datetime1">
              <a:rPr lang="en-US" smtClean="0"/>
              <a:t>11/28/2013</a:t>
            </a:fld>
            <a:endParaRPr lang="en-US"/>
          </a:p>
        </p:txBody>
      </p:sp>
      <p:sp>
        <p:nvSpPr>
          <p:cNvPr id="6" name="Footer Placeholder 5"/>
          <p:cNvSpPr>
            <a:spLocks noGrp="1"/>
          </p:cNvSpPr>
          <p:nvPr>
            <p:ph type="ftr" sz="quarter" idx="11"/>
          </p:nvPr>
        </p:nvSpPr>
        <p:spPr/>
        <p:txBody>
          <a:bodyPr/>
          <a:lstStyle/>
          <a:p>
            <a:r>
              <a:rPr lang="en-US" smtClean="0"/>
              <a:t>Group 1 - Fingerprintng</a:t>
            </a:r>
            <a:endParaRPr lang="en-US"/>
          </a:p>
        </p:txBody>
      </p:sp>
      <p:sp>
        <p:nvSpPr>
          <p:cNvPr id="7" name="Slide Number Placeholder 6"/>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2401712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D0ED37-E0E5-44B2-B229-CA2D3CD8B70B}" type="datetime1">
              <a:rPr lang="en-US" smtClean="0"/>
              <a:t>11/28/2013</a:t>
            </a:fld>
            <a:endParaRPr lang="en-US"/>
          </a:p>
        </p:txBody>
      </p:sp>
      <p:sp>
        <p:nvSpPr>
          <p:cNvPr id="6" name="Footer Placeholder 5"/>
          <p:cNvSpPr>
            <a:spLocks noGrp="1"/>
          </p:cNvSpPr>
          <p:nvPr>
            <p:ph type="ftr" sz="quarter" idx="11"/>
          </p:nvPr>
        </p:nvSpPr>
        <p:spPr/>
        <p:txBody>
          <a:bodyPr/>
          <a:lstStyle/>
          <a:p>
            <a:r>
              <a:rPr lang="en-US" smtClean="0"/>
              <a:t>Group 1 - Fingerprintng</a:t>
            </a:r>
            <a:endParaRPr lang="en-US"/>
          </a:p>
        </p:txBody>
      </p:sp>
      <p:sp>
        <p:nvSpPr>
          <p:cNvPr id="7" name="Slide Number Placeholder 6"/>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354582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015C6-3797-46AE-8C45-74162EFDA841}" type="datetime1">
              <a:rPr lang="en-US" smtClean="0"/>
              <a:t>11/28/2013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Group 1 - Fingerprintng</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69E60-16EF-49CA-A674-0CDD0B48E575}" type="slidenum">
              <a:rPr lang="en-US" smtClean="0"/>
              <a:t>‹#›</a:t>
            </a:fld>
            <a:endParaRPr lang="en-US"/>
          </a:p>
        </p:txBody>
      </p:sp>
    </p:spTree>
    <p:extLst>
      <p:ext uri="{BB962C8B-B14F-4D97-AF65-F5344CB8AC3E}">
        <p14:creationId xmlns:p14="http://schemas.microsoft.com/office/powerpoint/2010/main" val="3609483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bject 2"/>
          <p:cNvSpPr txBox="1">
            <a:spLocks noChangeArrowheads="1"/>
          </p:cNvSpPr>
          <p:nvPr/>
        </p:nvSpPr>
        <p:spPr bwMode="auto">
          <a:xfrm>
            <a:off x="245533" y="2495552"/>
            <a:ext cx="8661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sz="3000" b="1" dirty="0">
                <a:latin typeface="Tahoma" panose="020B0604030504040204" pitchFamily="34" charset="0"/>
                <a:cs typeface="Tahoma" panose="020B0604030504040204" pitchFamily="34" charset="0"/>
              </a:rPr>
              <a:t>VLSI Design of CRC-Based Fingerprinting on MIPS8 Architecture</a:t>
            </a:r>
          </a:p>
        </p:txBody>
      </p:sp>
      <p:sp>
        <p:nvSpPr>
          <p:cNvPr id="3076" name="object 7"/>
          <p:cNvSpPr txBox="1">
            <a:spLocks noChangeArrowheads="1"/>
          </p:cNvSpPr>
          <p:nvPr/>
        </p:nvSpPr>
        <p:spPr bwMode="auto">
          <a:xfrm>
            <a:off x="1314450" y="3890436"/>
            <a:ext cx="651510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sz="1500" b="1" dirty="0" err="1">
                <a:latin typeface="Arial" panose="020B0604020202020204" pitchFamily="34" charset="0"/>
                <a:cs typeface="Arial" panose="020B0604020202020204" pitchFamily="34" charset="0"/>
              </a:rPr>
              <a:t>Georgi</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Kostadinov</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Xinchi</a:t>
            </a:r>
            <a:r>
              <a:rPr lang="en-US" sz="1500" b="1" dirty="0">
                <a:latin typeface="Arial" panose="020B0604020202020204" pitchFamily="34" charset="0"/>
                <a:cs typeface="Arial" panose="020B0604020202020204" pitchFamily="34" charset="0"/>
              </a:rPr>
              <a:t> Chen, </a:t>
            </a:r>
            <a:r>
              <a:rPr lang="en-US" sz="1500" b="1" dirty="0" err="1">
                <a:latin typeface="Arial" panose="020B0604020202020204" pitchFamily="34" charset="0"/>
                <a:cs typeface="Arial" panose="020B0604020202020204" pitchFamily="34" charset="0"/>
              </a:rPr>
              <a:t>Kaushik</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Boga</a:t>
            </a:r>
            <a:r>
              <a:rPr lang="en-US" sz="1500" b="1" dirty="0">
                <a:latin typeface="Arial" panose="020B0604020202020204" pitchFamily="34" charset="0"/>
                <a:cs typeface="Arial" panose="020B0604020202020204" pitchFamily="34" charset="0"/>
              </a:rPr>
              <a:t>, Mojing Liu</a:t>
            </a:r>
            <a:endParaRPr lang="en-US" sz="1500" dirty="0">
              <a:latin typeface="Arial" panose="020B0604020202020204" pitchFamily="34" charset="0"/>
              <a:cs typeface="Arial" panose="020B0604020202020204" pitchFamily="34" charset="0"/>
            </a:endParaRPr>
          </a:p>
          <a:p>
            <a:pPr algn="ctr" eaLnBrk="1" hangingPunct="1"/>
            <a:r>
              <a:rPr lang="en-US" sz="1500" dirty="0">
                <a:latin typeface="Arial" panose="020B0604020202020204" pitchFamily="34" charset="0"/>
                <a:cs typeface="Arial" panose="020B0604020202020204" pitchFamily="34" charset="0"/>
              </a:rPr>
              <a:t>Department of Electrical and Computer Engineering </a:t>
            </a:r>
          </a:p>
          <a:p>
            <a:pPr algn="ctr" eaLnBrk="1" hangingPunct="1"/>
            <a:r>
              <a:rPr lang="en-US" sz="1500" dirty="0">
                <a:latin typeface="Arial" panose="020B0604020202020204" pitchFamily="34" charset="0"/>
                <a:cs typeface="Arial" panose="020B0604020202020204" pitchFamily="34" charset="0"/>
              </a:rPr>
              <a:t>McGill University </a:t>
            </a:r>
          </a:p>
        </p:txBody>
      </p:sp>
      <p:cxnSp>
        <p:nvCxnSpPr>
          <p:cNvPr id="11" name="Straight Connector 10"/>
          <p:cNvCxnSpPr/>
          <p:nvPr/>
        </p:nvCxnSpPr>
        <p:spPr>
          <a:xfrm>
            <a:off x="1314450" y="3716868"/>
            <a:ext cx="6492240" cy="0"/>
          </a:xfrm>
          <a:prstGeom prst="line">
            <a:avLst/>
          </a:prstGeom>
        </p:spPr>
        <p:style>
          <a:lnRef idx="1">
            <a:schemeClr val="dk1"/>
          </a:lnRef>
          <a:fillRef idx="0">
            <a:schemeClr val="dk1"/>
          </a:fillRef>
          <a:effectRef idx="0">
            <a:schemeClr val="dk1"/>
          </a:effectRef>
          <a:fontRef idx="minor">
            <a:schemeClr val="tx1"/>
          </a:fontRef>
        </p:style>
      </p:cxnSp>
      <p:pic>
        <p:nvPicPr>
          <p:cNvPr id="3079" name="Picture 2" descr="http://mvr.mcgill.ca/Robert/site/images/McGill_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000" y="4798487"/>
            <a:ext cx="1587104"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r>
              <a:rPr lang="en-US" smtClean="0"/>
              <a:t>Group 1 - Fingerprintng</a:t>
            </a:r>
            <a:endParaRPr lang="en-US"/>
          </a:p>
        </p:txBody>
      </p:sp>
      <p:sp>
        <p:nvSpPr>
          <p:cNvPr id="5" name="Slide Number Placeholder 4"/>
          <p:cNvSpPr>
            <a:spLocks noGrp="1"/>
          </p:cNvSpPr>
          <p:nvPr>
            <p:ph type="sldNum" sz="quarter" idx="12"/>
          </p:nvPr>
        </p:nvSpPr>
        <p:spPr/>
        <p:txBody>
          <a:bodyPr/>
          <a:lstStyle/>
          <a:p>
            <a:fld id="{32869E60-16EF-49CA-A674-0CDD0B48E575}" type="slidenum">
              <a:rPr lang="en-US" smtClean="0"/>
              <a:t>1</a:t>
            </a:fld>
            <a:endParaRPr lang="en-US"/>
          </a:p>
        </p:txBody>
      </p:sp>
    </p:spTree>
    <p:extLst>
      <p:ext uri="{BB962C8B-B14F-4D97-AF65-F5344CB8AC3E}">
        <p14:creationId xmlns:p14="http://schemas.microsoft.com/office/powerpoint/2010/main" val="1256853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58800" y="568325"/>
            <a:ext cx="8432800" cy="554038"/>
          </a:xfrm>
        </p:spPr>
        <p:txBody>
          <a:bodyPr>
            <a:normAutofit fontScale="90000"/>
          </a:bodyPr>
          <a:lstStyle/>
          <a:p>
            <a:pPr eaLnBrk="1" hangingPunct="1"/>
            <a:r>
              <a:rPr lang="en-US" b="1" dirty="0" smtClean="0">
                <a:solidFill>
                  <a:srgbClr val="000000"/>
                </a:solidFill>
                <a:latin typeface="Tahoma" panose="020B0604030504040204" pitchFamily="34" charset="0"/>
                <a:cs typeface="Tahoma" panose="020B0604030504040204" pitchFamily="34" charset="0"/>
              </a:rPr>
              <a:t>Background and Motivation</a:t>
            </a:r>
            <a:endParaRPr lang="en-US" b="1" dirty="0" smtClean="0">
              <a:solidFill>
                <a:srgbClr val="000000"/>
              </a:solidFill>
              <a:latin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6066" y="3047999"/>
            <a:ext cx="7399867" cy="311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07433" y="1372130"/>
            <a:ext cx="80010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buFont typeface="Arial" panose="020B0604020202020204" pitchFamily="34" charset="0"/>
              <a:buChar char="•"/>
            </a:pPr>
            <a:r>
              <a:rPr lang="en-US" sz="3000" b="1" dirty="0"/>
              <a:t>SER and MBU </a:t>
            </a:r>
            <a:r>
              <a:rPr lang="en-US" sz="3000" b="1" dirty="0" smtClean="0"/>
              <a:t>increase</a:t>
            </a:r>
          </a:p>
          <a:p>
            <a:pPr>
              <a:lnSpc>
                <a:spcPct val="150000"/>
              </a:lnSpc>
              <a:buFont typeface="Arial" panose="020B0604020202020204" pitchFamily="34" charset="0"/>
              <a:buChar char="•"/>
            </a:pPr>
            <a:r>
              <a:rPr lang="en-US" sz="3000" b="1" dirty="0" smtClean="0"/>
              <a:t>Lockstep Execution: Area Overhead</a:t>
            </a:r>
          </a:p>
          <a:p>
            <a:pPr eaLnBrk="1" hangingPunct="1">
              <a:lnSpc>
                <a:spcPct val="150000"/>
              </a:lnSpc>
              <a:buFont typeface="Arial" panose="020B0604020202020204" pitchFamily="34" charset="0"/>
              <a:buChar char="•"/>
            </a:pPr>
            <a:endParaRPr lang="en-US" sz="3000" b="1" dirty="0"/>
          </a:p>
        </p:txBody>
      </p:sp>
      <p:sp>
        <p:nvSpPr>
          <p:cNvPr id="9" name="TextBox 8"/>
          <p:cNvSpPr txBox="1">
            <a:spLocks noChangeArrowheads="1"/>
          </p:cNvSpPr>
          <p:nvPr/>
        </p:nvSpPr>
        <p:spPr bwMode="auto">
          <a:xfrm>
            <a:off x="3750733" y="6214534"/>
            <a:ext cx="2052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b="1" dirty="0"/>
              <a:t>Lockstep Execution </a:t>
            </a: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11" name="Slide Number Placeholder 10"/>
          <p:cNvSpPr>
            <a:spLocks noGrp="1"/>
          </p:cNvSpPr>
          <p:nvPr>
            <p:ph type="sldNum" sz="quarter" idx="12"/>
          </p:nvPr>
        </p:nvSpPr>
        <p:spPr/>
        <p:txBody>
          <a:bodyPr/>
          <a:lstStyle/>
          <a:p>
            <a:fld id="{32869E60-16EF-49CA-A674-0CDD0B48E575}" type="slidenum">
              <a:rPr lang="en-US" smtClean="0"/>
              <a:t>2</a:t>
            </a:fld>
            <a:endParaRPr lang="en-US"/>
          </a:p>
        </p:txBody>
      </p:sp>
    </p:spTree>
    <p:extLst>
      <p:ext uri="{BB962C8B-B14F-4D97-AF65-F5344CB8AC3E}">
        <p14:creationId xmlns:p14="http://schemas.microsoft.com/office/powerpoint/2010/main" val="3250492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Execution Fingerprinting</a:t>
            </a:r>
          </a:p>
        </p:txBody>
      </p:sp>
      <p:pic>
        <p:nvPicPr>
          <p:cNvPr id="9220" name="Picture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5068" y="2899276"/>
            <a:ext cx="7670800" cy="278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txBox="1">
            <a:spLocks/>
          </p:cNvSpPr>
          <p:nvPr/>
        </p:nvSpPr>
        <p:spPr>
          <a:xfrm>
            <a:off x="402696" y="1388005"/>
            <a:ext cx="8072437" cy="1405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Data Compression </a:t>
            </a:r>
            <a:r>
              <a:rPr lang="en-US" sz="2500" b="1" dirty="0" smtClean="0">
                <a:solidFill>
                  <a:srgbClr val="000000"/>
                </a:solidFill>
                <a:sym typeface="Wingdings" panose="05000000000000000000" pitchFamily="2" charset="2"/>
              </a:rPr>
              <a:t>-&gt; Less communication overhead</a:t>
            </a:r>
            <a:endParaRPr lang="en-US" sz="2500" b="1" dirty="0" smtClean="0">
              <a:solidFill>
                <a:srgbClr val="000000"/>
              </a:solidFill>
            </a:endParaRPr>
          </a:p>
          <a:p>
            <a:pPr marL="285750" indent="-285750">
              <a:lnSpc>
                <a:spcPct val="150000"/>
              </a:lnSpc>
              <a:spcBef>
                <a:spcPct val="0"/>
              </a:spcBef>
              <a:buFontTx/>
              <a:buChar char="•"/>
            </a:pPr>
            <a:r>
              <a:rPr lang="en-US" sz="2500" b="1" dirty="0" smtClean="0">
                <a:solidFill>
                  <a:srgbClr val="000000"/>
                </a:solidFill>
              </a:rPr>
              <a:t>No Lockstep -&gt; Better </a:t>
            </a:r>
            <a:r>
              <a:rPr lang="en-US" sz="2500" b="1" dirty="0" err="1" smtClean="0">
                <a:solidFill>
                  <a:srgbClr val="000000"/>
                </a:solidFill>
              </a:rPr>
              <a:t>schedulability</a:t>
            </a:r>
            <a:r>
              <a:rPr lang="en-US" sz="2500" b="1" dirty="0" smtClean="0">
                <a:solidFill>
                  <a:srgbClr val="000000"/>
                </a:solidFill>
              </a:rPr>
              <a:t> and performance</a:t>
            </a:r>
          </a:p>
        </p:txBody>
      </p:sp>
      <p:sp>
        <p:nvSpPr>
          <p:cNvPr id="6" name="TextBox 5"/>
          <p:cNvSpPr txBox="1">
            <a:spLocks noChangeArrowheads="1"/>
          </p:cNvSpPr>
          <p:nvPr/>
        </p:nvSpPr>
        <p:spPr bwMode="auto">
          <a:xfrm>
            <a:off x="3310466" y="5850467"/>
            <a:ext cx="2508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b="1" dirty="0" smtClean="0"/>
              <a:t>Execution Fingerprinting</a:t>
            </a:r>
            <a:endParaRPr lang="en-US" b="1" dirty="0"/>
          </a:p>
        </p:txBody>
      </p:sp>
      <p:sp>
        <p:nvSpPr>
          <p:cNvPr id="3" name="Footer Placeholder 2"/>
          <p:cNvSpPr>
            <a:spLocks noGrp="1"/>
          </p:cNvSpPr>
          <p:nvPr>
            <p:ph type="ftr" sz="quarter" idx="11"/>
          </p:nvPr>
        </p:nvSpPr>
        <p:spPr/>
        <p:txBody>
          <a:bodyPr/>
          <a:lstStyle/>
          <a:p>
            <a:r>
              <a:rPr lang="en-US" smtClean="0"/>
              <a:t>Group 1 - Fingerprintng</a:t>
            </a:r>
            <a:endParaRPr lang="en-US"/>
          </a:p>
        </p:txBody>
      </p:sp>
      <p:sp>
        <p:nvSpPr>
          <p:cNvPr id="7" name="Slide Number Placeholder 6"/>
          <p:cNvSpPr>
            <a:spLocks noGrp="1"/>
          </p:cNvSpPr>
          <p:nvPr>
            <p:ph type="sldNum" sz="quarter" idx="12"/>
          </p:nvPr>
        </p:nvSpPr>
        <p:spPr/>
        <p:txBody>
          <a:bodyPr/>
          <a:lstStyle/>
          <a:p>
            <a:fld id="{32869E60-16EF-49CA-A674-0CDD0B48E575}" type="slidenum">
              <a:rPr lang="en-US" smtClean="0"/>
              <a:t>3</a:t>
            </a:fld>
            <a:endParaRPr lang="en-US"/>
          </a:p>
        </p:txBody>
      </p:sp>
    </p:spTree>
    <p:extLst>
      <p:ext uri="{BB962C8B-B14F-4D97-AF65-F5344CB8AC3E}">
        <p14:creationId xmlns:p14="http://schemas.microsoft.com/office/powerpoint/2010/main" val="147036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Approach</a:t>
            </a:r>
            <a:endParaRPr lang="en-US" b="1" dirty="0" smtClean="0">
              <a:solidFill>
                <a:srgbClr val="000000"/>
              </a:solidFill>
              <a:latin typeface="Tahoma" panose="020B0604030504040204" pitchFamily="34" charset="0"/>
              <a:cs typeface="Tahoma" panose="020B0604030504040204" pitchFamily="34" charset="0"/>
            </a:endParaRPr>
          </a:p>
        </p:txBody>
      </p:sp>
      <p:sp>
        <p:nvSpPr>
          <p:cNvPr id="5" name="Text Placeholder 2"/>
          <p:cNvSpPr txBox="1">
            <a:spLocks/>
          </p:cNvSpPr>
          <p:nvPr/>
        </p:nvSpPr>
        <p:spPr>
          <a:xfrm>
            <a:off x="478897" y="1489606"/>
            <a:ext cx="8072437" cy="1405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en-US" sz="2500" b="1" dirty="0" smtClean="0">
                <a:solidFill>
                  <a:srgbClr val="000000"/>
                </a:solidFill>
              </a:rPr>
              <a:t>Fingerprinting in 3 easy steps:</a:t>
            </a:r>
          </a:p>
        </p:txBody>
      </p:sp>
      <p:graphicFrame>
        <p:nvGraphicFramePr>
          <p:cNvPr id="2" name="Diagram 1"/>
          <p:cNvGraphicFramePr/>
          <p:nvPr>
            <p:extLst>
              <p:ext uri="{D42A27DB-BD31-4B8C-83A1-F6EECF244321}">
                <p14:modId xmlns:p14="http://schemas.microsoft.com/office/powerpoint/2010/main" val="1610648728"/>
              </p:ext>
            </p:extLst>
          </p:nvPr>
        </p:nvGraphicFramePr>
        <p:xfrm>
          <a:off x="524932" y="1515533"/>
          <a:ext cx="7306734"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8" name="Slide Number Placeholder 7"/>
          <p:cNvSpPr>
            <a:spLocks noGrp="1"/>
          </p:cNvSpPr>
          <p:nvPr>
            <p:ph type="sldNum" sz="quarter" idx="12"/>
          </p:nvPr>
        </p:nvSpPr>
        <p:spPr/>
        <p:txBody>
          <a:bodyPr/>
          <a:lstStyle/>
          <a:p>
            <a:fld id="{32869E60-16EF-49CA-A674-0CDD0B48E575}" type="slidenum">
              <a:rPr lang="en-US" smtClean="0"/>
              <a:t>4</a:t>
            </a:fld>
            <a:endParaRPr lang="en-US"/>
          </a:p>
        </p:txBody>
      </p:sp>
    </p:spTree>
    <p:extLst>
      <p:ext uri="{BB962C8B-B14F-4D97-AF65-F5344CB8AC3E}">
        <p14:creationId xmlns:p14="http://schemas.microsoft.com/office/powerpoint/2010/main" val="250984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graphicEl>
                                              <a:dgm id="{2D2F8899-1D2C-47CE-A87E-8885FBF224CB}"/>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graphicEl>
                                              <a:dgm id="{345CA273-4F78-4A6F-93C2-BD0D6B27198B}"/>
                                            </p:graphic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graphicEl>
                                              <a:dgm id="{6B900828-1105-44C2-8EA9-0C4700A21350}"/>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
                                            <p:graphicEl>
                                              <a:dgm id="{D7622B4F-1087-4395-B211-2C34C2AF5040}"/>
                                            </p:graphic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graphicEl>
                                              <a:dgm id="{76AA32B1-F2A3-4106-A3E7-43341B74A675}"/>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
                                            <p:graphicEl>
                                              <a:dgm id="{1F2D51A5-4BFF-4DF6-8410-B3316E91440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Graphic spid="2"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Extracting the Data</a:t>
            </a:r>
            <a:endParaRPr lang="en-US" b="1" dirty="0" smtClean="0">
              <a:solidFill>
                <a:srgbClr val="000000"/>
              </a:solidFill>
              <a:latin typeface="Tahoma" panose="020B0604030504040204" pitchFamily="34" charset="0"/>
              <a:cs typeface="Tahoma" panose="020B0604030504040204" pitchFamily="34" charset="0"/>
            </a:endParaRPr>
          </a:p>
        </p:txBody>
      </p:sp>
      <p:sp>
        <p:nvSpPr>
          <p:cNvPr id="5" name="Text Placeholder 2"/>
          <p:cNvSpPr txBox="1">
            <a:spLocks/>
          </p:cNvSpPr>
          <p:nvPr/>
        </p:nvSpPr>
        <p:spPr>
          <a:xfrm>
            <a:off x="402696" y="1277938"/>
            <a:ext cx="8072437" cy="140599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Memory write address and data</a:t>
            </a:r>
          </a:p>
          <a:p>
            <a:pPr marL="285750" indent="-285750">
              <a:lnSpc>
                <a:spcPct val="150000"/>
              </a:lnSpc>
              <a:spcBef>
                <a:spcPct val="0"/>
              </a:spcBef>
              <a:buFontTx/>
              <a:buChar char="•"/>
            </a:pPr>
            <a:r>
              <a:rPr lang="en-US" sz="2500" b="1" dirty="0" smtClean="0">
                <a:solidFill>
                  <a:srgbClr val="000000"/>
                </a:solidFill>
              </a:rPr>
              <a:t>Register data</a:t>
            </a:r>
          </a:p>
          <a:p>
            <a:pPr marL="285750" indent="-285750">
              <a:lnSpc>
                <a:spcPct val="150000"/>
              </a:lnSpc>
              <a:spcBef>
                <a:spcPct val="0"/>
              </a:spcBef>
              <a:buFontTx/>
              <a:buChar char="•"/>
            </a:pPr>
            <a:r>
              <a:rPr lang="en-US" sz="2500" b="1" dirty="0" smtClean="0">
                <a:solidFill>
                  <a:srgbClr val="000000"/>
                </a:solidFill>
              </a:rPr>
              <a:t>Other options also possible</a:t>
            </a:r>
          </a:p>
          <a:p>
            <a:pPr marL="285750" indent="-285750">
              <a:lnSpc>
                <a:spcPct val="150000"/>
              </a:lnSpc>
              <a:spcBef>
                <a:spcPct val="0"/>
              </a:spcBef>
              <a:buFontTx/>
              <a:buChar char="•"/>
            </a:pPr>
            <a:endParaRPr lang="en-US" sz="2500" b="1" dirty="0" smtClean="0">
              <a:solidFill>
                <a:srgbClr val="000000"/>
              </a:solidFill>
            </a:endParaRPr>
          </a:p>
        </p:txBody>
      </p:sp>
      <p:pic>
        <p:nvPicPr>
          <p:cNvPr id="2" name="Picture 1"/>
          <p:cNvPicPr>
            <a:picLocks noChangeAspect="1"/>
          </p:cNvPicPr>
          <p:nvPr/>
        </p:nvPicPr>
        <p:blipFill>
          <a:blip r:embed="rId3"/>
          <a:stretch>
            <a:fillRect/>
          </a:stretch>
        </p:blipFill>
        <p:spPr>
          <a:xfrm>
            <a:off x="1328210" y="2696605"/>
            <a:ext cx="3838999" cy="3754995"/>
          </a:xfrm>
          <a:prstGeom prst="rect">
            <a:avLst/>
          </a:prstGeom>
        </p:spPr>
      </p:pic>
      <p:sp>
        <p:nvSpPr>
          <p:cNvPr id="8" name="Text Placeholder 2"/>
          <p:cNvSpPr txBox="1">
            <a:spLocks/>
          </p:cNvSpPr>
          <p:nvPr/>
        </p:nvSpPr>
        <p:spPr>
          <a:xfrm>
            <a:off x="5254096" y="3868738"/>
            <a:ext cx="3576637" cy="1405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1500" b="1" dirty="0" smtClean="0">
                <a:solidFill>
                  <a:srgbClr val="000000"/>
                </a:solidFill>
              </a:rPr>
              <a:t>Original MIPS8 packaging</a:t>
            </a:r>
          </a:p>
          <a:p>
            <a:pPr marL="285750" indent="-285750">
              <a:lnSpc>
                <a:spcPct val="150000"/>
              </a:lnSpc>
              <a:spcBef>
                <a:spcPct val="0"/>
              </a:spcBef>
              <a:buFontTx/>
              <a:buChar char="•"/>
            </a:pPr>
            <a:r>
              <a:rPr lang="en-US" sz="1500" b="1" dirty="0" smtClean="0">
                <a:solidFill>
                  <a:srgbClr val="000000"/>
                </a:solidFill>
              </a:rPr>
              <a:t>9 additional pins (8 bit register data + register control signal)</a:t>
            </a:r>
          </a:p>
          <a:p>
            <a:pPr marL="285750" indent="-285750">
              <a:lnSpc>
                <a:spcPct val="150000"/>
              </a:lnSpc>
              <a:spcBef>
                <a:spcPct val="0"/>
              </a:spcBef>
              <a:buFontTx/>
              <a:buChar char="•"/>
            </a:pPr>
            <a:endParaRPr lang="en-US" sz="15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5</a:t>
            </a:fld>
            <a:endParaRPr lang="en-US"/>
          </a:p>
        </p:txBody>
      </p:sp>
    </p:spTree>
    <p:extLst>
      <p:ext uri="{BB962C8B-B14F-4D97-AF65-F5344CB8AC3E}">
        <p14:creationId xmlns:p14="http://schemas.microsoft.com/office/powerpoint/2010/main" val="264865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Group 1 - Fingerprintng</a:t>
            </a:r>
            <a:endParaRPr lang="en-US"/>
          </a:p>
        </p:txBody>
      </p:sp>
      <p:sp>
        <p:nvSpPr>
          <p:cNvPr id="5" name="Slide Number Placeholder 4"/>
          <p:cNvSpPr>
            <a:spLocks noGrp="1"/>
          </p:cNvSpPr>
          <p:nvPr>
            <p:ph type="sldNum" sz="quarter" idx="12"/>
          </p:nvPr>
        </p:nvSpPr>
        <p:spPr/>
        <p:txBody>
          <a:bodyPr/>
          <a:lstStyle/>
          <a:p>
            <a:fld id="{32869E60-16EF-49CA-A674-0CDD0B48E575}" type="slidenum">
              <a:rPr lang="en-US" smtClean="0"/>
              <a:t>6</a:t>
            </a:fld>
            <a:endParaRPr lang="en-US"/>
          </a:p>
        </p:txBody>
      </p:sp>
    </p:spTree>
    <p:extLst>
      <p:ext uri="{BB962C8B-B14F-4D97-AF65-F5344CB8AC3E}">
        <p14:creationId xmlns:p14="http://schemas.microsoft.com/office/powerpoint/2010/main" val="2673450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888</Words>
  <Application>Microsoft Office PowerPoint</Application>
  <PresentationFormat>On-screen Show (4:3)</PresentationFormat>
  <Paragraphs>46</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Tahoma</vt:lpstr>
      <vt:lpstr>Wingdings</vt:lpstr>
      <vt:lpstr>Office Theme</vt:lpstr>
      <vt:lpstr>PowerPoint Presentation</vt:lpstr>
      <vt:lpstr>Background and Motivation</vt:lpstr>
      <vt:lpstr>Execution Fingerprinting</vt:lpstr>
      <vt:lpstr>Approach</vt:lpstr>
      <vt:lpstr>Extracting the Data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Mojing Liu</dc:creator>
  <cp:lastModifiedBy>Mojing Liu</cp:lastModifiedBy>
  <cp:revision>4</cp:revision>
  <dcterms:created xsi:type="dcterms:W3CDTF">2013-11-28T07:50:07Z</dcterms:created>
  <dcterms:modified xsi:type="dcterms:W3CDTF">2013-11-28T08:17:39Z</dcterms:modified>
</cp:coreProperties>
</file>