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3" r:id="rId9"/>
    <p:sldId id="269" r:id="rId10"/>
    <p:sldId id="264" r:id="rId11"/>
    <p:sldId id="270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83195F78-871F-45D8-A4B5-75EF645CD1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ABC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763746F4-6BAE-4245-8915-435DCB4171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BA441-2CB9-4AAD-8F00-3D6D0237536E}" type="datetimeFigureOut">
              <a:rPr lang="en-US" smtClean="0"/>
              <a:t>10-May-21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8ECD95C9-E645-406F-A4FA-DF00D5DB9B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E243E712-2503-4309-B1F2-30E2249C7B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73511-972A-4BEF-B67D-CFC8A911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69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ABC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DD2E1-FA3D-4E28-815E-44E8495F80A2}" type="datetimeFigureOut">
              <a:rPr lang="en-US" smtClean="0"/>
              <a:t>10-May-21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B2CC1-6695-4307-A709-EF08802F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188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6D86-A398-4B59-91E2-7049221DD57F}" type="datetime1">
              <a:rPr lang="en-US" smtClean="0"/>
              <a:t>10-May-21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android - fagadar ionela catalina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5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E6B9-D10C-4AE7-8918-5BA29489C0D9}" type="datetime1">
              <a:rPr lang="en-US" smtClean="0"/>
              <a:t>10-May-21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android - fagadar ionela catalina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5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6902-AA12-4F05-9381-098E4E38474B}" type="datetime1">
              <a:rPr lang="en-US" smtClean="0"/>
              <a:t>10-May-21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android - fagadar ionela catalina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1D82-BFEE-474C-A13A-16FBF6B41B29}" type="datetime1">
              <a:rPr lang="en-US" smtClean="0"/>
              <a:t>10-May-21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android - fagadar ionela catalina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2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65E4-760C-4376-AAEB-92AB2B097A41}" type="datetime1">
              <a:rPr lang="en-US" smtClean="0"/>
              <a:t>10-May-21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android - fagadar ionela catalina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1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6DEC-82F5-4E23-BC89-51C3E7859E2F}" type="datetime1">
              <a:rPr lang="en-US" smtClean="0"/>
              <a:t>10-May-21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android - fagadar ionela catalina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1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40A9-49D9-4530-89D9-BA0E53377F9F}" type="datetime1">
              <a:rPr lang="en-US" smtClean="0"/>
              <a:t>10-May-21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android - fagadar ionela catalina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2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3419-0EC8-450B-A34F-0B44F3D03DE2}" type="datetime1">
              <a:rPr lang="en-US" smtClean="0"/>
              <a:t>10-May-21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android - fagadar ionela catalina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2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47FA-2136-49E1-8A29-0C2704D2F865}" type="datetime1">
              <a:rPr lang="en-US" smtClean="0"/>
              <a:t>10-May-21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android - fagadar ionela catalina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1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69FC-EA5E-4D76-A689-6EBAEAA2C5B1}" type="datetime1">
              <a:rPr lang="en-US" smtClean="0"/>
              <a:t>10-May-21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android - fagadar ionela catalina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0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741F-B2A8-4989-866B-CAA631E21CBC}" type="datetime1">
              <a:rPr lang="en-US" smtClean="0"/>
              <a:t>10-May-21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android - fagadar ionela catalina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0E53955-15BC-4563-8863-E959324A678E}" type="datetime1">
              <a:rPr lang="en-US" smtClean="0"/>
              <a:t>10-May-21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tutorial android - fagadar ionela catalina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79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components/fundamentals" TargetMode="External"/><Relationship Id="rId2" Type="http://schemas.openxmlformats.org/officeDocument/2006/relationships/hyperlink" Target="https://developer.android.com/codelabs/kotlin-android-training-lifecycles-logging?index=%2F%2F%2F..android-kotlin-fundamentals#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developer.android.com/stud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">
            <a:extLst>
              <a:ext uri="{FF2B5EF4-FFF2-40B4-BE49-F238E27FC236}">
                <a16:creationId xmlns:a16="http://schemas.microsoft.com/office/drawing/2014/main" id="{398B9F3E-AAEC-4C9F-B8C2-2C7A6632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2" descr="O imagine care conține armă, primăvară, gaz lacrimogen, rachetă&#10;&#10;Descriere generată automat">
            <a:extLst>
              <a:ext uri="{FF2B5EF4-FFF2-40B4-BE49-F238E27FC236}">
                <a16:creationId xmlns:a16="http://schemas.microsoft.com/office/drawing/2014/main" id="{C218F094-73F7-44A1-99B9-53128D6233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07" r="1" b="1"/>
          <a:stretch/>
        </p:blipFill>
        <p:spPr>
          <a:xfrm>
            <a:off x="3" y="10"/>
            <a:ext cx="10655455" cy="6857990"/>
          </a:xfrm>
          <a:custGeom>
            <a:avLst/>
            <a:gdLst/>
            <a:ahLst/>
            <a:cxnLst/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grpSp>
        <p:nvGrpSpPr>
          <p:cNvPr id="81" name="Group 9">
            <a:extLst>
              <a:ext uri="{FF2B5EF4-FFF2-40B4-BE49-F238E27FC236}">
                <a16:creationId xmlns:a16="http://schemas.microsoft.com/office/drawing/2014/main" id="{AF2675FE-7C81-45E3-AE40-C45F0206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6591" y="3116277"/>
            <a:ext cx="6958585" cy="2178657"/>
            <a:chOff x="4736591" y="2112954"/>
            <a:chExt cx="6958585" cy="217865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2F4017F-FC26-4667-82A5-1764A5225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7126555" y="-277010"/>
              <a:ext cx="2178657" cy="6958585"/>
            </a:xfrm>
            <a:custGeom>
              <a:avLst/>
              <a:gdLst>
                <a:gd name="connsiteX0" fmla="*/ 2178657 w 2178657"/>
                <a:gd name="connsiteY0" fmla="*/ 6635229 h 6958585"/>
                <a:gd name="connsiteX1" fmla="*/ 2178657 w 2178657"/>
                <a:gd name="connsiteY1" fmla="*/ 5552397 h 6958585"/>
                <a:gd name="connsiteX2" fmla="*/ 2178657 w 2178657"/>
                <a:gd name="connsiteY2" fmla="*/ 1406188 h 6958585"/>
                <a:gd name="connsiteX3" fmla="*/ 2178657 w 2178657"/>
                <a:gd name="connsiteY3" fmla="*/ 323356 h 6958585"/>
                <a:gd name="connsiteX4" fmla="*/ 1855301 w 2178657"/>
                <a:gd name="connsiteY4" fmla="*/ 0 h 6958585"/>
                <a:gd name="connsiteX5" fmla="*/ 323356 w 2178657"/>
                <a:gd name="connsiteY5" fmla="*/ 0 h 6958585"/>
                <a:gd name="connsiteX6" fmla="*/ 0 w 2178657"/>
                <a:gd name="connsiteY6" fmla="*/ 323356 h 6958585"/>
                <a:gd name="connsiteX7" fmla="*/ 0 w 2178657"/>
                <a:gd name="connsiteY7" fmla="*/ 1406188 h 6958585"/>
                <a:gd name="connsiteX8" fmla="*/ 0 w 2178657"/>
                <a:gd name="connsiteY8" fmla="*/ 5552397 h 6958585"/>
                <a:gd name="connsiteX9" fmla="*/ 0 w 2178657"/>
                <a:gd name="connsiteY9" fmla="*/ 6635229 h 6958585"/>
                <a:gd name="connsiteX10" fmla="*/ 323356 w 2178657"/>
                <a:gd name="connsiteY10" fmla="*/ 6958585 h 6958585"/>
                <a:gd name="connsiteX11" fmla="*/ 1855301 w 2178657"/>
                <a:gd name="connsiteY11" fmla="*/ 6958585 h 695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8657" h="6958585">
                  <a:moveTo>
                    <a:pt x="2178657" y="6635229"/>
                  </a:moveTo>
                  <a:lnTo>
                    <a:pt x="2178657" y="5552397"/>
                  </a:lnTo>
                  <a:lnTo>
                    <a:pt x="2178657" y="1406188"/>
                  </a:lnTo>
                  <a:lnTo>
                    <a:pt x="2178657" y="323356"/>
                  </a:lnTo>
                  <a:lnTo>
                    <a:pt x="1855301" y="0"/>
                  </a:lnTo>
                  <a:lnTo>
                    <a:pt x="323356" y="0"/>
                  </a:lnTo>
                  <a:lnTo>
                    <a:pt x="0" y="323356"/>
                  </a:lnTo>
                  <a:lnTo>
                    <a:pt x="0" y="1406188"/>
                  </a:lnTo>
                  <a:lnTo>
                    <a:pt x="0" y="5552397"/>
                  </a:lnTo>
                  <a:lnTo>
                    <a:pt x="0" y="6635229"/>
                  </a:lnTo>
                  <a:lnTo>
                    <a:pt x="323356" y="6958585"/>
                  </a:lnTo>
                  <a:lnTo>
                    <a:pt x="1855301" y="69585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11">
              <a:extLst>
                <a:ext uri="{FF2B5EF4-FFF2-40B4-BE49-F238E27FC236}">
                  <a16:creationId xmlns:a16="http://schemas.microsoft.com/office/drawing/2014/main" id="{FC66CBA0-C3EE-4721-97E2-5266A92C6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7210043" y="-194714"/>
              <a:ext cx="2011680" cy="6793992"/>
            </a:xfrm>
            <a:custGeom>
              <a:avLst/>
              <a:gdLst>
                <a:gd name="connsiteX0" fmla="*/ 2178657 w 2178657"/>
                <a:gd name="connsiteY0" fmla="*/ 6635229 h 6958585"/>
                <a:gd name="connsiteX1" fmla="*/ 2178657 w 2178657"/>
                <a:gd name="connsiteY1" fmla="*/ 5552397 h 6958585"/>
                <a:gd name="connsiteX2" fmla="*/ 2178657 w 2178657"/>
                <a:gd name="connsiteY2" fmla="*/ 1406188 h 6958585"/>
                <a:gd name="connsiteX3" fmla="*/ 2178657 w 2178657"/>
                <a:gd name="connsiteY3" fmla="*/ 323356 h 6958585"/>
                <a:gd name="connsiteX4" fmla="*/ 1855301 w 2178657"/>
                <a:gd name="connsiteY4" fmla="*/ 0 h 6958585"/>
                <a:gd name="connsiteX5" fmla="*/ 323356 w 2178657"/>
                <a:gd name="connsiteY5" fmla="*/ 0 h 6958585"/>
                <a:gd name="connsiteX6" fmla="*/ 0 w 2178657"/>
                <a:gd name="connsiteY6" fmla="*/ 323356 h 6958585"/>
                <a:gd name="connsiteX7" fmla="*/ 0 w 2178657"/>
                <a:gd name="connsiteY7" fmla="*/ 1406188 h 6958585"/>
                <a:gd name="connsiteX8" fmla="*/ 0 w 2178657"/>
                <a:gd name="connsiteY8" fmla="*/ 5552397 h 6958585"/>
                <a:gd name="connsiteX9" fmla="*/ 0 w 2178657"/>
                <a:gd name="connsiteY9" fmla="*/ 6635229 h 6958585"/>
                <a:gd name="connsiteX10" fmla="*/ 323356 w 2178657"/>
                <a:gd name="connsiteY10" fmla="*/ 6958585 h 6958585"/>
                <a:gd name="connsiteX11" fmla="*/ 1855301 w 2178657"/>
                <a:gd name="connsiteY11" fmla="*/ 6958585 h 695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8657" h="6958585">
                  <a:moveTo>
                    <a:pt x="2178657" y="6635229"/>
                  </a:moveTo>
                  <a:lnTo>
                    <a:pt x="2178657" y="5552397"/>
                  </a:lnTo>
                  <a:lnTo>
                    <a:pt x="2178657" y="1406188"/>
                  </a:lnTo>
                  <a:lnTo>
                    <a:pt x="2178657" y="323356"/>
                  </a:lnTo>
                  <a:lnTo>
                    <a:pt x="1855301" y="0"/>
                  </a:lnTo>
                  <a:lnTo>
                    <a:pt x="323356" y="0"/>
                  </a:lnTo>
                  <a:lnTo>
                    <a:pt x="0" y="323356"/>
                  </a:lnTo>
                  <a:lnTo>
                    <a:pt x="0" y="1406188"/>
                  </a:lnTo>
                  <a:lnTo>
                    <a:pt x="0" y="5552397"/>
                  </a:lnTo>
                  <a:lnTo>
                    <a:pt x="0" y="6635229"/>
                  </a:lnTo>
                  <a:lnTo>
                    <a:pt x="323356" y="6958585"/>
                  </a:lnTo>
                  <a:lnTo>
                    <a:pt x="1855301" y="6958585"/>
                  </a:ln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9CF27635-3256-43F9-AD81-757623715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3174" y="3474720"/>
            <a:ext cx="6240555" cy="10396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Tutorial Android</a:t>
            </a:r>
          </a:p>
        </p:txBody>
      </p:sp>
      <p:pic>
        <p:nvPicPr>
          <p:cNvPr id="6" name="Imagine 5" descr="O imagine care conține lumină&#10;&#10;Descriere generată automat">
            <a:extLst>
              <a:ext uri="{FF2B5EF4-FFF2-40B4-BE49-F238E27FC236}">
                <a16:creationId xmlns:a16="http://schemas.microsoft.com/office/drawing/2014/main" id="{1C0C1F5E-53F8-457E-8285-2216AAAAB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748" y="1349416"/>
            <a:ext cx="5515478" cy="5508584"/>
          </a:xfrm>
          <a:prstGeom prst="rect">
            <a:avLst/>
          </a:prstGeom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185CBD36-4111-4C51-B324-2E139CE20264}"/>
              </a:ext>
            </a:extLst>
          </p:cNvPr>
          <p:cNvSpPr txBox="1"/>
          <p:nvPr/>
        </p:nvSpPr>
        <p:spPr>
          <a:xfrm>
            <a:off x="8652167" y="4468632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Fagadar Ionela-Catalina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36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AE32BA8-406F-4D6F-9172-A10CDBF9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1176547"/>
            <a:ext cx="10363200" cy="713213"/>
          </a:xfrm>
        </p:spPr>
        <p:txBody>
          <a:bodyPr>
            <a:normAutofit/>
          </a:bodyPr>
          <a:lstStyle/>
          <a:p>
            <a:r>
              <a:rPr lang="en-US" dirty="0" err="1"/>
              <a:t>Exemplu</a:t>
            </a:r>
            <a:r>
              <a:rPr lang="en-US" dirty="0"/>
              <a:t> – AndroidManifest.xml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902466-7C3B-4139-BC5B-A3413B1B6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9903"/>
            <a:ext cx="12192000" cy="47780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&lt;manifest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com.example.twdmapplication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&lt;uses-permission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android.permission.INTERNET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&lt;uses-permission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android.permission.ACCESS_NETWORK_STATE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&lt;uses-permission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android.permission.ACCESS_WIFI_STATE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&lt;uses-permission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android.permission.CHANGE_WIFI_STATE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&lt;uses-permission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android.permission.ACCESS_FINE_LOCATION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&lt;uses-permission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android.permission.ACCESS_COARSE_LOCATION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&lt;uses-permission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android.permission.ACCESS_MEDIA_LOCATION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&lt;application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:allowBackup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:icon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="@mipmap/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ic_launcher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:label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="@string/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:roundIcon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="@mipmap/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ic_launcher_round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:supportsRtl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:theme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="@style/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Theme.TWDMApplication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:usesCleartextTraffic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="true"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&lt;activity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WifiActivity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&lt;activity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ImageProcessingActivity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&lt;activity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OptionsActivity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:label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="@string/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:theme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="@style/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Theme.TWDMApplication.NoActionBar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&lt;intent-filter&gt;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    &lt;action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android.intent.action.MAIN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    &lt;category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android.intent.category.LAUNCHER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&lt;/intent-filter&gt;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&lt;/activity&gt;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&lt;/application&gt;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&lt;/manifest&gt;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BBFA7E15-72E0-45B1-93A7-0B13EC25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stituent subsol 6">
            <a:extLst>
              <a:ext uri="{FF2B5EF4-FFF2-40B4-BE49-F238E27FC236}">
                <a16:creationId xmlns:a16="http://schemas.microsoft.com/office/drawing/2014/main" id="{8DA950AD-21F7-4880-B92E-0BB5ECD4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8880" y="6356350"/>
            <a:ext cx="4529115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tutorial android - </a:t>
            </a:r>
            <a:r>
              <a:rPr lang="en-US" dirty="0" err="1">
                <a:solidFill>
                  <a:schemeClr val="bg1"/>
                </a:solidFill>
              </a:rPr>
              <a:t>fagadar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ionela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catalina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E9F60ED8-4E5E-408B-A38D-BC7C173A7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481" y="501207"/>
            <a:ext cx="1375027" cy="137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6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AE32BA8-406F-4D6F-9172-A10CDBF9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1176547"/>
            <a:ext cx="10363200" cy="713213"/>
          </a:xfrm>
        </p:spPr>
        <p:txBody>
          <a:bodyPr>
            <a:normAutofit/>
          </a:bodyPr>
          <a:lstStyle/>
          <a:p>
            <a:r>
              <a:rPr lang="en-US" dirty="0" err="1"/>
              <a:t>Exemplu</a:t>
            </a:r>
            <a:r>
              <a:rPr lang="en-US" dirty="0"/>
              <a:t> - </a:t>
            </a:r>
            <a:r>
              <a:rPr lang="en-US" dirty="0" err="1"/>
              <a:t>OptionsActivity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B388D0-1606-4F47-90A0-FF098723E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5185"/>
            <a:ext cx="12192000" cy="46628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OptionsActivity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AppCompatActivity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CardView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firstCard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secondCard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(Bundle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.onCreate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setContentView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R.layout.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activity_options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defining the cards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firstCard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firstCard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secondCard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secondCard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set the listeners for the cards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firstCard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secondCard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@SuppressLint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"NonConstantResourceId"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Intent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switch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v.getId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firstCard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wifi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WifiActivity.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startActivity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(intent)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break;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case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secondCard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//image processing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ImageProcessingActivity.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startActivity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(intent)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break;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default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stituent număr diapozitiv 2">
            <a:extLst>
              <a:ext uri="{FF2B5EF4-FFF2-40B4-BE49-F238E27FC236}">
                <a16:creationId xmlns:a16="http://schemas.microsoft.com/office/drawing/2014/main" id="{E1CB8100-0613-45BF-93D3-4BE8C1F4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D9154A5-070E-4681-BE03-96CD60D4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640" y="6356350"/>
            <a:ext cx="5433355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tutorial android - </a:t>
            </a:r>
            <a:r>
              <a:rPr lang="en-US" dirty="0" err="1">
                <a:solidFill>
                  <a:schemeClr val="bg1"/>
                </a:solidFill>
              </a:rPr>
              <a:t>fagadar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ionela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catalina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36D171DF-9ECE-4779-833D-93EF3EDFC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481" y="501207"/>
            <a:ext cx="1375027" cy="137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96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AE32BA8-406F-4D6F-9172-A10CDBF9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88721"/>
            <a:ext cx="10363200" cy="826168"/>
          </a:xfrm>
        </p:spPr>
        <p:txBody>
          <a:bodyPr>
            <a:normAutofit/>
          </a:bodyPr>
          <a:lstStyle/>
          <a:p>
            <a:r>
              <a:rPr lang="en-US" dirty="0" err="1"/>
              <a:t>Exemplu</a:t>
            </a:r>
            <a:r>
              <a:rPr lang="en-US" dirty="0"/>
              <a:t> – activity_options.xml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E847A4F-A4F9-4057-BBDD-CAD08B6A2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2288"/>
            <a:ext cx="6370320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RelativeLayout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/res-auto"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="http://schemas.android.com/tools"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="@drawable/background"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OptionsActivity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RelativeLayout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title_view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="171dp"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="vertical"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:weightSum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:layout_centerHorizontal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:layout_marginStart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="50dp"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="50dp"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="55dp"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="sans-serif-black"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="CHOOSE ONE OF THE OPTIONS: 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="@color/white"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="22sp"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:textStyle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="bold"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RelativeLayout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GridLayout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:layout_below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title_view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:columnCount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:rowCount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98704AA-F9FA-41A8-AC54-649E14A6A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2" y="1932288"/>
            <a:ext cx="4196080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&lt;!-- 1st card --&gt;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androidx.cardview.widget.CardView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firstCard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="63.5dp"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="0"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:layout_rowWeight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:layout_column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="0"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:layout_columnWeight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="fill"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="8dp"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:clickable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:focusable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:foreground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="?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selectableItemBackground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:cardBackgroundColor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="#122070"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:cardCornerRadius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="8dp"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:cardElevation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="8dp"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center_vertical|center_horizontal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="vertical"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    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center_horizontal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="NETWORK \n INTERFACES"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:textAlignment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="#FFFFFF"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:textStyle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="bold"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&lt;/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androidx.cardview.widget.CardView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en-US" sz="9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8EFB9D2-CF08-49EF-B7F1-F6262231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920" y="1932288"/>
            <a:ext cx="4196080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&lt;!-- 2nd card --&gt;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androidx.cardview.widget.CardView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secondCard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="63.5dp"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="0"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:layout_rowWeight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:layout_column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:layout_columnWeight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="fill"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="8dp"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:clickable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:focusable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:foreground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="?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selectableItemBackground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:cardBackgroundColor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="#122070"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:cardCornerRadius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="8dp"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:cardElevation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="8dp"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center_vertical|center_horizontal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="vertical"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    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center_horizontal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="PROCESS \n IMAGE"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:textAlignment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="#FFFFFF"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:textStyle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="bold"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&lt;/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androidx.cardview.widget.CardView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GridLayout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RelativeLayout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Substituent număr diapozitiv 11">
            <a:extLst>
              <a:ext uri="{FF2B5EF4-FFF2-40B4-BE49-F238E27FC236}">
                <a16:creationId xmlns:a16="http://schemas.microsoft.com/office/drawing/2014/main" id="{81E58F13-AC46-4BDA-979A-5B33601B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Imagine 13">
            <a:extLst>
              <a:ext uri="{FF2B5EF4-FFF2-40B4-BE49-F238E27FC236}">
                <a16:creationId xmlns:a16="http://schemas.microsoft.com/office/drawing/2014/main" id="{C4F15282-4120-4B33-8386-36BC42C5A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481" y="501207"/>
            <a:ext cx="1375027" cy="137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6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AE32BA8-406F-4D6F-9172-A10CDBF9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826168"/>
          </a:xfrm>
        </p:spPr>
        <p:txBody>
          <a:bodyPr>
            <a:normAutofit/>
          </a:bodyPr>
          <a:lstStyle/>
          <a:p>
            <a:r>
              <a:rPr lang="en-US" dirty="0" err="1"/>
              <a:t>Referinte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8DAA0C9-D926-48CE-8C2E-A48FB8437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97769"/>
            <a:ext cx="10363200" cy="3744060"/>
          </a:xfrm>
        </p:spPr>
        <p:txBody>
          <a:bodyPr/>
          <a:lstStyle/>
          <a:p>
            <a:r>
              <a:rPr lang="en-US" b="1" dirty="0">
                <a:hlinkClick r:id="rId2"/>
              </a:rPr>
              <a:t>https://developer.android.com/</a:t>
            </a:r>
            <a:r>
              <a:rPr lang="en-US" b="1" dirty="0" err="1">
                <a:hlinkClick r:id="rId2"/>
              </a:rPr>
              <a:t>codelabs</a:t>
            </a:r>
            <a:r>
              <a:rPr lang="en-US" b="1" dirty="0">
                <a:hlinkClick r:id="rId2"/>
              </a:rPr>
              <a:t>/</a:t>
            </a:r>
            <a:r>
              <a:rPr lang="en-US" b="1" dirty="0" err="1">
                <a:hlinkClick r:id="rId2"/>
              </a:rPr>
              <a:t>kotlin-android-training-lifecycles-logging?index</a:t>
            </a:r>
            <a:r>
              <a:rPr lang="en-US" b="1" dirty="0">
                <a:hlinkClick r:id="rId2"/>
              </a:rPr>
              <a:t>=%2F%2F%2F..android-kotlin-fundamentals#0</a:t>
            </a:r>
            <a:endParaRPr lang="en-US" b="1" dirty="0"/>
          </a:p>
          <a:p>
            <a:r>
              <a:rPr lang="en-US" b="1" dirty="0">
                <a:hlinkClick r:id="rId3"/>
              </a:rPr>
              <a:t>https://developer.android.com/guide/components/fundamentals</a:t>
            </a:r>
            <a:endParaRPr lang="en-US" b="1" dirty="0"/>
          </a:p>
          <a:p>
            <a:r>
              <a:rPr lang="en-US" b="1" dirty="0"/>
              <a:t>https://developer.android.com/studio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75E46EDD-DA89-4DCC-A5E0-94C0610A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13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0BB4C4A-07C8-4016-83A6-4F5E9517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9040" y="6356350"/>
            <a:ext cx="4518955" cy="365125"/>
          </a:xfrm>
        </p:spPr>
        <p:txBody>
          <a:bodyPr/>
          <a:lstStyle/>
          <a:p>
            <a:r>
              <a:rPr lang="en-US" dirty="0"/>
              <a:t>tutorial android - </a:t>
            </a:r>
            <a:r>
              <a:rPr lang="en-US" dirty="0" err="1"/>
              <a:t>fagadar</a:t>
            </a:r>
            <a:r>
              <a:rPr lang="en-US" dirty="0"/>
              <a:t> </a:t>
            </a:r>
            <a:r>
              <a:rPr lang="en-US" dirty="0" err="1"/>
              <a:t>ionela</a:t>
            </a:r>
            <a:r>
              <a:rPr lang="en-US" dirty="0"/>
              <a:t> </a:t>
            </a:r>
            <a:r>
              <a:rPr lang="en-US" dirty="0" err="1"/>
              <a:t>catalina</a:t>
            </a:r>
            <a:endParaRPr lang="en-US" dirty="0"/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1771292F-6C95-4679-8F5E-6609D6A52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481" y="501207"/>
            <a:ext cx="1375027" cy="137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8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C7BCC6A-8FA2-4002-BD7F-E6E1A69F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794084"/>
          </a:xfrm>
        </p:spPr>
        <p:txBody>
          <a:bodyPr/>
          <a:lstStyle/>
          <a:p>
            <a:r>
              <a:rPr lang="en-US" dirty="0" err="1"/>
              <a:t>Instalare</a:t>
            </a:r>
            <a:r>
              <a:rPr lang="en-US" dirty="0"/>
              <a:t> Android Studio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77FB558-B2A4-4A4E-AD49-8FE0179A8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342147"/>
            <a:ext cx="10363200" cy="3599682"/>
          </a:xfrm>
        </p:spPr>
        <p:txBody>
          <a:bodyPr/>
          <a:lstStyle/>
          <a:p>
            <a:r>
              <a:rPr lang="en-US" dirty="0"/>
              <a:t>Android Studio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descarca</a:t>
            </a:r>
            <a:r>
              <a:rPr lang="en-US" dirty="0"/>
              <a:t> din </a:t>
            </a:r>
            <a:r>
              <a:rPr lang="en-US" dirty="0" err="1"/>
              <a:t>urmatorul</a:t>
            </a:r>
            <a:r>
              <a:rPr lang="en-US" dirty="0"/>
              <a:t> link: </a:t>
            </a:r>
            <a:r>
              <a:rPr lang="en-US" dirty="0">
                <a:hlinkClick r:id="rId2"/>
              </a:rPr>
              <a:t>https://developer.android.com/studio/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aleg</a:t>
            </a:r>
            <a:r>
              <a:rPr lang="en-US" dirty="0"/>
              <a:t> </a:t>
            </a:r>
            <a:r>
              <a:rPr lang="en-US" dirty="0" err="1"/>
              <a:t>configuratiile</a:t>
            </a:r>
            <a:r>
              <a:rPr lang="en-US" dirty="0"/>
              <a:t> </a:t>
            </a:r>
            <a:r>
              <a:rPr lang="en-US" dirty="0" err="1"/>
              <a:t>prestabilite</a:t>
            </a:r>
            <a:r>
              <a:rPr lang="en-US" dirty="0"/>
              <a:t>, </a:t>
            </a:r>
            <a:r>
              <a:rPr lang="en-US" dirty="0" err="1"/>
              <a:t>asigurandu</a:t>
            </a:r>
            <a:r>
              <a:rPr lang="en-US" dirty="0"/>
              <a:t>-ne ca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componentele</a:t>
            </a:r>
            <a:r>
              <a:rPr lang="en-US" dirty="0"/>
              <a:t> sunt </a:t>
            </a:r>
            <a:r>
              <a:rPr lang="en-US" dirty="0" err="1"/>
              <a:t>selectate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instalare</a:t>
            </a:r>
            <a:endParaRPr lang="en-US" dirty="0"/>
          </a:p>
          <a:p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instalare</a:t>
            </a:r>
            <a:r>
              <a:rPr lang="en-US" dirty="0"/>
              <a:t>,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descarca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suplimentare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Android SDK</a:t>
            </a:r>
          </a:p>
          <a:p>
            <a:r>
              <a:rPr lang="en-US" dirty="0"/>
              <a:t>Cand se termina </a:t>
            </a:r>
            <a:r>
              <a:rPr lang="en-US" dirty="0" err="1"/>
              <a:t>instalarea</a:t>
            </a:r>
            <a:r>
              <a:rPr lang="en-US" dirty="0"/>
              <a:t>, Android Studio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/</a:t>
            </a:r>
            <a:r>
              <a:rPr lang="en-US" dirty="0" err="1"/>
              <a:t>edita</a:t>
            </a:r>
            <a:r>
              <a:rPr lang="en-US" dirty="0"/>
              <a:t> </a:t>
            </a:r>
            <a:r>
              <a:rPr lang="en-US" dirty="0" err="1"/>
              <a:t>proiecte</a:t>
            </a:r>
            <a:endParaRPr lang="en-US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98D94607-23A2-4196-A781-E3AD5FB9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0C925E5-9335-4CEF-829D-9D5D9087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356350"/>
            <a:ext cx="4711995" cy="365125"/>
          </a:xfrm>
        </p:spPr>
        <p:txBody>
          <a:bodyPr/>
          <a:lstStyle/>
          <a:p>
            <a:r>
              <a:rPr lang="en-US" dirty="0"/>
              <a:t>tutorial android - </a:t>
            </a:r>
            <a:r>
              <a:rPr lang="en-US" dirty="0" err="1"/>
              <a:t>fagadar</a:t>
            </a:r>
            <a:r>
              <a:rPr lang="en-US" dirty="0"/>
              <a:t> </a:t>
            </a:r>
            <a:r>
              <a:rPr lang="en-US" dirty="0" err="1"/>
              <a:t>ionela</a:t>
            </a:r>
            <a:r>
              <a:rPr lang="en-US" dirty="0"/>
              <a:t> </a:t>
            </a:r>
            <a:r>
              <a:rPr lang="en-US" dirty="0" err="1"/>
              <a:t>catalina</a:t>
            </a:r>
            <a:endParaRPr lang="en-US" dirty="0"/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271A688F-7D17-4922-BB69-0D0B6B54D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481" y="501207"/>
            <a:ext cx="1375027" cy="137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8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AE32BA8-406F-4D6F-9172-A10CDBF9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826168"/>
          </a:xfrm>
        </p:spPr>
        <p:txBody>
          <a:bodyPr>
            <a:normAutofit/>
          </a:bodyPr>
          <a:lstStyle/>
          <a:p>
            <a:r>
              <a:rPr lang="en-US" sz="3600" dirty="0" err="1"/>
              <a:t>Creare</a:t>
            </a:r>
            <a:r>
              <a:rPr lang="en-US" sz="3600" dirty="0"/>
              <a:t> </a:t>
            </a:r>
            <a:r>
              <a:rPr lang="en-US" sz="3600" dirty="0" err="1"/>
              <a:t>dispozitiv</a:t>
            </a:r>
            <a:r>
              <a:rPr lang="en-US" sz="3600" dirty="0"/>
              <a:t> virtual (emulator) (optional)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8DAA0C9-D926-48CE-8C2E-A48FB8437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97769"/>
            <a:ext cx="10363200" cy="3744060"/>
          </a:xfrm>
        </p:spPr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selecteaza</a:t>
            </a:r>
            <a:r>
              <a:rPr lang="en-US" dirty="0"/>
              <a:t> </a:t>
            </a:r>
            <a:r>
              <a:rPr lang="en-US" dirty="0" err="1"/>
              <a:t>meniul</a:t>
            </a:r>
            <a:r>
              <a:rPr lang="en-US" dirty="0"/>
              <a:t> </a:t>
            </a:r>
            <a:r>
              <a:rPr lang="en-US" b="1" dirty="0"/>
              <a:t>Tools &gt; AVD Manager</a:t>
            </a:r>
          </a:p>
          <a:p>
            <a:r>
              <a:rPr lang="en-US" dirty="0"/>
              <a:t>Se </a:t>
            </a:r>
            <a:r>
              <a:rPr lang="en-US" dirty="0" err="1"/>
              <a:t>apasa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</a:t>
            </a:r>
            <a:r>
              <a:rPr lang="en-US" b="1" dirty="0"/>
              <a:t>“+ Create Virtual Device</a:t>
            </a:r>
            <a:r>
              <a:rPr lang="en-US" dirty="0"/>
              <a:t>”</a:t>
            </a:r>
          </a:p>
          <a:p>
            <a:r>
              <a:rPr lang="en-US" dirty="0"/>
              <a:t>Se </a:t>
            </a:r>
            <a:r>
              <a:rPr lang="en-US" dirty="0" err="1"/>
              <a:t>selecteaza</a:t>
            </a:r>
            <a:r>
              <a:rPr lang="en-US" dirty="0"/>
              <a:t> un tip de </a:t>
            </a:r>
            <a:r>
              <a:rPr lang="en-US" dirty="0" err="1"/>
              <a:t>dispozitiv</a:t>
            </a:r>
            <a:r>
              <a:rPr lang="en-US" dirty="0"/>
              <a:t> (se </a:t>
            </a:r>
            <a:r>
              <a:rPr lang="en-US" dirty="0" err="1"/>
              <a:t>recomanda</a:t>
            </a:r>
            <a:r>
              <a:rPr lang="en-US" dirty="0"/>
              <a:t> </a:t>
            </a:r>
            <a:r>
              <a:rPr lang="en-US" b="1" dirty="0"/>
              <a:t>Pixel 4</a:t>
            </a:r>
            <a:r>
              <a:rPr lang="en-US" dirty="0"/>
              <a:t>), </a:t>
            </a:r>
            <a:r>
              <a:rPr lang="en-US" dirty="0" err="1"/>
              <a:t>apoi</a:t>
            </a:r>
            <a:r>
              <a:rPr lang="en-US" dirty="0"/>
              <a:t> se </a:t>
            </a:r>
            <a:r>
              <a:rPr lang="en-US" dirty="0" err="1"/>
              <a:t>apasa</a:t>
            </a:r>
            <a:r>
              <a:rPr lang="en-US" dirty="0"/>
              <a:t> “</a:t>
            </a:r>
            <a:r>
              <a:rPr lang="en-US" b="1" dirty="0"/>
              <a:t>Next</a:t>
            </a:r>
            <a:r>
              <a:rPr lang="en-US" dirty="0"/>
              <a:t>”</a:t>
            </a:r>
          </a:p>
          <a:p>
            <a:r>
              <a:rPr lang="en-US" dirty="0"/>
              <a:t>Se </a:t>
            </a:r>
            <a:r>
              <a:rPr lang="en-US" dirty="0" err="1"/>
              <a:t>selecteaza</a:t>
            </a:r>
            <a:r>
              <a:rPr lang="en-US" dirty="0"/>
              <a:t> </a:t>
            </a:r>
            <a:r>
              <a:rPr lang="en-US" dirty="0" err="1"/>
              <a:t>versiunea</a:t>
            </a:r>
            <a:r>
              <a:rPr lang="en-US" dirty="0"/>
              <a:t> de Android (se </a:t>
            </a:r>
            <a:r>
              <a:rPr lang="en-US" dirty="0" err="1"/>
              <a:t>recomanda</a:t>
            </a:r>
            <a:r>
              <a:rPr lang="en-US" dirty="0"/>
              <a:t> </a:t>
            </a:r>
            <a:r>
              <a:rPr lang="en-US" b="1" dirty="0"/>
              <a:t>Oreo </a:t>
            </a:r>
            <a:r>
              <a:rPr lang="en-US" dirty="0"/>
              <a:t>– API Level 27 – Android 8.1)</a:t>
            </a:r>
          </a:p>
          <a:p>
            <a:r>
              <a:rPr lang="en-US" dirty="0"/>
              <a:t>Se </a:t>
            </a:r>
            <a:r>
              <a:rPr lang="en-US" dirty="0" err="1"/>
              <a:t>apasa</a:t>
            </a:r>
            <a:r>
              <a:rPr lang="en-US" dirty="0"/>
              <a:t> “</a:t>
            </a:r>
            <a:r>
              <a:rPr lang="en-US" b="1" dirty="0"/>
              <a:t>Next</a:t>
            </a:r>
            <a:r>
              <a:rPr lang="en-US" dirty="0"/>
              <a:t>”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“</a:t>
            </a:r>
            <a:r>
              <a:rPr lang="en-US" b="1" dirty="0"/>
              <a:t>Finish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F574957B-6046-4580-A8E0-FF8C0246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3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49F43EB-BE26-4A22-8D10-EDD886ED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1360" y="6356350"/>
            <a:ext cx="5006635" cy="365125"/>
          </a:xfrm>
        </p:spPr>
        <p:txBody>
          <a:bodyPr/>
          <a:lstStyle/>
          <a:p>
            <a:r>
              <a:rPr lang="en-US" dirty="0"/>
              <a:t>tutorial android - </a:t>
            </a:r>
            <a:r>
              <a:rPr lang="en-US" dirty="0" err="1"/>
              <a:t>fagadar</a:t>
            </a:r>
            <a:r>
              <a:rPr lang="en-US" dirty="0"/>
              <a:t> </a:t>
            </a:r>
            <a:r>
              <a:rPr lang="en-US" dirty="0" err="1"/>
              <a:t>ionela</a:t>
            </a:r>
            <a:r>
              <a:rPr lang="en-US" dirty="0"/>
              <a:t> </a:t>
            </a:r>
            <a:r>
              <a:rPr lang="en-US" dirty="0" err="1"/>
              <a:t>catalina</a:t>
            </a:r>
            <a:endParaRPr lang="en-US" dirty="0"/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D4EF6F5A-72A4-4F14-9D8E-9F1172C9B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481" y="501207"/>
            <a:ext cx="1375027" cy="137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AE32BA8-406F-4D6F-9172-A10CDBF9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199" cy="12873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Alegere</a:t>
            </a:r>
            <a:r>
              <a:rPr lang="en-US" dirty="0"/>
              <a:t> </a:t>
            </a:r>
            <a:r>
              <a:rPr lang="en-US" dirty="0" err="1"/>
              <a:t>rulare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pe </a:t>
            </a:r>
            <a:r>
              <a:rPr lang="en-US" dirty="0" err="1"/>
              <a:t>telefonul</a:t>
            </a:r>
            <a:r>
              <a:rPr lang="en-US" dirty="0"/>
              <a:t> personal / </a:t>
            </a:r>
            <a:r>
              <a:rPr lang="en-US" dirty="0" err="1"/>
              <a:t>Alegere</a:t>
            </a:r>
            <a:r>
              <a:rPr lang="en-US" dirty="0"/>
              <a:t> </a:t>
            </a:r>
            <a:r>
              <a:rPr lang="en-US" dirty="0" err="1"/>
              <a:t>dispozitiv</a:t>
            </a:r>
            <a:r>
              <a:rPr lang="en-US" dirty="0"/>
              <a:t> virtual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8DAA0C9-D926-48CE-8C2E-A48FB8437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363200" cy="319862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 </a:t>
            </a:r>
            <a:r>
              <a:rPr lang="en-US" dirty="0" err="1"/>
              <a:t>conecteaza</a:t>
            </a:r>
            <a:r>
              <a:rPr lang="en-US" dirty="0"/>
              <a:t> </a:t>
            </a:r>
            <a:r>
              <a:rPr lang="en-US" dirty="0" err="1"/>
              <a:t>telefonul</a:t>
            </a:r>
            <a:r>
              <a:rPr lang="en-US" dirty="0"/>
              <a:t> cu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operare</a:t>
            </a:r>
            <a:r>
              <a:rPr lang="en-US" dirty="0"/>
              <a:t> Android </a:t>
            </a:r>
            <a:r>
              <a:rPr lang="en-US" dirty="0" err="1"/>
              <a:t>printr</a:t>
            </a:r>
            <a:r>
              <a:rPr lang="en-US" dirty="0"/>
              <a:t>-un </a:t>
            </a:r>
            <a:r>
              <a:rPr lang="en-US" dirty="0" err="1"/>
              <a:t>cablu</a:t>
            </a:r>
            <a:r>
              <a:rPr lang="en-US" dirty="0"/>
              <a:t> USB</a:t>
            </a:r>
          </a:p>
          <a:p>
            <a:r>
              <a:rPr lang="en-US" dirty="0"/>
              <a:t>Se </a:t>
            </a:r>
            <a:r>
              <a:rPr lang="en-US" dirty="0" err="1"/>
              <a:t>configureaza</a:t>
            </a:r>
            <a:r>
              <a:rPr lang="en-US" dirty="0"/>
              <a:t> </a:t>
            </a:r>
            <a:r>
              <a:rPr lang="en-US" dirty="0" err="1"/>
              <a:t>telefonul</a:t>
            </a:r>
            <a:r>
              <a:rPr lang="en-US" dirty="0"/>
              <a:t> in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dezvoltator</a:t>
            </a:r>
            <a:r>
              <a:rPr lang="en-US" dirty="0"/>
              <a:t>, </a:t>
            </a:r>
            <a:r>
              <a:rPr lang="en-US" dirty="0" err="1"/>
              <a:t>astfel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Se </a:t>
            </a:r>
            <a:r>
              <a:rPr lang="en-US" dirty="0" err="1"/>
              <a:t>acceseaza</a:t>
            </a:r>
            <a:r>
              <a:rPr lang="en-US" dirty="0"/>
              <a:t> </a:t>
            </a:r>
            <a:r>
              <a:rPr lang="en-US" dirty="0" err="1"/>
              <a:t>meniul</a:t>
            </a:r>
            <a:r>
              <a:rPr lang="en-US" dirty="0"/>
              <a:t> </a:t>
            </a:r>
            <a:r>
              <a:rPr lang="en-US" b="1" dirty="0"/>
              <a:t>Settings &gt; About Phone</a:t>
            </a:r>
          </a:p>
          <a:p>
            <a:pPr lvl="2"/>
            <a:r>
              <a:rPr lang="en-US" dirty="0"/>
              <a:t>Se </a:t>
            </a:r>
            <a:r>
              <a:rPr lang="en-US" dirty="0" err="1"/>
              <a:t>apasa</a:t>
            </a:r>
            <a:r>
              <a:rPr lang="en-US" dirty="0"/>
              <a:t> pe “</a:t>
            </a:r>
            <a:r>
              <a:rPr lang="en-US" b="1" dirty="0"/>
              <a:t>Build number”</a:t>
            </a:r>
            <a:r>
              <a:rPr lang="en-US" dirty="0"/>
              <a:t> de 7 </a:t>
            </a:r>
            <a:r>
              <a:rPr lang="en-US" dirty="0" err="1"/>
              <a:t>ori</a:t>
            </a:r>
            <a:endParaRPr lang="en-US" dirty="0"/>
          </a:p>
          <a:p>
            <a:pPr lvl="2"/>
            <a:r>
              <a:rPr lang="en-US" dirty="0"/>
              <a:t>Se </a:t>
            </a:r>
            <a:r>
              <a:rPr lang="en-US" dirty="0" err="1"/>
              <a:t>pune</a:t>
            </a:r>
            <a:r>
              <a:rPr lang="en-US" dirty="0"/>
              <a:t> pe enable “</a:t>
            </a:r>
            <a:r>
              <a:rPr lang="en-US" b="1" dirty="0"/>
              <a:t>USB Debugging</a:t>
            </a:r>
            <a:r>
              <a:rPr lang="en-US" dirty="0"/>
              <a:t>”</a:t>
            </a:r>
          </a:p>
          <a:p>
            <a:r>
              <a:rPr lang="en-US" dirty="0"/>
              <a:t>Se </a:t>
            </a:r>
            <a:r>
              <a:rPr lang="en-US" dirty="0" err="1"/>
              <a:t>selecteaza</a:t>
            </a:r>
            <a:r>
              <a:rPr lang="en-US" dirty="0"/>
              <a:t> </a:t>
            </a:r>
            <a:r>
              <a:rPr lang="en-US" dirty="0" err="1"/>
              <a:t>telefonul</a:t>
            </a:r>
            <a:r>
              <a:rPr lang="en-US" dirty="0"/>
              <a:t> (</a:t>
            </a:r>
            <a:r>
              <a:rPr lang="en-US" dirty="0" err="1"/>
              <a:t>daca</a:t>
            </a:r>
            <a:r>
              <a:rPr lang="en-US" dirty="0"/>
              <a:t> nu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selectat</a:t>
            </a:r>
            <a:r>
              <a:rPr lang="en-US" dirty="0"/>
              <a:t> automat) din </a:t>
            </a:r>
            <a:r>
              <a:rPr lang="en-US" dirty="0" err="1"/>
              <a:t>casuta</a:t>
            </a:r>
            <a:r>
              <a:rPr lang="en-US" dirty="0"/>
              <a:t> de </a:t>
            </a:r>
            <a:r>
              <a:rPr lang="en-US" dirty="0" err="1"/>
              <a:t>langa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de “Run”, </a:t>
            </a:r>
            <a:r>
              <a:rPr lang="en-US" dirty="0" err="1"/>
              <a:t>sau</a:t>
            </a:r>
            <a:r>
              <a:rPr lang="en-US" dirty="0"/>
              <a:t> din </a:t>
            </a:r>
            <a:r>
              <a:rPr lang="en-US" dirty="0" err="1"/>
              <a:t>meniul</a:t>
            </a:r>
            <a:r>
              <a:rPr lang="en-US" dirty="0"/>
              <a:t> </a:t>
            </a:r>
            <a:r>
              <a:rPr lang="en-US" b="1" dirty="0"/>
              <a:t>Run &gt; Select Device</a:t>
            </a:r>
          </a:p>
          <a:p>
            <a:endParaRPr lang="en-US" dirty="0"/>
          </a:p>
          <a:p>
            <a:r>
              <a:rPr lang="en-US" dirty="0"/>
              <a:t>Daca se </a:t>
            </a:r>
            <a:r>
              <a:rPr lang="en-US" dirty="0" err="1"/>
              <a:t>doreste</a:t>
            </a:r>
            <a:r>
              <a:rPr lang="en-US" dirty="0"/>
              <a:t> </a:t>
            </a:r>
            <a:r>
              <a:rPr lang="en-US" dirty="0" err="1"/>
              <a:t>rularea</a:t>
            </a:r>
            <a:r>
              <a:rPr lang="en-US" dirty="0"/>
              <a:t> pe un </a:t>
            </a:r>
            <a:r>
              <a:rPr lang="en-US" dirty="0" err="1"/>
              <a:t>dispozitiv</a:t>
            </a:r>
            <a:r>
              <a:rPr lang="en-US" dirty="0"/>
              <a:t> virtual, se </a:t>
            </a:r>
            <a:r>
              <a:rPr lang="en-US" dirty="0" err="1"/>
              <a:t>selecteaza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tot din </a:t>
            </a:r>
            <a:r>
              <a:rPr lang="en-US" dirty="0" err="1"/>
              <a:t>casuta</a:t>
            </a:r>
            <a:r>
              <a:rPr lang="en-US" dirty="0"/>
              <a:t> de </a:t>
            </a:r>
            <a:r>
              <a:rPr lang="en-US" dirty="0" err="1"/>
              <a:t>langa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de “Run”, </a:t>
            </a:r>
            <a:r>
              <a:rPr lang="en-US" dirty="0" err="1"/>
              <a:t>sau</a:t>
            </a:r>
            <a:r>
              <a:rPr lang="en-US" dirty="0"/>
              <a:t> din </a:t>
            </a:r>
            <a:r>
              <a:rPr lang="en-US" dirty="0" err="1"/>
              <a:t>meniul</a:t>
            </a:r>
            <a:r>
              <a:rPr lang="en-US" dirty="0"/>
              <a:t> </a:t>
            </a:r>
            <a:r>
              <a:rPr lang="en-US" b="1" dirty="0"/>
              <a:t>Run &gt; Select Device</a:t>
            </a:r>
          </a:p>
          <a:p>
            <a:endParaRPr lang="en-US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B83ED496-F4AF-468C-8C04-55665BD8D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690" y="5543298"/>
            <a:ext cx="1905000" cy="314325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796729D0-7932-49B3-82E9-BE297E792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068" y="4542799"/>
            <a:ext cx="1905000" cy="314325"/>
          </a:xfrm>
          <a:prstGeom prst="rect">
            <a:avLst/>
          </a:prstGeom>
        </p:spPr>
      </p:pic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4BF6E2B7-1F32-4E6D-AD21-16BB513C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4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7BB2675C-AE19-4746-B5AF-3F87BD53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356350"/>
            <a:ext cx="4711995" cy="365125"/>
          </a:xfrm>
        </p:spPr>
        <p:txBody>
          <a:bodyPr/>
          <a:lstStyle/>
          <a:p>
            <a:r>
              <a:rPr lang="en-US" dirty="0"/>
              <a:t>tutorial android - </a:t>
            </a:r>
            <a:r>
              <a:rPr lang="en-US" dirty="0" err="1"/>
              <a:t>fagadar</a:t>
            </a:r>
            <a:r>
              <a:rPr lang="en-US" dirty="0"/>
              <a:t> </a:t>
            </a:r>
            <a:r>
              <a:rPr lang="en-US" dirty="0" err="1"/>
              <a:t>ionela</a:t>
            </a:r>
            <a:r>
              <a:rPr lang="en-US" dirty="0"/>
              <a:t> </a:t>
            </a:r>
            <a:r>
              <a:rPr lang="en-US" dirty="0" err="1"/>
              <a:t>catalina</a:t>
            </a:r>
            <a:endParaRPr lang="en-US" dirty="0"/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D2C49F08-4828-4BF3-BEB8-E0F22F8F4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481" y="501207"/>
            <a:ext cx="1375027" cy="137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5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AE32BA8-406F-4D6F-9172-A10CDBF9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826168"/>
          </a:xfrm>
        </p:spPr>
        <p:txBody>
          <a:bodyPr>
            <a:normAutofit/>
          </a:bodyPr>
          <a:lstStyle/>
          <a:p>
            <a:r>
              <a:rPr lang="en-US" dirty="0" err="1"/>
              <a:t>Clase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 in Android – Layout-</a:t>
            </a:r>
            <a:r>
              <a:rPr lang="en-US" dirty="0" err="1"/>
              <a:t>uri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8DAA0C9-D926-48CE-8C2E-A48FB8437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97769"/>
            <a:ext cx="10363200" cy="374406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Sunt </a:t>
            </a:r>
            <a:r>
              <a:rPr lang="en-US" dirty="0" err="1"/>
              <a:t>definte</a:t>
            </a:r>
            <a:r>
              <a:rPr lang="en-US" dirty="0"/>
              <a:t> ca </a:t>
            </a:r>
            <a:r>
              <a:rPr lang="en-US" b="1" dirty="0"/>
              <a:t>XML</a:t>
            </a:r>
            <a:r>
              <a:rPr lang="en-US" dirty="0"/>
              <a:t>-</a:t>
            </a:r>
            <a:r>
              <a:rPr lang="en-US" dirty="0" err="1"/>
              <a:t>uri</a:t>
            </a:r>
            <a:endParaRPr lang="en-US" dirty="0"/>
          </a:p>
          <a:p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de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utilizator</a:t>
            </a:r>
            <a:r>
              <a:rPr lang="en-US" dirty="0"/>
              <a:t>, </a:t>
            </a:r>
            <a:r>
              <a:rPr lang="en-US" dirty="0" err="1"/>
              <a:t>adica</a:t>
            </a:r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de frontend</a:t>
            </a:r>
          </a:p>
          <a:p>
            <a:r>
              <a:rPr lang="en-US" dirty="0" err="1"/>
              <a:t>Acestea</a:t>
            </a:r>
            <a:r>
              <a:rPr lang="en-US" dirty="0"/>
              <a:t> se pot </a:t>
            </a:r>
            <a:r>
              <a:rPr lang="en-US" dirty="0" err="1"/>
              <a:t>edita</a:t>
            </a:r>
            <a:r>
              <a:rPr lang="en-US" dirty="0"/>
              <a:t>, fie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editarea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 XML, fie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editorului</a:t>
            </a:r>
            <a:r>
              <a:rPr lang="en-US" dirty="0"/>
              <a:t> </a:t>
            </a:r>
            <a:r>
              <a:rPr lang="en-US" dirty="0" err="1"/>
              <a:t>vizual</a:t>
            </a:r>
            <a:endParaRPr lang="en-US" dirty="0"/>
          </a:p>
          <a:p>
            <a:r>
              <a:rPr lang="en-US" dirty="0"/>
              <a:t>Sunt </a:t>
            </a:r>
            <a:r>
              <a:rPr lang="en-US" dirty="0" err="1"/>
              <a:t>localizate</a:t>
            </a:r>
            <a:r>
              <a:rPr lang="en-US" dirty="0"/>
              <a:t> in </a:t>
            </a:r>
            <a:r>
              <a:rPr lang="en-US" dirty="0" err="1"/>
              <a:t>folderul</a:t>
            </a:r>
            <a:r>
              <a:rPr lang="en-US" dirty="0"/>
              <a:t> </a:t>
            </a:r>
            <a:r>
              <a:rPr lang="en-US" b="1" dirty="0"/>
              <a:t>app &gt; res &gt; layout</a:t>
            </a:r>
          </a:p>
          <a:p>
            <a:r>
              <a:rPr lang="en-US" dirty="0" err="1"/>
              <a:t>Aici</a:t>
            </a:r>
            <a:r>
              <a:rPr lang="en-US" dirty="0"/>
              <a:t> se pot </a:t>
            </a: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butoane</a:t>
            </a:r>
            <a:r>
              <a:rPr lang="en-US" dirty="0"/>
              <a:t>, </a:t>
            </a:r>
            <a:r>
              <a:rPr lang="en-US" dirty="0" err="1"/>
              <a:t>imagini</a:t>
            </a:r>
            <a:r>
              <a:rPr lang="en-US" dirty="0"/>
              <a:t>, zone cu text etc.</a:t>
            </a:r>
          </a:p>
          <a:p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de </a:t>
            </a:r>
            <a:r>
              <a:rPr lang="en-US" dirty="0" err="1"/>
              <a:t>componenta</a:t>
            </a:r>
            <a:r>
              <a:rPr lang="en-US" dirty="0"/>
              <a:t> (</a:t>
            </a:r>
            <a:r>
              <a:rPr lang="en-US" dirty="0" err="1"/>
              <a:t>buton</a:t>
            </a:r>
            <a:r>
              <a:rPr lang="en-US" dirty="0"/>
              <a:t>, text, imagine) are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proprietati</a:t>
            </a:r>
            <a:r>
              <a:rPr lang="en-US" dirty="0"/>
              <a:t>, definite ca,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			        </a:t>
            </a:r>
            <a:r>
              <a:rPr lang="en-US" dirty="0" err="1"/>
              <a:t>unde</a:t>
            </a:r>
            <a:r>
              <a:rPr lang="en-US" dirty="0"/>
              <a:t>: </a:t>
            </a:r>
          </a:p>
          <a:p>
            <a:pPr marL="4054475" indent="288925">
              <a:tabLst>
                <a:tab pos="3200400" algn="l"/>
              </a:tabLst>
            </a:pPr>
            <a:r>
              <a:rPr lang="en-US" dirty="0" err="1"/>
              <a:t>android:id</a:t>
            </a:r>
            <a:r>
              <a:rPr lang="en-US" dirty="0"/>
              <a:t>  -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in </a:t>
            </a:r>
            <a:r>
              <a:rPr lang="en-US" dirty="0" err="1"/>
              <a:t>clasa</a:t>
            </a:r>
            <a:r>
              <a:rPr lang="en-US" dirty="0"/>
              <a:t> Activity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referentia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componenta</a:t>
            </a:r>
            <a:endParaRPr lang="en-US" dirty="0"/>
          </a:p>
          <a:p>
            <a:pPr marL="4054475" indent="288925">
              <a:tabLst>
                <a:tab pos="3200400" algn="l"/>
              </a:tabLst>
            </a:pPr>
            <a:r>
              <a:rPr lang="en-US" dirty="0" err="1"/>
              <a:t>Android:layout_width</a:t>
            </a:r>
            <a:r>
              <a:rPr lang="en-US" dirty="0"/>
              <a:t> &amp; </a:t>
            </a:r>
            <a:r>
              <a:rPr lang="en-US" dirty="0" err="1"/>
              <a:t>android:layout_height</a:t>
            </a:r>
            <a:r>
              <a:rPr lang="en-US" dirty="0"/>
              <a:t> – </a:t>
            </a:r>
            <a:r>
              <a:rPr lang="en-US" dirty="0" err="1"/>
              <a:t>definesc</a:t>
            </a:r>
            <a:r>
              <a:rPr lang="en-US" dirty="0"/>
              <a:t> </a:t>
            </a:r>
            <a:r>
              <a:rPr lang="en-US" dirty="0" err="1"/>
              <a:t>latimea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inaltimea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buton</a:t>
            </a:r>
            <a:endParaRPr lang="en-US" dirty="0"/>
          </a:p>
          <a:p>
            <a:pPr marL="4054475" indent="288925">
              <a:tabLst>
                <a:tab pos="3200400" algn="l"/>
              </a:tabLst>
            </a:pPr>
            <a:r>
              <a:rPr lang="en-US" dirty="0" err="1"/>
              <a:t>Android:text</a:t>
            </a:r>
            <a:r>
              <a:rPr lang="en-US" dirty="0"/>
              <a:t> – </a:t>
            </a:r>
            <a:r>
              <a:rPr lang="en-US" dirty="0" err="1"/>
              <a:t>defineste</a:t>
            </a:r>
            <a:r>
              <a:rPr lang="en-US" dirty="0"/>
              <a:t> </a:t>
            </a:r>
            <a:r>
              <a:rPr lang="en-US" dirty="0" err="1"/>
              <a:t>textul</a:t>
            </a:r>
            <a:r>
              <a:rPr lang="en-US" dirty="0"/>
              <a:t> </a:t>
            </a:r>
            <a:r>
              <a:rPr lang="en-US" dirty="0" err="1"/>
              <a:t>continut</a:t>
            </a:r>
            <a:r>
              <a:rPr lang="en-US" dirty="0"/>
              <a:t> de </a:t>
            </a:r>
            <a:r>
              <a:rPr lang="en-US" dirty="0" err="1"/>
              <a:t>buton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A45AE74-C369-4BC8-B5E6-7C40317ED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078" y="4229099"/>
            <a:ext cx="3200402" cy="13868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&lt;Button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buttonProcessDefaultImage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="Default image"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ubstituent număr diapozitiv 7">
            <a:extLst>
              <a:ext uri="{FF2B5EF4-FFF2-40B4-BE49-F238E27FC236}">
                <a16:creationId xmlns:a16="http://schemas.microsoft.com/office/drawing/2014/main" id="{5B2ADEFA-57CD-41EB-9653-045E7C06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5</a:t>
            </a:fld>
            <a:endParaRPr lang="en-US"/>
          </a:p>
        </p:txBody>
      </p:sp>
      <p:sp>
        <p:nvSpPr>
          <p:cNvPr id="9" name="Substituent subsol 8">
            <a:extLst>
              <a:ext uri="{FF2B5EF4-FFF2-40B4-BE49-F238E27FC236}">
                <a16:creationId xmlns:a16="http://schemas.microsoft.com/office/drawing/2014/main" id="{3C2469A0-5F32-410F-B751-84D8033B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43600" y="6356350"/>
            <a:ext cx="4864395" cy="365125"/>
          </a:xfrm>
        </p:spPr>
        <p:txBody>
          <a:bodyPr/>
          <a:lstStyle/>
          <a:p>
            <a:r>
              <a:rPr lang="en-US" dirty="0"/>
              <a:t>tutorial android - </a:t>
            </a:r>
            <a:r>
              <a:rPr lang="en-US" dirty="0" err="1"/>
              <a:t>fagadar</a:t>
            </a:r>
            <a:r>
              <a:rPr lang="en-US" dirty="0"/>
              <a:t> </a:t>
            </a:r>
            <a:r>
              <a:rPr lang="en-US" dirty="0" err="1"/>
              <a:t>ionela</a:t>
            </a:r>
            <a:r>
              <a:rPr lang="en-US" dirty="0"/>
              <a:t> </a:t>
            </a:r>
            <a:r>
              <a:rPr lang="en-US" dirty="0" err="1"/>
              <a:t>catalina</a:t>
            </a:r>
            <a:endParaRPr lang="en-US" dirty="0"/>
          </a:p>
        </p:txBody>
      </p:sp>
      <p:pic>
        <p:nvPicPr>
          <p:cNvPr id="11" name="Imagine 10">
            <a:extLst>
              <a:ext uri="{FF2B5EF4-FFF2-40B4-BE49-F238E27FC236}">
                <a16:creationId xmlns:a16="http://schemas.microsoft.com/office/drawing/2014/main" id="{5410A41C-0733-4EFA-8262-7871BE8F2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481" y="501207"/>
            <a:ext cx="1375027" cy="137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6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AE32BA8-406F-4D6F-9172-A10CDBF9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826168"/>
          </a:xfrm>
        </p:spPr>
        <p:txBody>
          <a:bodyPr>
            <a:normAutofit/>
          </a:bodyPr>
          <a:lstStyle/>
          <a:p>
            <a:r>
              <a:rPr lang="en-US" dirty="0" err="1"/>
              <a:t>Clase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 in Android - </a:t>
            </a:r>
            <a:r>
              <a:rPr lang="en-US" dirty="0" err="1"/>
              <a:t>Activitati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8DAA0C9-D926-48CE-8C2E-A48FB8437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97769"/>
            <a:ext cx="10363200" cy="3744060"/>
          </a:xfrm>
        </p:spPr>
        <p:txBody>
          <a:bodyPr/>
          <a:lstStyle/>
          <a:p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scrisa</a:t>
            </a:r>
            <a:r>
              <a:rPr lang="en-US" dirty="0"/>
              <a:t> in Java </a:t>
            </a:r>
            <a:r>
              <a:rPr lang="en-US" dirty="0" err="1"/>
              <a:t>sau</a:t>
            </a:r>
            <a:r>
              <a:rPr lang="en-US" dirty="0"/>
              <a:t> Kotlin</a:t>
            </a:r>
          </a:p>
          <a:p>
            <a:r>
              <a:rPr lang="en-US" dirty="0"/>
              <a:t>Este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da </a:t>
            </a:r>
            <a:r>
              <a:rPr lang="en-US" dirty="0" err="1"/>
              <a:t>logica</a:t>
            </a:r>
            <a:r>
              <a:rPr lang="en-US" dirty="0"/>
              <a:t> layout-</a:t>
            </a:r>
            <a:r>
              <a:rPr lang="en-US" dirty="0" err="1"/>
              <a:t>urilor</a:t>
            </a:r>
            <a:endParaRPr lang="en-US" dirty="0"/>
          </a:p>
          <a:p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definita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fisier</a:t>
            </a:r>
            <a:r>
              <a:rPr lang="en-US" dirty="0"/>
              <a:t> layout de tip XML</a:t>
            </a:r>
          </a:p>
          <a:p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extinda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Activity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AppCompatActivity</a:t>
            </a:r>
            <a:endParaRPr lang="en-US" dirty="0"/>
          </a:p>
          <a:p>
            <a:r>
              <a:rPr lang="en-US" dirty="0"/>
              <a:t>Are o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onCreate</a:t>
            </a:r>
            <a:r>
              <a:rPr lang="en-US" dirty="0"/>
              <a:t> pe care o </a:t>
            </a:r>
            <a:r>
              <a:rPr lang="en-US" dirty="0" err="1"/>
              <a:t>suprascrie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se </a:t>
            </a:r>
          </a:p>
          <a:p>
            <a:pPr marL="0" indent="0">
              <a:buNone/>
            </a:pPr>
            <a:r>
              <a:rPr lang="en-US" dirty="0" err="1"/>
              <a:t>initializeaza</a:t>
            </a:r>
            <a:r>
              <a:rPr lang="en-US" dirty="0"/>
              <a:t> </a:t>
            </a:r>
            <a:r>
              <a:rPr lang="en-US" dirty="0" err="1"/>
              <a:t>activitatea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EEDAA52A-322D-4A54-9B01-5A45C33AB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370" y="2179454"/>
            <a:ext cx="3314700" cy="3762375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F05ECC6F-6F6F-42F3-AD0F-BE2F031E3D30}"/>
              </a:ext>
            </a:extLst>
          </p:cNvPr>
          <p:cNvSpPr txBox="1"/>
          <p:nvPr/>
        </p:nvSpPr>
        <p:spPr>
          <a:xfrm>
            <a:off x="7806767" y="5960144"/>
            <a:ext cx="401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https://developer.android.com</a:t>
            </a:r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9CD7D48A-3776-486D-B002-42648D8E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6</a:t>
            </a:fld>
            <a:endParaRPr lang="en-US"/>
          </a:p>
        </p:txBody>
      </p:sp>
      <p:sp>
        <p:nvSpPr>
          <p:cNvPr id="10" name="Substituent subsol 9">
            <a:extLst>
              <a:ext uri="{FF2B5EF4-FFF2-40B4-BE49-F238E27FC236}">
                <a16:creationId xmlns:a16="http://schemas.microsoft.com/office/drawing/2014/main" id="{6FD7300E-B6FE-4D12-9A22-92BB1CCB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59120" y="6356350"/>
            <a:ext cx="5148875" cy="365125"/>
          </a:xfrm>
        </p:spPr>
        <p:txBody>
          <a:bodyPr/>
          <a:lstStyle/>
          <a:p>
            <a:r>
              <a:rPr lang="en-US" dirty="0"/>
              <a:t>tutorial android - </a:t>
            </a:r>
            <a:r>
              <a:rPr lang="en-US" dirty="0" err="1"/>
              <a:t>fagadar</a:t>
            </a:r>
            <a:r>
              <a:rPr lang="en-US" dirty="0"/>
              <a:t> </a:t>
            </a:r>
            <a:r>
              <a:rPr lang="en-US" dirty="0" err="1"/>
              <a:t>ionela</a:t>
            </a:r>
            <a:r>
              <a:rPr lang="en-US" dirty="0"/>
              <a:t> </a:t>
            </a:r>
            <a:r>
              <a:rPr lang="en-US" dirty="0" err="1"/>
              <a:t>catalina</a:t>
            </a:r>
            <a:endParaRPr lang="en-US" dirty="0"/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058E7E1C-371B-48F4-A76B-C53F8B21F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481" y="501207"/>
            <a:ext cx="1375027" cy="137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AE32BA8-406F-4D6F-9172-A10CDBF9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826168"/>
          </a:xfrm>
        </p:spPr>
        <p:txBody>
          <a:bodyPr>
            <a:normAutofit/>
          </a:bodyPr>
          <a:lstStyle/>
          <a:p>
            <a:r>
              <a:rPr lang="en-US" dirty="0" err="1"/>
              <a:t>Clase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 in Android - </a:t>
            </a:r>
            <a:r>
              <a:rPr lang="en-US" dirty="0" err="1"/>
              <a:t>Fragmente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8DAA0C9-D926-48CE-8C2E-A48FB8437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97769"/>
            <a:ext cx="10363200" cy="3744060"/>
          </a:xfrm>
        </p:spPr>
        <p:txBody>
          <a:bodyPr/>
          <a:lstStyle/>
          <a:p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scrisa</a:t>
            </a:r>
            <a:r>
              <a:rPr lang="en-US" dirty="0"/>
              <a:t> in Java </a:t>
            </a:r>
            <a:r>
              <a:rPr lang="en-US" dirty="0" err="1"/>
              <a:t>sau</a:t>
            </a:r>
            <a:r>
              <a:rPr lang="en-US" dirty="0"/>
              <a:t> Kotlin</a:t>
            </a:r>
          </a:p>
          <a:p>
            <a:r>
              <a:rPr lang="en-US" dirty="0"/>
              <a:t>Are un </a:t>
            </a:r>
            <a:r>
              <a:rPr lang="en-US" dirty="0" err="1"/>
              <a:t>ciclu</a:t>
            </a:r>
            <a:r>
              <a:rPr lang="en-US" dirty="0"/>
              <a:t> de </a:t>
            </a:r>
            <a:r>
              <a:rPr lang="en-US" dirty="0" err="1"/>
              <a:t>viata</a:t>
            </a:r>
            <a:r>
              <a:rPr lang="en-US" dirty="0"/>
              <a:t> </a:t>
            </a:r>
            <a:r>
              <a:rPr lang="en-US" dirty="0" err="1"/>
              <a:t>propriu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primeste</a:t>
            </a:r>
            <a:r>
              <a:rPr lang="en-US" dirty="0"/>
              <a:t> </a:t>
            </a:r>
            <a:r>
              <a:rPr lang="en-US" dirty="0" err="1"/>
              <a:t>propriile</a:t>
            </a:r>
            <a:r>
              <a:rPr lang="en-US" dirty="0"/>
              <a:t> </a:t>
            </a:r>
            <a:r>
              <a:rPr lang="en-US" dirty="0" err="1"/>
              <a:t>evenimente</a:t>
            </a:r>
            <a:endParaRPr lang="en-US" dirty="0"/>
          </a:p>
          <a:p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definita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fisier</a:t>
            </a:r>
            <a:r>
              <a:rPr lang="en-US" dirty="0"/>
              <a:t> layout de tip XML</a:t>
            </a:r>
          </a:p>
          <a:p>
            <a:r>
              <a:rPr lang="en-US" dirty="0" err="1"/>
              <a:t>Reprezinta</a:t>
            </a:r>
            <a:r>
              <a:rPr lang="en-US" dirty="0"/>
              <a:t> un </a:t>
            </a:r>
            <a:r>
              <a:rPr lang="en-US" dirty="0" err="1"/>
              <a:t>comportament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o </a:t>
            </a:r>
            <a:r>
              <a:rPr lang="en-US" dirty="0" err="1"/>
              <a:t>portiune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activitate</a:t>
            </a:r>
            <a:endParaRPr lang="en-US" dirty="0"/>
          </a:p>
          <a:p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refolosit</a:t>
            </a:r>
            <a:r>
              <a:rPr lang="en-US" dirty="0"/>
              <a:t> in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activitati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F05ECC6F-6F6F-42F3-AD0F-BE2F031E3D30}"/>
              </a:ext>
            </a:extLst>
          </p:cNvPr>
          <p:cNvSpPr txBox="1"/>
          <p:nvPr/>
        </p:nvSpPr>
        <p:spPr>
          <a:xfrm>
            <a:off x="7911465" y="5895627"/>
            <a:ext cx="401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https://developer.android.com</a:t>
            </a: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BE3D2CAD-0C68-401F-8F83-4A98DA568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283" y="2194086"/>
            <a:ext cx="3409950" cy="3705225"/>
          </a:xfrm>
          <a:prstGeom prst="rect">
            <a:avLst/>
          </a:prstGeom>
        </p:spPr>
      </p:pic>
      <p:sp>
        <p:nvSpPr>
          <p:cNvPr id="8" name="Substituent număr diapozitiv 7">
            <a:extLst>
              <a:ext uri="{FF2B5EF4-FFF2-40B4-BE49-F238E27FC236}">
                <a16:creationId xmlns:a16="http://schemas.microsoft.com/office/drawing/2014/main" id="{B2A6356D-9054-4001-AA37-BA7E0112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7</a:t>
            </a:fld>
            <a:endParaRPr lang="en-US"/>
          </a:p>
        </p:txBody>
      </p:sp>
      <p:sp>
        <p:nvSpPr>
          <p:cNvPr id="9" name="Substituent subsol 8">
            <a:extLst>
              <a:ext uri="{FF2B5EF4-FFF2-40B4-BE49-F238E27FC236}">
                <a16:creationId xmlns:a16="http://schemas.microsoft.com/office/drawing/2014/main" id="{5C15CAB0-1B68-404B-8DD1-2976A366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5016795" cy="365125"/>
          </a:xfrm>
        </p:spPr>
        <p:txBody>
          <a:bodyPr/>
          <a:lstStyle/>
          <a:p>
            <a:r>
              <a:rPr lang="en-US" dirty="0"/>
              <a:t>tutorial android - </a:t>
            </a:r>
            <a:r>
              <a:rPr lang="en-US" dirty="0" err="1"/>
              <a:t>fagadar</a:t>
            </a:r>
            <a:r>
              <a:rPr lang="en-US" dirty="0"/>
              <a:t> </a:t>
            </a:r>
            <a:r>
              <a:rPr lang="en-US" dirty="0" err="1"/>
              <a:t>ionela</a:t>
            </a:r>
            <a:r>
              <a:rPr lang="en-US" dirty="0"/>
              <a:t> </a:t>
            </a:r>
            <a:r>
              <a:rPr lang="en-US" dirty="0" err="1"/>
              <a:t>catalina</a:t>
            </a:r>
            <a:endParaRPr lang="en-US" dirty="0"/>
          </a:p>
        </p:txBody>
      </p:sp>
      <p:pic>
        <p:nvPicPr>
          <p:cNvPr id="11" name="Imagine 10">
            <a:extLst>
              <a:ext uri="{FF2B5EF4-FFF2-40B4-BE49-F238E27FC236}">
                <a16:creationId xmlns:a16="http://schemas.microsoft.com/office/drawing/2014/main" id="{059F0A58-5F76-4BC4-A9C4-7AE6633EE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481" y="501207"/>
            <a:ext cx="1375027" cy="137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8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AE32BA8-406F-4D6F-9172-A10CDBF9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469880" cy="826169"/>
          </a:xfrm>
        </p:spPr>
        <p:txBody>
          <a:bodyPr>
            <a:normAutofit/>
          </a:bodyPr>
          <a:lstStyle/>
          <a:p>
            <a:r>
              <a:rPr lang="ro-RO" sz="3200" dirty="0"/>
              <a:t>Clase de baza in Android – Culori, </a:t>
            </a:r>
            <a:r>
              <a:rPr lang="ro-RO" sz="3200" dirty="0" err="1"/>
              <a:t>String</a:t>
            </a:r>
            <a:r>
              <a:rPr lang="ro-RO" sz="3200" dirty="0"/>
              <a:t>-uri</a:t>
            </a:r>
            <a:r>
              <a:rPr lang="en-US" sz="3200" dirty="0"/>
              <a:t> etc.</a:t>
            </a:r>
            <a:endParaRPr lang="ro-RO" sz="32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8DAA0C9-D926-48CE-8C2E-A48FB8437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97769"/>
            <a:ext cx="10363200" cy="3744060"/>
          </a:xfrm>
        </p:spPr>
        <p:txBody>
          <a:bodyPr/>
          <a:lstStyle/>
          <a:p>
            <a:r>
              <a:rPr lang="ro-RO" dirty="0"/>
              <a:t>Sunt definite ca XML-uri</a:t>
            </a:r>
          </a:p>
          <a:p>
            <a:r>
              <a:rPr lang="ro-RO" dirty="0"/>
              <a:t>Se afla in </a:t>
            </a:r>
            <a:r>
              <a:rPr lang="ro-RO" dirty="0" err="1"/>
              <a:t>folderul</a:t>
            </a:r>
            <a:r>
              <a:rPr lang="ro-RO" dirty="0"/>
              <a:t> </a:t>
            </a:r>
            <a:r>
              <a:rPr lang="ro-RO" b="1" dirty="0" err="1"/>
              <a:t>app</a:t>
            </a:r>
            <a:r>
              <a:rPr lang="ro-RO" b="1" dirty="0"/>
              <a:t> &gt; </a:t>
            </a:r>
            <a:r>
              <a:rPr lang="ro-RO" b="1" dirty="0" err="1"/>
              <a:t>values</a:t>
            </a:r>
            <a:endParaRPr lang="ro-RO" b="1" dirty="0"/>
          </a:p>
          <a:p>
            <a:r>
              <a:rPr lang="ro-RO" dirty="0"/>
              <a:t>Se definesc ca: </a:t>
            </a:r>
          </a:p>
          <a:p>
            <a:pPr marL="914400" lvl="1" indent="-288925">
              <a:buFont typeface="Arial" panose="020B0604020202020204" pitchFamily="34" charset="0"/>
              <a:buChar char="•"/>
            </a:pPr>
            <a:r>
              <a:rPr lang="ro-RO" dirty="0"/>
              <a:t>	</a:t>
            </a:r>
          </a:p>
          <a:p>
            <a:pPr marL="625475" lvl="1"/>
            <a:r>
              <a:rPr lang="ro-RO" dirty="0"/>
              <a:t>	Unde </a:t>
            </a:r>
            <a:r>
              <a:rPr lang="ro-RO" dirty="0" err="1"/>
              <a:t>name</a:t>
            </a:r>
            <a:r>
              <a:rPr lang="ro-RO" dirty="0"/>
              <a:t> e numele culorii, iar </a:t>
            </a:r>
            <a:r>
              <a:rPr lang="ro-RO" dirty="0" err="1"/>
              <a:t>string-ul</a:t>
            </a:r>
            <a:r>
              <a:rPr lang="ro-RO" dirty="0"/>
              <a:t> dintre </a:t>
            </a:r>
            <a:r>
              <a:rPr lang="ro-RO" dirty="0" err="1"/>
              <a:t>tag</a:t>
            </a:r>
            <a:r>
              <a:rPr lang="ro-RO" dirty="0"/>
              <a:t>-uri este codul culorii in </a:t>
            </a:r>
            <a:r>
              <a:rPr lang="ro-RO" dirty="0" err="1"/>
              <a:t>hexa</a:t>
            </a:r>
            <a:endParaRPr lang="ro-RO" dirty="0"/>
          </a:p>
          <a:p>
            <a:pPr marL="914400" lvl="1" indent="-288925">
              <a:buFont typeface="Arial" panose="020B0604020202020204" pitchFamily="34" charset="0"/>
              <a:buChar char="•"/>
            </a:pPr>
            <a:r>
              <a:rPr lang="ro-RO" dirty="0"/>
              <a:t> </a:t>
            </a:r>
          </a:p>
          <a:p>
            <a:pPr marL="625475" lvl="1"/>
            <a:r>
              <a:rPr lang="ro-RO" dirty="0"/>
              <a:t>	 Unde </a:t>
            </a:r>
            <a:r>
              <a:rPr lang="ro-RO" dirty="0" err="1"/>
              <a:t>name</a:t>
            </a:r>
            <a:r>
              <a:rPr lang="ro-RO" dirty="0"/>
              <a:t> e numele cu care e </a:t>
            </a:r>
            <a:r>
              <a:rPr lang="ro-RO" dirty="0" err="1"/>
              <a:t>referentiat</a:t>
            </a:r>
            <a:r>
              <a:rPr lang="ro-RO" dirty="0"/>
              <a:t> </a:t>
            </a:r>
            <a:r>
              <a:rPr lang="ro-RO" dirty="0" err="1"/>
              <a:t>string-ul</a:t>
            </a:r>
            <a:r>
              <a:rPr lang="ro-RO" dirty="0"/>
              <a:t>, iar </a:t>
            </a:r>
            <a:r>
              <a:rPr lang="ro-RO" dirty="0" err="1"/>
              <a:t>string-ul</a:t>
            </a:r>
            <a:r>
              <a:rPr lang="ro-RO" dirty="0"/>
              <a:t> dintre </a:t>
            </a:r>
            <a:r>
              <a:rPr lang="ro-RO" dirty="0" err="1"/>
              <a:t>tag</a:t>
            </a:r>
            <a:r>
              <a:rPr lang="ro-RO" dirty="0"/>
              <a:t>-uri este 	</a:t>
            </a:r>
            <a:r>
              <a:rPr lang="ro-RO" dirty="0" err="1"/>
              <a:t>contiunutul</a:t>
            </a:r>
            <a:r>
              <a:rPr lang="ro-RO" dirty="0"/>
              <a:t> acestuia</a:t>
            </a:r>
          </a:p>
          <a:p>
            <a:pPr lvl="1"/>
            <a:endParaRPr lang="ro-RO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23F08E1-83A7-4927-805A-6A837F623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759" y="3715797"/>
            <a:ext cx="4450081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o-RO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ro-RO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o-RO" altLang="en-US" sz="900" dirty="0">
                <a:solidFill>
                  <a:srgbClr val="E8BF6A"/>
                </a:solidFill>
                <a:latin typeface="Consolas" panose="020B0609020204030204" pitchFamily="49" charset="0"/>
              </a:rPr>
              <a:t> </a:t>
            </a:r>
            <a:r>
              <a:rPr kumimoji="0" lang="ro-RO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&lt;color </a:t>
            </a:r>
            <a:r>
              <a:rPr kumimoji="0" lang="ro-RO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o-RO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="purple_200"</a:t>
            </a:r>
            <a:r>
              <a:rPr kumimoji="0" lang="ro-RO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o-RO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#FFBB86FC</a:t>
            </a:r>
            <a:r>
              <a:rPr kumimoji="0" lang="ro-RO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&lt;/color&gt; </a:t>
            </a:r>
            <a:r>
              <a:rPr lang="ro-RO" altLang="en-US" sz="900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ro-RO" altLang="en-US" sz="900" dirty="0" err="1">
                <a:solidFill>
                  <a:srgbClr val="E8BF6A"/>
                </a:solidFill>
                <a:latin typeface="Consolas" panose="020B0609020204030204" pitchFamily="49" charset="0"/>
              </a:rPr>
              <a:t>resources</a:t>
            </a:r>
            <a:r>
              <a:rPr lang="ro-RO" altLang="en-US" sz="9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058C0F2-93FC-44EA-8C7A-B83FE992D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759" y="4481006"/>
            <a:ext cx="4929555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o-RO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ro-RO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o-RO" altLang="en-US" sz="900" dirty="0">
                <a:solidFill>
                  <a:srgbClr val="E8BF6A"/>
                </a:solidFill>
                <a:latin typeface="Consolas" panose="020B0609020204030204" pitchFamily="49" charset="0"/>
              </a:rPr>
              <a:t> </a:t>
            </a:r>
            <a:r>
              <a:rPr kumimoji="0" lang="ro-RO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o-RO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o-RO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o-RO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o-RO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o-RO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kumimoji="0" lang="ro-RO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o-RO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o-RO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TWDM </a:t>
            </a:r>
            <a:r>
              <a:rPr kumimoji="0" lang="ro-RO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ro-RO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o-RO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o-RO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 &lt;/</a:t>
            </a:r>
            <a:r>
              <a:rPr kumimoji="0" lang="ro-RO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ro-RO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</a:t>
            </a: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0CC448B6-D14B-4B2A-9E2B-68ED71B9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8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CFC09B74-63E6-497D-BE01-B392637B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50560" y="6356350"/>
            <a:ext cx="5057435" cy="365125"/>
          </a:xfrm>
        </p:spPr>
        <p:txBody>
          <a:bodyPr/>
          <a:lstStyle/>
          <a:p>
            <a:r>
              <a:rPr lang="en-US" dirty="0"/>
              <a:t>tutorial android - </a:t>
            </a:r>
            <a:r>
              <a:rPr lang="en-US" dirty="0" err="1"/>
              <a:t>fagadar</a:t>
            </a:r>
            <a:r>
              <a:rPr lang="en-US" dirty="0"/>
              <a:t> </a:t>
            </a:r>
            <a:r>
              <a:rPr lang="en-US" dirty="0" err="1"/>
              <a:t>ionela</a:t>
            </a:r>
            <a:r>
              <a:rPr lang="en-US" dirty="0"/>
              <a:t> </a:t>
            </a:r>
            <a:r>
              <a:rPr lang="en-US" dirty="0" err="1"/>
              <a:t>catalina</a:t>
            </a:r>
            <a:endParaRPr lang="en-US" dirty="0"/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579EBEC3-1D11-4E6D-A0B0-5BF2D5B59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481" y="501207"/>
            <a:ext cx="1375027" cy="137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5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AE32BA8-406F-4D6F-9172-A10CDBF9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469880" cy="826169"/>
          </a:xfrm>
        </p:spPr>
        <p:txBody>
          <a:bodyPr>
            <a:normAutofit/>
          </a:bodyPr>
          <a:lstStyle/>
          <a:p>
            <a:r>
              <a:rPr lang="ro-RO" sz="3600" dirty="0"/>
              <a:t>Clase de baza in Android – </a:t>
            </a:r>
            <a:r>
              <a:rPr lang="en-US" sz="3600" dirty="0" err="1"/>
              <a:t>Fisierul</a:t>
            </a:r>
            <a:r>
              <a:rPr lang="en-US" sz="3600" dirty="0"/>
              <a:t> Manifest</a:t>
            </a:r>
            <a:endParaRPr lang="ro-RO" sz="36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8DAA0C9-D926-48CE-8C2E-A48FB8437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97769"/>
            <a:ext cx="10363200" cy="3744060"/>
          </a:xfrm>
        </p:spPr>
        <p:txBody>
          <a:bodyPr/>
          <a:lstStyle/>
          <a:p>
            <a:r>
              <a:rPr lang="en-US" dirty="0"/>
              <a:t>Este </a:t>
            </a:r>
            <a:r>
              <a:rPr lang="en-US" dirty="0" err="1"/>
              <a:t>definit</a:t>
            </a:r>
            <a:r>
              <a:rPr lang="en-US" dirty="0"/>
              <a:t> ca un XML</a:t>
            </a:r>
          </a:p>
          <a:p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aiba</a:t>
            </a:r>
            <a:r>
              <a:rPr lang="en-US" dirty="0"/>
              <a:t> un AndroidManifest.xml</a:t>
            </a:r>
          </a:p>
          <a:p>
            <a:r>
              <a:rPr lang="en-US" dirty="0" err="1"/>
              <a:t>Descrie</a:t>
            </a:r>
            <a:r>
              <a:rPr lang="en-US" dirty="0"/>
              <a:t> </a:t>
            </a:r>
            <a:r>
              <a:rPr lang="en-US" dirty="0" err="1"/>
              <a:t>informatiile</a:t>
            </a:r>
            <a:r>
              <a:rPr lang="en-US" dirty="0"/>
              <a:t> </a:t>
            </a:r>
            <a:r>
              <a:rPr lang="en-US" dirty="0" err="1"/>
              <a:t>esentiale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aplicatie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build tools, </a:t>
            </a:r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operare</a:t>
            </a:r>
            <a:r>
              <a:rPr lang="en-US" dirty="0"/>
              <a:t>, </a:t>
            </a:r>
            <a:r>
              <a:rPr lang="en-US" dirty="0" err="1"/>
              <a:t>permisiile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,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pachetului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, etc.</a:t>
            </a:r>
          </a:p>
          <a:p>
            <a:r>
              <a:rPr lang="en-US" dirty="0" err="1"/>
              <a:t>Acesta</a:t>
            </a:r>
            <a:r>
              <a:rPr lang="en-US" dirty="0"/>
              <a:t> continue </a:t>
            </a:r>
            <a:r>
              <a:rPr lang="en-US" dirty="0" err="1"/>
              <a:t>definitiile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activitatilor</a:t>
            </a:r>
            <a:r>
              <a:rPr lang="en-US" dirty="0"/>
              <a:t>, </a:t>
            </a:r>
            <a:r>
              <a:rPr lang="en-US" dirty="0" err="1"/>
              <a:t>fara</a:t>
            </a:r>
            <a:r>
              <a:rPr lang="en-US" dirty="0"/>
              <a:t> de care, </a:t>
            </a:r>
            <a:r>
              <a:rPr lang="en-US" dirty="0" err="1"/>
              <a:t>aplicatia</a:t>
            </a:r>
            <a:r>
              <a:rPr lang="en-US" dirty="0"/>
              <a:t> nu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functiona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o-RO" dirty="0"/>
          </a:p>
          <a:p>
            <a:pPr lvl="1"/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E885EA21-B85A-48A0-BEBF-12F0CA68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9</a:t>
            </a:fld>
            <a:endParaRPr lang="en-US"/>
          </a:p>
        </p:txBody>
      </p:sp>
      <p:sp>
        <p:nvSpPr>
          <p:cNvPr id="7" name="Substituent subsol 6">
            <a:extLst>
              <a:ext uri="{FF2B5EF4-FFF2-40B4-BE49-F238E27FC236}">
                <a16:creationId xmlns:a16="http://schemas.microsoft.com/office/drawing/2014/main" id="{F128AC30-2398-4C56-B096-14C11314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5440" y="6356350"/>
            <a:ext cx="5382555" cy="365125"/>
          </a:xfrm>
        </p:spPr>
        <p:txBody>
          <a:bodyPr/>
          <a:lstStyle/>
          <a:p>
            <a:r>
              <a:rPr lang="en-US" dirty="0"/>
              <a:t>tutorial android - </a:t>
            </a:r>
            <a:r>
              <a:rPr lang="en-US" dirty="0" err="1"/>
              <a:t>fagadar</a:t>
            </a:r>
            <a:r>
              <a:rPr lang="en-US" dirty="0"/>
              <a:t> </a:t>
            </a:r>
            <a:r>
              <a:rPr lang="en-US" dirty="0" err="1"/>
              <a:t>ionela</a:t>
            </a:r>
            <a:r>
              <a:rPr lang="en-US" dirty="0"/>
              <a:t> </a:t>
            </a:r>
            <a:r>
              <a:rPr lang="en-US" dirty="0" err="1"/>
              <a:t>catalina</a:t>
            </a:r>
            <a:endParaRPr lang="en-US" dirty="0"/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719D01A0-632A-4E1B-B13A-6C5D7CB77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481" y="501207"/>
            <a:ext cx="1375027" cy="137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7660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RightStep">
      <a:dk1>
        <a:srgbClr val="000000"/>
      </a:dk1>
      <a:lt1>
        <a:srgbClr val="FFFFFF"/>
      </a:lt1>
      <a:dk2>
        <a:srgbClr val="351E1F"/>
      </a:dk2>
      <a:lt2>
        <a:srgbClr val="E8E2E7"/>
      </a:lt2>
      <a:accent1>
        <a:srgbClr val="47B662"/>
      </a:accent1>
      <a:accent2>
        <a:srgbClr val="3BB189"/>
      </a:accent2>
      <a:accent3>
        <a:srgbClr val="47AEB6"/>
      </a:accent3>
      <a:accent4>
        <a:srgbClr val="3B77B1"/>
      </a:accent4>
      <a:accent5>
        <a:srgbClr val="4D58C3"/>
      </a:accent5>
      <a:accent6>
        <a:srgbClr val="613BB1"/>
      </a:accent6>
      <a:hlink>
        <a:srgbClr val="BF3FA0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2417</Words>
  <Application>Microsoft Office PowerPoint</Application>
  <PresentationFormat>Ecran lat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Grandview Display</vt:lpstr>
      <vt:lpstr>DashVTI</vt:lpstr>
      <vt:lpstr>Tutorial Android</vt:lpstr>
      <vt:lpstr>Instalare Android Studio</vt:lpstr>
      <vt:lpstr>Creare dispozitiv virtual (emulator) (optional)</vt:lpstr>
      <vt:lpstr>Alegere rulare proiect pe telefonul personal / Alegere dispozitiv virtual</vt:lpstr>
      <vt:lpstr>Clase de baza in Android – Layout-uri</vt:lpstr>
      <vt:lpstr>Clase de baza in Android - Activitati</vt:lpstr>
      <vt:lpstr>Clase de baza in Android - Fragmente</vt:lpstr>
      <vt:lpstr>Clase de baza in Android – Culori, String-uri etc.</vt:lpstr>
      <vt:lpstr>Clase de baza in Android – Fisierul Manifest</vt:lpstr>
      <vt:lpstr>Exemplu – AndroidManifest.xml</vt:lpstr>
      <vt:lpstr>Exemplu - OptionsActivity</vt:lpstr>
      <vt:lpstr>Exemplu – activity_options.xml</vt:lpstr>
      <vt:lpstr>Referinte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Android</dc:title>
  <dc:creator>Ionela Fagadar</dc:creator>
  <cp:lastModifiedBy>Ionela Fagadar</cp:lastModifiedBy>
  <cp:revision>14</cp:revision>
  <dcterms:created xsi:type="dcterms:W3CDTF">2021-05-06T12:05:58Z</dcterms:created>
  <dcterms:modified xsi:type="dcterms:W3CDTF">2021-05-10T09:57:54Z</dcterms:modified>
</cp:coreProperties>
</file>