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B60096-A7D0-41AF-8970-BB88D764662C}">
  <a:tblStyle styleId="{C0B60096-A7D0-41AF-8970-BB88D7646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a171551b0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a171551b0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171551b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a171551b0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171551b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a171551b0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171551b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a171551b0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171551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a171551b0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171551b0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171551b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a171551b0_3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171551b0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171551b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a171551b0_3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b5cc0d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b5cc0d52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9c168b04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9c168b0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09c168b04_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89f7c2d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089f7c2dc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44ea68e1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Robin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	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							 		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Description of challenge and constraints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Project objectives and performance metrics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What you know and what you don’t</a:t>
            </a:r>
            <a:endParaRPr/>
          </a:p>
        </p:txBody>
      </p:sp>
      <p:sp>
        <p:nvSpPr>
          <p:cNvPr id="43" name="Google Shape;43;g44ea68e15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4ef87bf8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4ef87bf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44ef87bf81_0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ea68e1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	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							 		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Description of challenge and constraints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Project objectives and performance metrics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What you know and what you don’t</a:t>
            </a:r>
            <a:endParaRPr/>
          </a:p>
        </p:txBody>
      </p:sp>
      <p:sp>
        <p:nvSpPr>
          <p:cNvPr id="249" name="Google Shape;249;g44ea68e15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4ea68e15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44ea68e153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ea68e1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4ea68e153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 	Robin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	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							 		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Description of challenge and constraints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Project objectives and performance metrics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What you know and what you don’t</a:t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ea68e1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Tanya	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is a system of ongoing health-related telephone surveys designed to collect data on health-related risk behaviors, chronic health conditions, and use of preventive services from the non-institutionalized adult population (≥ 18 years) residing in the United States. 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Cigarette Retail Tax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The amount of cigarette tax in each state was gathered from the State Tobacco Activities Tracking and Evaluation (STATE) System records.</a:t>
            </a:r>
            <a:endParaRPr sz="1100">
              <a:solidFill>
                <a:schemeClr val="dk1"/>
              </a:solidFill>
              <a:highlight>
                <a:srgbClr val="99999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State Shapefile -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performed spatial residual analysis of our linear model by visualizing it over the State boundaries shapefile.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Tobacco Retail Price -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data was captured from U.S. Food &amp; Drug Administration</a:t>
            </a:r>
            <a:endParaRPr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Prevalence of key search terms on Google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We used google trends to extract ‘Mormon’ key term and used it as proxy for state-wise prevalence on anti-smoking religious doctrine.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	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							 		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Description of challenge and constraints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Project objectives and performance metrics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– What you know and what you don’t</a:t>
            </a:r>
            <a:endParaRPr/>
          </a:p>
        </p:txBody>
      </p:sp>
      <p:sp>
        <p:nvSpPr>
          <p:cNvPr id="59" name="Google Shape;59;g44ea68e15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171551b0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171551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Tanya</a:t>
            </a:r>
            <a:endParaRPr/>
          </a:p>
        </p:txBody>
      </p:sp>
      <p:sp>
        <p:nvSpPr>
          <p:cNvPr id="69" name="Google Shape;69;g4a171551b0_1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171551b0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171551b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Tanya</a:t>
            </a:r>
            <a:endParaRPr/>
          </a:p>
        </p:txBody>
      </p:sp>
      <p:sp>
        <p:nvSpPr>
          <p:cNvPr id="81" name="Google Shape;81;g4a171551b0_1_2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13ccf48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13ccf4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Robin</a:t>
            </a:r>
            <a:endParaRPr/>
          </a:p>
        </p:txBody>
      </p:sp>
      <p:sp>
        <p:nvSpPr>
          <p:cNvPr id="91" name="Google Shape;91;g4a13ccf488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ea68e1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Robin</a:t>
            </a:r>
            <a:endParaRPr/>
          </a:p>
        </p:txBody>
      </p:sp>
      <p:sp>
        <p:nvSpPr>
          <p:cNvPr id="104" name="Google Shape;104;g44ea68e153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5cc0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Marvin</a:t>
            </a:r>
            <a:endParaRPr/>
          </a:p>
        </p:txBody>
      </p:sp>
      <p:sp>
        <p:nvSpPr>
          <p:cNvPr id="119" name="Google Shape;119;g33b5cc0d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Image">
  <p:cSld name="Content and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0"/>
            <a:ext cx="9153525" cy="712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yu_white.png"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75" y="0"/>
            <a:ext cx="9153525" cy="51514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-12700" y="0"/>
            <a:ext cx="4205400" cy="51435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66212" y="823987"/>
            <a:ext cx="36384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FFF"/>
                </a:solidFill>
              </a:rPr>
              <a:t>Smoking-Related Behavior Analysis in United States</a:t>
            </a:r>
            <a:endParaRPr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600"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1100" y="4888137"/>
            <a:ext cx="178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lang="en-US" sz="1200">
                <a:solidFill>
                  <a:srgbClr val="FFFFFF"/>
                </a:solidFill>
              </a:rPr>
              <a:t>Dec. 17, 2018</a:t>
            </a:r>
            <a:endParaRPr sz="1200"/>
          </a:p>
        </p:txBody>
      </p:sp>
      <p:pic>
        <p:nvPicPr>
          <p:cNvPr descr="nyu_white.png" id="39" name="Google Shape;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95" y="166525"/>
            <a:ext cx="979950" cy="3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80400" y="2960800"/>
            <a:ext cx="3810000" cy="17649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dir="5400000" dist="23000">
              <a:srgbClr val="80808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Team Members: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Marvin Mananghaya 	(msm796)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Rufei Sheng 		(rs6431)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Tanya Nabila		(tn1050)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Urwa Muaz		(um357)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Xiao Jing 		         (xj655)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608300" y="204600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Methodologies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3375" y="759600"/>
            <a:ext cx="418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Logistic Regression : Marginal Results from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Smoker/Not Smoker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935900" y="248000"/>
            <a:ext cx="11280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5661575" y="800350"/>
            <a:ext cx="30738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775" y="800350"/>
            <a:ext cx="5405550" cy="3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608300" y="204600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Methodologies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3375" y="759600"/>
            <a:ext cx="418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Logistic Regression : Marginal Results from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Smoker/E-smoker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935900" y="248000"/>
            <a:ext cx="11280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661575" y="800350"/>
            <a:ext cx="30738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325" y="759600"/>
            <a:ext cx="5472375" cy="39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608300" y="204600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Methodologies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18300" y="875325"/>
            <a:ext cx="2712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Analysis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0" y="1915875"/>
            <a:ext cx="4651575" cy="26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06425" y="1415600"/>
            <a:ext cx="433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average of the residuals at state level of the logistic model without the state level features</a:t>
            </a:r>
            <a:endParaRPr sz="800"/>
          </a:p>
        </p:txBody>
      </p:sp>
      <p:sp>
        <p:nvSpPr>
          <p:cNvPr id="163" name="Google Shape;163;p17"/>
          <p:cNvSpPr txBox="1"/>
          <p:nvPr/>
        </p:nvSpPr>
        <p:spPr>
          <a:xfrm>
            <a:off x="5069625" y="1613225"/>
            <a:ext cx="3777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the residuals of the logistic regression at state level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Considers the Spatial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Heterogeneity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features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possible features to improve model performance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group incorporates the features: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tax on cigarettes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price of cigarettes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trends keywords (more on that on the next slide)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6608300" y="204600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Methodologies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18300" y="875325"/>
            <a:ext cx="2712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Analysis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925"/>
            <a:ext cx="4629450" cy="24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4997275" y="1292925"/>
            <a:ext cx="3777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the group plotted the residuals of the model on a state level base map.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states are particularly over/underestimated by the model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Utah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Idaho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included google trends results for the keyword “mormon” as a proxy for the effect of religious customs, practices and traditions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model bias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6608300" y="204600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5. Methodologies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18300" y="875325"/>
            <a:ext cx="2712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Analysis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506425" y="1415600"/>
            <a:ext cx="433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The average of the residuals at state level of the logistic model: After incorporating all state level features</a:t>
            </a:r>
            <a:endParaRPr sz="800"/>
          </a:p>
        </p:txBody>
      </p:sp>
      <p:sp>
        <p:nvSpPr>
          <p:cNvPr id="179" name="Google Shape;179;p19"/>
          <p:cNvSpPr txBox="1"/>
          <p:nvPr/>
        </p:nvSpPr>
        <p:spPr>
          <a:xfrm>
            <a:off x="5069625" y="1613225"/>
            <a:ext cx="3777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the residuals of the logistic regression at state level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incorporated following variables in the model: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socioeconomic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lifestyle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level features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spatial heterogeneity that remains might be due to some other non modelled feature of it may represent local affinities for smoking when accounted for all other factors.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225"/>
            <a:ext cx="4850250" cy="28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74175" y="899875"/>
            <a:ext cx="8643300" cy="10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5704123" y="229000"/>
            <a:ext cx="32133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Counterfactual Causality Test</a:t>
            </a:r>
            <a:endParaRPr sz="1800"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25" y="2049225"/>
            <a:ext cx="4335300" cy="2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00" y="1989350"/>
            <a:ext cx="4107550" cy="20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Predictive Analytics</a:t>
            </a:r>
            <a:endParaRPr sz="1800"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25" y="1230075"/>
            <a:ext cx="3792250" cy="383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07" y="1204525"/>
            <a:ext cx="3920643" cy="3837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21"/>
          <p:cNvSpPr txBox="1"/>
          <p:nvPr/>
        </p:nvSpPr>
        <p:spPr>
          <a:xfrm>
            <a:off x="595075" y="827325"/>
            <a:ext cx="3752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Predicting non-smoker and smoker</a:t>
            </a:r>
            <a:endParaRPr b="1"/>
          </a:p>
        </p:txBody>
      </p:sp>
      <p:sp>
        <p:nvSpPr>
          <p:cNvPr id="201" name="Google Shape;201;p21"/>
          <p:cNvSpPr txBox="1"/>
          <p:nvPr/>
        </p:nvSpPr>
        <p:spPr>
          <a:xfrm>
            <a:off x="4717975" y="827325"/>
            <a:ext cx="3752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Predicting e-smoker and smoker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6992850" y="204600"/>
            <a:ext cx="2344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33825" y="1059550"/>
            <a:ext cx="8483700" cy="36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Identifying socioeconomic, health and lifestyle condition that influence smoking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Increased cigarette tax rate in 2009 shows causal relationship with smoking behavior in some degree, but not significant.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Drinking habit is highly correlated with smoking habits.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People who are not aware of their cholesterol level are more likely to smoke. (not as concerned of their health?)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Habit of exercising and having a higher education makes you less likely to smoke.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Determine if and to what extent can these features predict smoking behavior at individual level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Socioeconomic, health and lifestyle conditions can determine the smoking habit of the individual with fair accuracy.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We get AUC greater than 0.7 which is very good when modelling human behavior.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We also see that there is a certain spatial trend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7068C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3347850" y="2221350"/>
            <a:ext cx="24483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Thank You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5984000" y="192700"/>
            <a:ext cx="28662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1. Research Process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45225" y="4468237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6700350" y="46715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6700350" y="1608275"/>
            <a:ext cx="1803900" cy="28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585863" y="1608275"/>
            <a:ext cx="1803900" cy="28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356875" y="1608275"/>
            <a:ext cx="1803900" cy="28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2471375" y="1608275"/>
            <a:ext cx="1803900" cy="285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 rot="5400000">
            <a:off x="1961325" y="2714375"/>
            <a:ext cx="709500" cy="130800"/>
          </a:xfrm>
          <a:prstGeom prst="triangle">
            <a:avLst>
              <a:gd fmla="val 50000" name="adj"/>
            </a:avLst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4075813" y="2714375"/>
            <a:ext cx="709500" cy="130800"/>
          </a:xfrm>
          <a:prstGeom prst="triangle">
            <a:avLst>
              <a:gd fmla="val 50000" name="adj"/>
            </a:avLst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6190288" y="2714375"/>
            <a:ext cx="709500" cy="130800"/>
          </a:xfrm>
          <a:prstGeom prst="triangle">
            <a:avLst>
              <a:gd fmla="val 50000" name="adj"/>
            </a:avLst>
          </a:prstGeom>
          <a:solidFill>
            <a:srgbClr val="5706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356875" y="1160900"/>
            <a:ext cx="8147400" cy="373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Research Process</a:t>
            </a:r>
            <a:endParaRPr b="1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645" y="3402763"/>
            <a:ext cx="992350" cy="83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638" y="3381950"/>
            <a:ext cx="992362" cy="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584" y="3381950"/>
            <a:ext cx="923704" cy="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5250" y="3415875"/>
            <a:ext cx="857108" cy="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489475" y="2021525"/>
            <a:ext cx="1538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Forming hypothesis</a:t>
            </a:r>
            <a:endParaRPr sz="1500"/>
          </a:p>
        </p:txBody>
      </p:sp>
      <p:sp>
        <p:nvSpPr>
          <p:cNvPr id="235" name="Google Shape;235;p24"/>
          <p:cNvSpPr txBox="1"/>
          <p:nvPr/>
        </p:nvSpPr>
        <p:spPr>
          <a:xfrm>
            <a:off x="2603975" y="2031938"/>
            <a:ext cx="1538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Data Acquisition, integration and Cleaning </a:t>
            </a:r>
            <a:endParaRPr sz="1500"/>
          </a:p>
        </p:txBody>
      </p:sp>
      <p:sp>
        <p:nvSpPr>
          <p:cNvPr id="236" name="Google Shape;236;p24"/>
          <p:cNvSpPr txBox="1"/>
          <p:nvPr/>
        </p:nvSpPr>
        <p:spPr>
          <a:xfrm>
            <a:off x="4718463" y="2134388"/>
            <a:ext cx="1538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Data Modelling and Analysis</a:t>
            </a:r>
            <a:endParaRPr sz="1500"/>
          </a:p>
        </p:txBody>
      </p:sp>
      <p:sp>
        <p:nvSpPr>
          <p:cNvPr id="237" name="Google Shape;237;p24"/>
          <p:cNvSpPr txBox="1"/>
          <p:nvPr/>
        </p:nvSpPr>
        <p:spPr>
          <a:xfrm>
            <a:off x="6916288" y="2134388"/>
            <a:ext cx="1538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Results and Conclusion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" y="685800"/>
            <a:ext cx="671202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356675" y="955925"/>
            <a:ext cx="4599300" cy="40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7432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Gathering 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 Analysis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 b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229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★"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Limitations &amp; Future Works</a:t>
            </a:r>
            <a:endParaRPr b="0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88150" y="2047052"/>
            <a:ext cx="8315700" cy="21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Smoking is a major health hazard world wide and harms nearly every organ of the body.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According to CDC More than 16 million Americans are living with a disease caused by smoking.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Furthermore, smoking causes cancer, heart disease, stroke, lung diseases, diabetes, and chronic obstructive pulmonary disease (COPD), which includes emphysema and chronic bronchitis.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44" name="Google Shape;244;p25"/>
          <p:cNvSpPr txBox="1"/>
          <p:nvPr>
            <p:ph idx="2" type="body"/>
          </p:nvPr>
        </p:nvSpPr>
        <p:spPr>
          <a:xfrm>
            <a:off x="488145" y="1523199"/>
            <a:ext cx="4083900" cy="2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Background: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6267650" y="228600"/>
            <a:ext cx="253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2. Project Overview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191400" y="813400"/>
            <a:ext cx="1937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Other dataset:</a:t>
            </a:r>
            <a:endParaRPr b="1"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98" y="1256250"/>
            <a:ext cx="5559774" cy="306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5932975" y="1076550"/>
            <a:ext cx="2655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State Government Tax Collections (2016-2017)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Tax rate for each state</a:t>
            </a:r>
            <a:endParaRPr sz="1300"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6334075" y="240575"/>
            <a:ext cx="3122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3</a:t>
            </a:r>
            <a:r>
              <a:rPr lang="en-US">
                <a:solidFill>
                  <a:srgbClr val="FFFFFF"/>
                </a:solidFill>
              </a:rPr>
              <a:t>.Dataset Description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4">
            <a:alphaModFix/>
          </a:blip>
          <a:srcRect b="78372" l="0" r="5015" t="0"/>
          <a:stretch/>
        </p:blipFill>
        <p:spPr>
          <a:xfrm>
            <a:off x="0" y="4076700"/>
            <a:ext cx="7340428" cy="11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405" y="2403650"/>
            <a:ext cx="4098670" cy="25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5430575" y="216625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Class Imbalance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287075" y="968900"/>
            <a:ext cx="8399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tried both upsampling the minority class and downsampling the majority class.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5430575" y="216625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4. Hypothesis Introduction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87075" y="968900"/>
            <a:ext cx="83010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Hypothesis 5: Increasing physical activity can alleviate the harmful effect of cigarette smoking.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 large percentage of the harmful effect of tobacco smoking is cardiovascular-related.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Cigarette smoking is one of the most preventable risk factor for cardiovascular disease.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3" name="Google Shape;273;p28"/>
          <p:cNvSpPr/>
          <p:nvPr/>
        </p:nvSpPr>
        <p:spPr>
          <a:xfrm>
            <a:off x="1200150" y="2058150"/>
            <a:ext cx="2324100" cy="10326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regular exercise mitigate the harmful effects of smoking?</a:t>
            </a:r>
            <a:endParaRPr/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6241" l="42328" r="32466" t="7305"/>
          <a:stretch/>
        </p:blipFill>
        <p:spPr>
          <a:xfrm>
            <a:off x="3761350" y="2203800"/>
            <a:ext cx="1298450" cy="2505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/>
        </p:nvSpPr>
        <p:spPr>
          <a:xfrm>
            <a:off x="5075200" y="2459050"/>
            <a:ext cx="33831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Approach: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Exploratory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Feature Engineering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Correlation &amp; Regression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67650" y="228600"/>
            <a:ext cx="2536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726125" y="2693950"/>
            <a:ext cx="78111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Identify socioeconomic, health and lifestyle condition that influence smoking.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Determine if and to what extent can these features predict smoking behavior at individual level</a:t>
            </a:r>
            <a:endParaRPr sz="1800"/>
          </a:p>
        </p:txBody>
      </p:sp>
      <p:sp>
        <p:nvSpPr>
          <p:cNvPr id="55" name="Google Shape;55;p8"/>
          <p:cNvSpPr txBox="1"/>
          <p:nvPr/>
        </p:nvSpPr>
        <p:spPr>
          <a:xfrm>
            <a:off x="274475" y="1955438"/>
            <a:ext cx="2637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Project Objective:</a:t>
            </a:r>
            <a:endParaRPr b="1" sz="1800"/>
          </a:p>
        </p:txBody>
      </p:sp>
      <p:sp>
        <p:nvSpPr>
          <p:cNvPr id="56" name="Google Shape;56;p8"/>
          <p:cNvSpPr txBox="1"/>
          <p:nvPr/>
        </p:nvSpPr>
        <p:spPr>
          <a:xfrm>
            <a:off x="322775" y="1051825"/>
            <a:ext cx="79242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Project Theme: Smoking Behavior Analysis in United States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778850" y="251900"/>
            <a:ext cx="3122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Data Gathering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311000" y="909075"/>
            <a:ext cx="7918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325500" y="1450350"/>
            <a:ext cx="84930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Main source (individual level):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Behavioral Risk Factor Surveillance System (BRFSS 2017) from CDC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Secondary source (state level):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Cigarette Retail Tax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 State Shapefile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Tobacco Retail Price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Prevalence of key search terms on Google Trending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0" y="712600"/>
            <a:ext cx="3818400" cy="44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800">
                <a:highlight>
                  <a:srgbClr val="FFFFFF"/>
                </a:highlight>
              </a:rPr>
              <a:t>(0, 'COMPUTED PHYSICAL HEALTH STATUS'),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(1, 'COMPUTED MENTAL HEALTH STATUS'),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(2, 'HIGH BLOOD PRESSURE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(3, 'CHOLESTEROL CHECKED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(4, 'HIGH CHOLESTEROL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(5, 'LIFETIME ASTHMA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(6, 'CURRENT ASTHMA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(7, 'COMPUTED ASTHMA STATUS'),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(8, 'COMPUTED PREFERRED RACE'),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(9, 'CALCULATED NON-HISPANIC RACE INCLUDING M'),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(10, 'COMPUTED RACE-ETHNICITY GROUPING'),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(11, 'COMPUTED NON-HISPANIC WHITES/ALL OTHERS'),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(12, 'COMPUTED FIVE LEVEL RACE/ETHNICITY CATEG'),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(13, 'COMPUTED RACE GROUPS USED FOR INTERNET P'),</a:t>
            </a:r>
            <a:endParaRPr b="0" sz="8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800">
                <a:highlight>
                  <a:srgbClr val="FFFFFF"/>
                </a:highlight>
              </a:rPr>
              <a:t>…</a:t>
            </a:r>
            <a:endParaRPr b="0" sz="8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800">
                <a:highlight>
                  <a:srgbClr val="FFFFFF"/>
                </a:highlight>
              </a:rPr>
              <a:t>…</a:t>
            </a:r>
            <a:endParaRPr b="0" sz="800"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800">
                <a:highlight>
                  <a:srgbClr val="FFFFFF"/>
                </a:highlight>
              </a:rPr>
              <a:t>...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(18, 'COMPUTED BODY MASS INDEX CATEGORIES'),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(19, 'OVERWEIGHT OR OBESE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(20, 'COMPUTED NUMBER OF CHILDREN IN HOUSEHOLD'),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(21, 'COMPUTED LEVEL OF EDUCATION COMPLETED CA'),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(28, 'COMPUTED FRUIT INTAKE IN TIMES PER DAY'),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(29, 'COMPUTED DARK GREEN VEGETABLE INTAKE IN'),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(30, 'COMPUTED POTATO SERVINGS PER DAY'),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(31, 'COMPUTED OTHER VEGETABLE INTAKE IN TIMES'),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(32, '150 MINUTE PHYSICAL ACTIVITY CALCULATED'),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(33, '300 MINUTE PHYSICAL ACTIVITY CALCULATED'),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(34, 'FLU SHOT CALCULATED VARIABLE'),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(35, 'PNEUMONIA VACCINATION CALCULATED VARIABL'),</a:t>
            </a:r>
            <a:br>
              <a:rPr b="0" lang="en-US" sz="800">
                <a:highlight>
                  <a:srgbClr val="FFFFFF"/>
                </a:highlight>
              </a:rPr>
            </a:br>
            <a:r>
              <a:rPr b="0" lang="en-US" sz="800">
                <a:highlight>
                  <a:srgbClr val="FFFFFF"/>
                </a:highlight>
              </a:rPr>
              <a:t> (36, 'EVER BEEN TESTED FOR HIV CALCULATED VARI'),</a:t>
            </a:r>
            <a:endParaRPr b="0" sz="8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621" y="712600"/>
            <a:ext cx="1855991" cy="22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719" y="712600"/>
            <a:ext cx="2133600" cy="220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8519" y="2836375"/>
            <a:ext cx="2061456" cy="23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375" y="2836275"/>
            <a:ext cx="2307225" cy="23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773200" y="903100"/>
            <a:ext cx="31602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Feature Engineering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/>
              <a:t>Transform the continuous number features into binary or ordinal features</a:t>
            </a:r>
            <a:endParaRPr b="0" sz="1400"/>
          </a:p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5328397" y="229000"/>
            <a:ext cx="35892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Engineering &amp; Class Imbalance</a:t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6" name="Google Shape;86;p11"/>
          <p:cNvGraphicFramePr/>
          <p:nvPr/>
        </p:nvGraphicFramePr>
        <p:xfrm>
          <a:off x="773200" y="201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{C0B60096-A7D0-41AF-8970-BB88D764662C}</a:tableStyleId>
              </a:tblPr>
              <a:tblGrid>
                <a:gridCol w="2038350"/>
                <a:gridCol w="78105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Significant Features from Plotting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Type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43434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cholesterol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Asthma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Computed Body Mass Index(Obese/Not Obese)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Level of education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 of children(&lt; 3/others)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Computed income(&lt;50k/others)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144625" y="988275"/>
            <a:ext cx="3160200" cy="9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Class Imbalance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</a:rPr>
              <a:t>U</a:t>
            </a:r>
            <a:r>
              <a:rPr b="0" lang="en-US" sz="1400"/>
              <a:t>psampling the minority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/>
              <a:t>downsampling the majority 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/>
              <a:t>Finally we choose upsampling based on ROC Curve </a:t>
            </a:r>
            <a:endParaRPr b="0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721775" y="229450"/>
            <a:ext cx="7173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Hypothesis Introduction-Chi Square test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259700" y="902240"/>
            <a:ext cx="8124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Chi-square hypothesis test to evaluate the significance of each features.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features that shows most significant difference between two group.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84477" l="0" r="0" t="0"/>
          <a:stretch/>
        </p:blipFill>
        <p:spPr>
          <a:xfrm>
            <a:off x="4448025" y="1948025"/>
            <a:ext cx="3747925" cy="11185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/>
          <p:nvPr/>
        </p:nvSpPr>
        <p:spPr>
          <a:xfrm>
            <a:off x="375138" y="3249900"/>
            <a:ext cx="3824100" cy="396900"/>
          </a:xfrm>
          <a:prstGeom prst="wedgeRectCallout">
            <a:avLst>
              <a:gd fmla="val -24089" name="adj1"/>
              <a:gd fmla="val -49572" name="adj2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375138" y="3234900"/>
            <a:ext cx="3824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Features </a:t>
            </a:r>
            <a:r>
              <a:rPr lang="en-US" sz="1200"/>
              <a:t>p</a:t>
            </a:r>
            <a:r>
              <a:rPr lang="en-US" sz="1200"/>
              <a:t>assed [Smoker/Non-smoker]</a:t>
            </a:r>
            <a:endParaRPr sz="1200"/>
          </a:p>
        </p:txBody>
      </p:sp>
      <p:sp>
        <p:nvSpPr>
          <p:cNvPr id="99" name="Google Shape;99;p12"/>
          <p:cNvSpPr/>
          <p:nvPr/>
        </p:nvSpPr>
        <p:spPr>
          <a:xfrm>
            <a:off x="4456538" y="3242400"/>
            <a:ext cx="3824100" cy="396900"/>
          </a:xfrm>
          <a:prstGeom prst="wedgeRectCallout">
            <a:avLst>
              <a:gd fmla="val -21911" name="adj1"/>
              <a:gd fmla="val -51688" name="adj2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4456538" y="3242400"/>
            <a:ext cx="3655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Features passed [Smoker/E-smoker]</a:t>
            </a:r>
            <a:endParaRPr sz="1200"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84313" l="0" r="0" t="0"/>
          <a:stretch/>
        </p:blipFill>
        <p:spPr>
          <a:xfrm>
            <a:off x="413225" y="2001925"/>
            <a:ext cx="3747925" cy="111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6553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832150" y="216625"/>
            <a:ext cx="7173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Hypothesis Introduction-Chi Square test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59700" y="902240"/>
            <a:ext cx="8124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Interesting findings: 6 more features have difference in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smoker/non-smoker, but not in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e-smoker/smoker test.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97298" l="0" r="0" t="-1222"/>
          <a:stretch/>
        </p:blipFill>
        <p:spPr>
          <a:xfrm>
            <a:off x="377650" y="1614750"/>
            <a:ext cx="3992076" cy="51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 b="738" l="0" r="0" t="94805"/>
          <a:stretch/>
        </p:blipFill>
        <p:spPr>
          <a:xfrm>
            <a:off x="312650" y="2240325"/>
            <a:ext cx="3992076" cy="65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97298" l="0" r="0" t="-1222"/>
          <a:stretch/>
        </p:blipFill>
        <p:spPr>
          <a:xfrm>
            <a:off x="4568650" y="1614750"/>
            <a:ext cx="3992076" cy="51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5">
            <a:alphaModFix/>
          </a:blip>
          <a:srcRect b="0" l="0" r="0" t="76307"/>
          <a:stretch/>
        </p:blipFill>
        <p:spPr>
          <a:xfrm>
            <a:off x="4568650" y="2240325"/>
            <a:ext cx="3992076" cy="19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/>
          <p:nvPr/>
        </p:nvSpPr>
        <p:spPr>
          <a:xfrm>
            <a:off x="395575" y="3072100"/>
            <a:ext cx="3824100" cy="396900"/>
          </a:xfrm>
          <a:prstGeom prst="wedgeRectCallout">
            <a:avLst>
              <a:gd fmla="val -22323" name="adj1"/>
              <a:gd fmla="val -70188" name="adj2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395875" y="3067900"/>
            <a:ext cx="3824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Features not passing [Smoker/Non-smoker]</a:t>
            </a:r>
            <a:endParaRPr sz="1200"/>
          </a:p>
        </p:txBody>
      </p:sp>
      <p:sp>
        <p:nvSpPr>
          <p:cNvPr id="115" name="Google Shape;115;p13"/>
          <p:cNvSpPr/>
          <p:nvPr/>
        </p:nvSpPr>
        <p:spPr>
          <a:xfrm>
            <a:off x="396638" y="3729875"/>
            <a:ext cx="3824100" cy="396900"/>
          </a:xfrm>
          <a:prstGeom prst="wedgeRectCallout">
            <a:avLst>
              <a:gd fmla="val 54350" name="adj1"/>
              <a:gd fmla="val -28118" name="adj2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96638" y="3729875"/>
            <a:ext cx="3655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Features not passing [Smoker/E-smoker]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6608300" y="204600"/>
            <a:ext cx="35751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5</a:t>
            </a:r>
            <a:r>
              <a:rPr lang="en-US">
                <a:solidFill>
                  <a:srgbClr val="FFFFFF"/>
                </a:solidFill>
              </a:rPr>
              <a:t>. Methodologies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22975" y="708950"/>
            <a:ext cx="287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Logistic Regression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295275" y="1757800"/>
            <a:ext cx="4122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737875" y="1286500"/>
            <a:ext cx="21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180875" y="1551700"/>
            <a:ext cx="18954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Predicted: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Smoker/Non-Smoker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Smoker/E-Smoker</a:t>
            </a:r>
            <a:endParaRPr sz="900"/>
          </a:p>
        </p:txBody>
      </p:sp>
      <p:sp>
        <p:nvSpPr>
          <p:cNvPr id="126" name="Google Shape;126;p14"/>
          <p:cNvSpPr txBox="1"/>
          <p:nvPr/>
        </p:nvSpPr>
        <p:spPr>
          <a:xfrm>
            <a:off x="1562650" y="1551700"/>
            <a:ext cx="18954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Predictors: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Significant features identified from the chi-square test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7" name="Google Shape;127;p14"/>
          <p:cNvSpPr txBox="1"/>
          <p:nvPr/>
        </p:nvSpPr>
        <p:spPr>
          <a:xfrm>
            <a:off x="3935900" y="248000"/>
            <a:ext cx="11280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3935900" y="1551700"/>
            <a:ext cx="18954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 </a:t>
            </a:r>
            <a:r>
              <a:rPr lang="en-US" sz="900"/>
              <a:t>Estimate coefficients an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 Determine linear relationship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with predicted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- Feature importance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" y="2514400"/>
            <a:ext cx="2987300" cy="244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/>
          <p:nvPr/>
        </p:nvSpPr>
        <p:spPr>
          <a:xfrm rot="5400000">
            <a:off x="4293640" y="2488494"/>
            <a:ext cx="4125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3369000" y="2868350"/>
            <a:ext cx="2406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Develop a ROC for various threshold values to find best possible model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2" name="Google Shape;132;p14"/>
          <p:cNvSpPr txBox="1"/>
          <p:nvPr/>
        </p:nvSpPr>
        <p:spPr>
          <a:xfrm>
            <a:off x="5661575" y="800350"/>
            <a:ext cx="30738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Results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Smoker/non-smoker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33" name="Google Shape;133;p14"/>
          <p:cNvSpPr txBox="1"/>
          <p:nvPr/>
        </p:nvSpPr>
        <p:spPr>
          <a:xfrm>
            <a:off x="1562638" y="658300"/>
            <a:ext cx="1504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Process</a:t>
            </a:r>
            <a:endParaRPr b="1" sz="2000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14"/>
          <p:cNvGraphicFramePr/>
          <p:nvPr/>
        </p:nvGraphicFramePr>
        <p:xfrm>
          <a:off x="5741750" y="1749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{C0B60096-A7D0-41AF-8970-BB88D764662C}</a:tableStyleId>
              </a:tblPr>
              <a:tblGrid>
                <a:gridCol w="1085375"/>
                <a:gridCol w="1085375"/>
                <a:gridCol w="1085375"/>
              </a:tblGrid>
              <a:tr h="32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threshold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Highest Accuracy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2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0.688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5" name="Google Shape;135;p14"/>
          <p:cNvSpPr txBox="1"/>
          <p:nvPr/>
        </p:nvSpPr>
        <p:spPr>
          <a:xfrm>
            <a:off x="5681525" y="1241825"/>
            <a:ext cx="3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Smoker/e-smoker</a:t>
            </a:r>
            <a:endParaRPr/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5741750" y="29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{C0B60096-A7D0-41AF-8970-BB88D764662C}</a:tableStyleId>
              </a:tblPr>
              <a:tblGrid>
                <a:gridCol w="1085375"/>
                <a:gridCol w="1085375"/>
                <a:gridCol w="1085375"/>
              </a:tblGrid>
              <a:tr h="361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threshold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Highest Accuracy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5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