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3"/>
  </p:notesMasterIdLst>
  <p:sldIdLst>
    <p:sldId id="256" r:id="rId2"/>
    <p:sldId id="257" r:id="rId3"/>
    <p:sldId id="258" r:id="rId4"/>
    <p:sldId id="259" r:id="rId5"/>
    <p:sldId id="261" r:id="rId6"/>
    <p:sldId id="262" r:id="rId7"/>
    <p:sldId id="263" r:id="rId8"/>
    <p:sldId id="264" r:id="rId9"/>
    <p:sldId id="266" r:id="rId10"/>
    <p:sldId id="260"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972" autoAdjust="0"/>
    <p:restoredTop sz="90490" autoAdjust="0"/>
  </p:normalViewPr>
  <p:slideViewPr>
    <p:cSldViewPr snapToGrid="0">
      <p:cViewPr varScale="1">
        <p:scale>
          <a:sx n="87" d="100"/>
          <a:sy n="87" d="100"/>
        </p:scale>
        <p:origin x="64"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32701-BF11-4373-B0C6-4BF03CCE094C}" type="datetimeFigureOut">
              <a:rPr lang="zh-CN" altLang="en-US" smtClean="0"/>
              <a:t>2018-02-27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F3485-5B82-4017-96EE-B0BEB8D02A98}" type="slidenum">
              <a:rPr lang="zh-CN" altLang="en-US" smtClean="0"/>
              <a:t>‹#›</a:t>
            </a:fld>
            <a:endParaRPr lang="zh-CN" altLang="en-US"/>
          </a:p>
        </p:txBody>
      </p:sp>
    </p:spTree>
    <p:extLst>
      <p:ext uri="{BB962C8B-B14F-4D97-AF65-F5344CB8AC3E}">
        <p14:creationId xmlns:p14="http://schemas.microsoft.com/office/powerpoint/2010/main" val="408831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51%</a:t>
            </a:r>
            <a:r>
              <a:rPr lang="zh-CN" altLang="en-US" dirty="0" smtClean="0"/>
              <a:t>攻击能做的仅仅是双重支付</a:t>
            </a:r>
            <a:endParaRPr lang="zh-CN" altLang="en-US" dirty="0"/>
          </a:p>
        </p:txBody>
      </p:sp>
      <p:sp>
        <p:nvSpPr>
          <p:cNvPr id="4" name="灯片编号占位符 3"/>
          <p:cNvSpPr>
            <a:spLocks noGrp="1"/>
          </p:cNvSpPr>
          <p:nvPr>
            <p:ph type="sldNum" sz="quarter" idx="10"/>
          </p:nvPr>
        </p:nvSpPr>
        <p:spPr/>
        <p:txBody>
          <a:bodyPr/>
          <a:lstStyle/>
          <a:p>
            <a:fld id="{2D5F3485-5B82-4017-96EE-B0BEB8D02A98}" type="slidenum">
              <a:rPr lang="zh-CN" altLang="en-US" smtClean="0"/>
              <a:t>2</a:t>
            </a:fld>
            <a:endParaRPr lang="zh-CN" altLang="en-US"/>
          </a:p>
        </p:txBody>
      </p:sp>
    </p:spTree>
    <p:extLst>
      <p:ext uri="{BB962C8B-B14F-4D97-AF65-F5344CB8AC3E}">
        <p14:creationId xmlns:p14="http://schemas.microsoft.com/office/powerpoint/2010/main" val="138615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每一笔交易都需要把上一笔交易的哈希签名和下一个拥有者的公钥加到</a:t>
            </a:r>
            <a:r>
              <a:rPr lang="en-US" altLang="zh-CN" dirty="0" smtClean="0"/>
              <a:t>coin</a:t>
            </a:r>
            <a:r>
              <a:rPr lang="zh-CN" altLang="en-US" dirty="0" smtClean="0"/>
              <a:t>的后面</a:t>
            </a:r>
          </a:p>
          <a:p>
            <a:endParaRPr lang="zh-CN" altLang="en-US" dirty="0"/>
          </a:p>
        </p:txBody>
      </p:sp>
      <p:sp>
        <p:nvSpPr>
          <p:cNvPr id="4" name="灯片编号占位符 3"/>
          <p:cNvSpPr>
            <a:spLocks noGrp="1"/>
          </p:cNvSpPr>
          <p:nvPr>
            <p:ph type="sldNum" sz="quarter" idx="10"/>
          </p:nvPr>
        </p:nvSpPr>
        <p:spPr/>
        <p:txBody>
          <a:bodyPr/>
          <a:lstStyle/>
          <a:p>
            <a:fld id="{2D5F3485-5B82-4017-96EE-B0BEB8D02A98}" type="slidenum">
              <a:rPr lang="zh-CN" altLang="en-US" smtClean="0"/>
              <a:t>4</a:t>
            </a:fld>
            <a:endParaRPr lang="zh-CN" altLang="en-US"/>
          </a:p>
        </p:txBody>
      </p:sp>
    </p:spTree>
    <p:extLst>
      <p:ext uri="{BB962C8B-B14F-4D97-AF65-F5344CB8AC3E}">
        <p14:creationId xmlns:p14="http://schemas.microsoft.com/office/powerpoint/2010/main" val="3704011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那么如何获得一个去中心化的时间呢，我也是后来才搞清楚的，其实方法很简单，还是利用“多数人的正义”，时间来自于连接的其他节点（</a:t>
            </a:r>
            <a:r>
              <a:rPr lang="en-US" altLang="zh-CN" dirty="0" smtClean="0"/>
              <a:t>node</a:t>
            </a:r>
            <a:r>
              <a:rPr lang="zh-CN" altLang="en-US" dirty="0" smtClean="0"/>
              <a:t>）时间的中位数（</a:t>
            </a:r>
            <a:r>
              <a:rPr lang="en-US" altLang="zh-CN" b="1" dirty="0" smtClean="0"/>
              <a:t>mean</a:t>
            </a:r>
            <a:r>
              <a:rPr lang="zh-CN" altLang="en-US" b="1" dirty="0" smtClean="0"/>
              <a:t>，是个数学概念，比平均值更不受极端数字影响</a:t>
            </a:r>
            <a:r>
              <a:rPr lang="zh-CN" altLang="en-US" dirty="0" smtClean="0"/>
              <a:t>），要求连接的节点（</a:t>
            </a:r>
            <a:r>
              <a:rPr lang="en-US" altLang="zh-CN" dirty="0" smtClean="0"/>
              <a:t>node</a:t>
            </a:r>
            <a:r>
              <a:rPr lang="zh-CN" altLang="en-US" dirty="0" smtClean="0"/>
              <a:t>）数量至少为</a:t>
            </a:r>
            <a:r>
              <a:rPr lang="en-US" altLang="zh-CN" dirty="0" smtClean="0"/>
              <a:t>5</a:t>
            </a:r>
            <a:r>
              <a:rPr lang="zh-CN" altLang="en-US" dirty="0" smtClean="0"/>
              <a:t>，中位数和本地系统时间差别不超过</a:t>
            </a:r>
            <a:r>
              <a:rPr lang="en-US" altLang="zh-CN" dirty="0" smtClean="0"/>
              <a:t>70</a:t>
            </a:r>
            <a:r>
              <a:rPr lang="zh-CN" altLang="en-US" dirty="0" smtClean="0"/>
              <a:t>分钟，否则会提醒你更新本机的时间。同时，在接收到新的</a:t>
            </a:r>
            <a:r>
              <a:rPr lang="en-US" altLang="zh-CN" dirty="0" smtClean="0"/>
              <a:t>block</a:t>
            </a:r>
            <a:r>
              <a:rPr lang="zh-CN" altLang="en-US" dirty="0" smtClean="0"/>
              <a:t>时会拒绝时间与自己差距</a:t>
            </a:r>
            <a:r>
              <a:rPr lang="en-US" altLang="zh-CN" dirty="0" smtClean="0"/>
              <a:t>+2</a:t>
            </a:r>
            <a:r>
              <a:rPr lang="zh-CN" altLang="en-US" dirty="0" smtClean="0"/>
              <a:t>小时和</a:t>
            </a:r>
            <a:r>
              <a:rPr lang="en-US" altLang="zh-CN" dirty="0" smtClean="0"/>
              <a:t>-(</a:t>
            </a:r>
            <a:r>
              <a:rPr lang="zh-CN" altLang="en-US" dirty="0" smtClean="0"/>
              <a:t>前</a:t>
            </a:r>
            <a:r>
              <a:rPr lang="en-US" altLang="zh-CN" dirty="0" smtClean="0"/>
              <a:t>11</a:t>
            </a:r>
            <a:r>
              <a:rPr lang="zh-CN" altLang="en-US" dirty="0" smtClean="0"/>
              <a:t>个</a:t>
            </a:r>
            <a:r>
              <a:rPr lang="en-US" altLang="zh-CN" dirty="0" smtClean="0"/>
              <a:t>block</a:t>
            </a:r>
            <a:r>
              <a:rPr lang="zh-CN" altLang="en-US" dirty="0" smtClean="0"/>
              <a:t>时间中位数</a:t>
            </a:r>
            <a:r>
              <a:rPr lang="en-US" altLang="zh-CN" dirty="0" smtClean="0"/>
              <a:t>)</a:t>
            </a:r>
            <a:r>
              <a:rPr lang="zh-CN" altLang="en-US" dirty="0" smtClean="0"/>
              <a:t>的</a:t>
            </a:r>
            <a:r>
              <a:rPr lang="en-US" altLang="zh-CN" dirty="0" smtClean="0"/>
              <a:t>block</a:t>
            </a:r>
          </a:p>
        </p:txBody>
      </p:sp>
      <p:sp>
        <p:nvSpPr>
          <p:cNvPr id="4" name="灯片编号占位符 3"/>
          <p:cNvSpPr>
            <a:spLocks noGrp="1"/>
          </p:cNvSpPr>
          <p:nvPr>
            <p:ph type="sldNum" sz="quarter" idx="10"/>
          </p:nvPr>
        </p:nvSpPr>
        <p:spPr/>
        <p:txBody>
          <a:bodyPr/>
          <a:lstStyle/>
          <a:p>
            <a:fld id="{2D5F3485-5B82-4017-96EE-B0BEB8D02A98}" type="slidenum">
              <a:rPr lang="zh-CN" altLang="en-US" smtClean="0"/>
              <a:t>5</a:t>
            </a:fld>
            <a:endParaRPr lang="zh-CN" altLang="en-US"/>
          </a:p>
        </p:txBody>
      </p:sp>
    </p:spTree>
    <p:extLst>
      <p:ext uri="{BB962C8B-B14F-4D97-AF65-F5344CB8AC3E}">
        <p14:creationId xmlns:p14="http://schemas.microsoft.com/office/powerpoint/2010/main" val="66747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/mine </a:t>
            </a:r>
            <a:r>
              <a:rPr lang="zh-CN" altLang="en-US" dirty="0" smtClean="0"/>
              <a:t>挖矿</a:t>
            </a:r>
            <a:endParaRPr lang="en-US" altLang="zh-CN" dirty="0" smtClean="0"/>
          </a:p>
          <a:p>
            <a:r>
              <a:rPr lang="en-US" altLang="zh-CN" dirty="0" smtClean="0"/>
              <a:t>/transactions/new </a:t>
            </a:r>
            <a:r>
              <a:rPr lang="zh-CN" altLang="en-US" dirty="0" smtClean="0"/>
              <a:t>新交易</a:t>
            </a:r>
            <a:endParaRPr lang="en-US" altLang="zh-CN" dirty="0" smtClean="0"/>
          </a:p>
          <a:p>
            <a:r>
              <a:rPr lang="en-US" altLang="zh-CN" dirty="0" smtClean="0"/>
              <a:t>/chain </a:t>
            </a:r>
            <a:r>
              <a:rPr lang="zh-CN" altLang="en-US" dirty="0" smtClean="0"/>
              <a:t>查看整个链</a:t>
            </a:r>
            <a:endParaRPr lang="en-US" altLang="zh-CN" dirty="0" smtClean="0"/>
          </a:p>
          <a:p>
            <a:r>
              <a:rPr lang="en-US" altLang="zh-CN" dirty="0" smtClean="0"/>
              <a:t>/nodes/register </a:t>
            </a:r>
            <a:r>
              <a:rPr lang="zh-CN" altLang="en-US" dirty="0" smtClean="0"/>
              <a:t>注册新节点</a:t>
            </a:r>
            <a:endParaRPr lang="en-US" altLang="zh-CN" dirty="0" smtClean="0"/>
          </a:p>
          <a:p>
            <a:r>
              <a:rPr lang="en-US" altLang="zh-CN" dirty="0" smtClean="0"/>
              <a:t>/nodes/resolve </a:t>
            </a:r>
            <a:r>
              <a:rPr lang="zh-CN" altLang="en-US" dirty="0" smtClean="0"/>
              <a:t>共识机制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D5F3485-5B82-4017-96EE-B0BEB8D02A98}" type="slidenum">
              <a:rPr lang="zh-CN" altLang="en-US" smtClean="0"/>
              <a:t>11</a:t>
            </a:fld>
            <a:endParaRPr lang="zh-CN" altLang="en-US"/>
          </a:p>
        </p:txBody>
      </p:sp>
    </p:spTree>
    <p:extLst>
      <p:ext uri="{BB962C8B-B14F-4D97-AF65-F5344CB8AC3E}">
        <p14:creationId xmlns:p14="http://schemas.microsoft.com/office/powerpoint/2010/main" val="1455219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8022477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26896838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25842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3842194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1872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31616436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6755764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14062915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6423702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normAutofit/>
          </a:bodyPr>
          <a:lstStyle>
            <a:lvl1pPr algn="l" defTabSz="457200" rtl="0" eaLnBrk="1" latinLnBrk="0" hangingPunct="1">
              <a:spcBef>
                <a:spcPct val="0"/>
              </a:spcBef>
              <a:buNone/>
              <a:defRPr lang="en-US" sz="3600" kern="12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2673162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13827916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25808052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7643942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12796048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21670926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A7FCCD-AC20-42CF-9493-F7C2B066DBC1}" type="slidenum">
              <a:rPr lang="zh-CN" altLang="en-US" smtClean="0"/>
              <a:t>‹#›</a:t>
            </a:fld>
            <a:endParaRPr lang="zh-CN" altLang="en-US"/>
          </a:p>
        </p:txBody>
      </p:sp>
      <p:sp>
        <p:nvSpPr>
          <p:cNvPr id="5" name="Date Placeholder 4"/>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Tree>
    <p:extLst>
      <p:ext uri="{BB962C8B-B14F-4D97-AF65-F5344CB8AC3E}">
        <p14:creationId xmlns:p14="http://schemas.microsoft.com/office/powerpoint/2010/main" val="379722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35872087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ianshu.com/p/ca0c0a0e0faa" TargetMode="External"/><Relationship Id="rId2" Type="http://schemas.openxmlformats.org/officeDocument/2006/relationships/hyperlink" Target="https://bitcoin.org/bitcoin.pdf" TargetMode="External"/><Relationship Id="rId1" Type="http://schemas.openxmlformats.org/officeDocument/2006/relationships/slideLayout" Target="../slideLayouts/slideLayout2.xml"/><Relationship Id="rId5" Type="http://schemas.openxmlformats.org/officeDocument/2006/relationships/hyperlink" Target="https://pythoncaff.com/topics/82/build-your-own-block-chain-step-by-step-with-python" TargetMode="External"/><Relationship Id="rId4" Type="http://schemas.openxmlformats.org/officeDocument/2006/relationships/hyperlink" Target="https://github.com/dvf/blockchai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192.168.88.178/cha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2404534"/>
            <a:ext cx="7766936" cy="1099447"/>
          </a:xfrm>
        </p:spPr>
        <p:txBody>
          <a:bodyPr/>
          <a:lstStyle/>
          <a:p>
            <a:pPr algn="ctr"/>
            <a:r>
              <a:rPr lang="en-US" altLang="zh-CN" sz="6600" dirty="0" smtClean="0">
                <a:latin typeface="Times New Roman" panose="02020603050405020304" pitchFamily="18" charset="0"/>
                <a:ea typeface="黑体" panose="02010609060101010101" pitchFamily="49" charset="-122"/>
                <a:cs typeface="Times New Roman" panose="02020603050405020304" pitchFamily="18" charset="0"/>
              </a:rPr>
              <a:t>Bitcoin</a:t>
            </a:r>
            <a:r>
              <a:rPr lang="zh-CN" altLang="en-US" sz="6600" dirty="0" smtClean="0">
                <a:latin typeface="Times New Roman" panose="02020603050405020304" pitchFamily="18" charset="0"/>
                <a:ea typeface="黑体" panose="02010609060101010101" pitchFamily="49" charset="-122"/>
                <a:cs typeface="Times New Roman" panose="02020603050405020304" pitchFamily="18" charset="0"/>
              </a:rPr>
              <a:t>白皮书解读</a:t>
            </a:r>
            <a:endParaRPr lang="zh-CN" altLang="en-US" sz="6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副标题 2"/>
          <p:cNvSpPr>
            <a:spLocks noGrp="1"/>
          </p:cNvSpPr>
          <p:nvPr>
            <p:ph type="subTitle" idx="1"/>
          </p:nvPr>
        </p:nvSpPr>
        <p:spPr>
          <a:xfrm>
            <a:off x="0" y="6349594"/>
            <a:ext cx="2223821" cy="508406"/>
          </a:xfrm>
        </p:spPr>
        <p:txBody>
          <a:bodyPr>
            <a:normAutofit/>
          </a:bodyPr>
          <a:lstStyle/>
          <a:p>
            <a:pPr algn="ct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曾斌 </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2018-02-27</a:t>
            </a:r>
            <a:endPar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69716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02234"/>
          </a:xfrm>
        </p:spPr>
        <p:txBody>
          <a:bodyPr/>
          <a:lstStyle/>
          <a:p>
            <a:r>
              <a:rPr lang="zh-CN" altLang="en-US" dirty="0" smtClean="0">
                <a:latin typeface="黑体" panose="02010609060101010101" pitchFamily="49" charset="-122"/>
                <a:ea typeface="黑体" panose="02010609060101010101" pitchFamily="49" charset="-122"/>
              </a:rPr>
              <a:t>参考资料</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77334" y="1572769"/>
            <a:ext cx="8596668" cy="4468594"/>
          </a:xfrm>
        </p:spPr>
        <p:txBody>
          <a:bodyPr/>
          <a:lstStyle/>
          <a:p>
            <a:r>
              <a:rPr lang="en-US" altLang="zh-CN" sz="2400" dirty="0">
                <a:solidFill>
                  <a:schemeClr val="tx1"/>
                </a:solidFill>
                <a:latin typeface="楷体" panose="02010609060101010101" pitchFamily="49" charset="-122"/>
                <a:ea typeface="楷体" panose="02010609060101010101" pitchFamily="49" charset="-122"/>
                <a:hlinkClick r:id="rId2"/>
              </a:rPr>
              <a:t>Bitcoin: A Peer-to-Peer Electronic </a:t>
            </a:r>
            <a:r>
              <a:rPr lang="en-US" altLang="zh-CN" sz="2400" dirty="0" smtClean="0">
                <a:solidFill>
                  <a:schemeClr val="tx1"/>
                </a:solidFill>
                <a:latin typeface="楷体" panose="02010609060101010101" pitchFamily="49" charset="-122"/>
                <a:ea typeface="楷体" panose="02010609060101010101" pitchFamily="49" charset="-122"/>
                <a:hlinkClick r:id="rId2"/>
              </a:rPr>
              <a:t>Cash System</a:t>
            </a:r>
            <a:endParaRPr lang="en-US" altLang="zh-CN" sz="2400" dirty="0" smtClean="0">
              <a:solidFill>
                <a:schemeClr val="tx1"/>
              </a:solidFill>
              <a:latin typeface="楷体" panose="02010609060101010101" pitchFamily="49" charset="-122"/>
              <a:ea typeface="楷体" panose="02010609060101010101" pitchFamily="49" charset="-122"/>
            </a:endParaRPr>
          </a:p>
          <a:p>
            <a:r>
              <a:rPr lang="zh-CN" altLang="en-US" sz="2400" dirty="0" smtClean="0">
                <a:solidFill>
                  <a:schemeClr val="tx1"/>
                </a:solidFill>
                <a:latin typeface="楷体" panose="02010609060101010101" pitchFamily="49" charset="-122"/>
                <a:ea typeface="楷体" panose="02010609060101010101" pitchFamily="49" charset="-122"/>
                <a:hlinkClick r:id="rId3"/>
              </a:rPr>
              <a:t>精读</a:t>
            </a:r>
            <a:r>
              <a:rPr lang="zh-CN" altLang="en-US" sz="2400" dirty="0">
                <a:solidFill>
                  <a:schemeClr val="tx1"/>
                </a:solidFill>
                <a:latin typeface="楷体" panose="02010609060101010101" pitchFamily="49" charset="-122"/>
                <a:ea typeface="楷体" panose="02010609060101010101" pitchFamily="49" charset="-122"/>
                <a:hlinkClick r:id="rId3"/>
              </a:rPr>
              <a:t>比特币</a:t>
            </a:r>
            <a:r>
              <a:rPr lang="zh-CN" altLang="en-US" sz="2400" dirty="0" smtClean="0">
                <a:solidFill>
                  <a:schemeClr val="tx1"/>
                </a:solidFill>
                <a:latin typeface="楷体" panose="02010609060101010101" pitchFamily="49" charset="-122"/>
                <a:ea typeface="楷体" panose="02010609060101010101" pitchFamily="49" charset="-122"/>
                <a:hlinkClick r:id="rId3"/>
              </a:rPr>
              <a:t>白皮书（大鱼）</a:t>
            </a:r>
            <a:endParaRPr lang="en-US" altLang="zh-CN" sz="2400" dirty="0" smtClean="0">
              <a:solidFill>
                <a:schemeClr val="tx1"/>
              </a:solidFill>
              <a:latin typeface="楷体" panose="02010609060101010101" pitchFamily="49" charset="-122"/>
              <a:ea typeface="楷体" panose="02010609060101010101" pitchFamily="49" charset="-122"/>
            </a:endParaRPr>
          </a:p>
          <a:p>
            <a:r>
              <a:rPr lang="en-US" altLang="zh-CN" sz="2400" dirty="0">
                <a:solidFill>
                  <a:schemeClr val="tx1"/>
                </a:solidFill>
                <a:latin typeface="楷体" panose="02010609060101010101" pitchFamily="49" charset="-122"/>
                <a:ea typeface="楷体" panose="02010609060101010101" pitchFamily="49" charset="-122"/>
                <a:hlinkClick r:id="rId4"/>
              </a:rPr>
              <a:t>A simple </a:t>
            </a:r>
            <a:r>
              <a:rPr lang="en-US" altLang="zh-CN" sz="2400" dirty="0" err="1">
                <a:solidFill>
                  <a:schemeClr val="tx1"/>
                </a:solidFill>
                <a:latin typeface="楷体" panose="02010609060101010101" pitchFamily="49" charset="-122"/>
                <a:ea typeface="楷体" panose="02010609060101010101" pitchFamily="49" charset="-122"/>
                <a:hlinkClick r:id="rId4"/>
              </a:rPr>
              <a:t>Blockchain</a:t>
            </a:r>
            <a:r>
              <a:rPr lang="en-US" altLang="zh-CN" sz="2400" dirty="0">
                <a:solidFill>
                  <a:schemeClr val="tx1"/>
                </a:solidFill>
                <a:latin typeface="楷体" panose="02010609060101010101" pitchFamily="49" charset="-122"/>
                <a:ea typeface="楷体" panose="02010609060101010101" pitchFamily="49" charset="-122"/>
                <a:hlinkClick r:id="rId4"/>
              </a:rPr>
              <a:t> in </a:t>
            </a:r>
            <a:r>
              <a:rPr lang="en-US" altLang="zh-CN" sz="2400" dirty="0" smtClean="0">
                <a:solidFill>
                  <a:schemeClr val="tx1"/>
                </a:solidFill>
                <a:latin typeface="楷体" panose="02010609060101010101" pitchFamily="49" charset="-122"/>
                <a:ea typeface="楷体" panose="02010609060101010101" pitchFamily="49" charset="-122"/>
                <a:hlinkClick r:id="rId4"/>
              </a:rPr>
              <a:t>Python</a:t>
            </a:r>
          </a:p>
          <a:p>
            <a:r>
              <a:rPr lang="en-US" altLang="zh-CN" sz="2400" dirty="0">
                <a:solidFill>
                  <a:schemeClr val="tx1"/>
                </a:solidFill>
                <a:latin typeface="楷体" panose="02010609060101010101" pitchFamily="49" charset="-122"/>
                <a:ea typeface="楷体" panose="02010609060101010101" pitchFamily="49" charset="-122"/>
                <a:hlinkClick r:id="rId5"/>
              </a:rPr>
              <a:t>Python </a:t>
            </a:r>
            <a:r>
              <a:rPr lang="zh-CN" altLang="en-US" sz="2400" dirty="0">
                <a:solidFill>
                  <a:schemeClr val="tx1"/>
                </a:solidFill>
                <a:latin typeface="楷体" panose="02010609060101010101" pitchFamily="49" charset="-122"/>
                <a:ea typeface="楷体" panose="02010609060101010101" pitchFamily="49" charset="-122"/>
                <a:hlinkClick r:id="rId5"/>
              </a:rPr>
              <a:t>从零开始构建</a:t>
            </a:r>
            <a:r>
              <a:rPr lang="zh-CN" altLang="en-US" sz="2400" dirty="0" smtClean="0">
                <a:solidFill>
                  <a:schemeClr val="tx1"/>
                </a:solidFill>
                <a:latin typeface="楷体" panose="02010609060101010101" pitchFamily="49" charset="-122"/>
                <a:ea typeface="楷体" panose="02010609060101010101" pitchFamily="49" charset="-122"/>
                <a:hlinkClick r:id="rId5"/>
              </a:rPr>
              <a:t>自己的</a:t>
            </a:r>
            <a:r>
              <a:rPr lang="zh-CN" altLang="en-US" sz="2400" dirty="0">
                <a:solidFill>
                  <a:schemeClr val="tx1"/>
                </a:solidFill>
                <a:latin typeface="楷体" panose="02010609060101010101" pitchFamily="49" charset="-122"/>
                <a:ea typeface="楷体" panose="02010609060101010101" pitchFamily="49" charset="-122"/>
                <a:hlinkClick r:id="rId5"/>
              </a:rPr>
              <a:t>比特币区块链</a:t>
            </a:r>
            <a:r>
              <a:rPr lang="zh-CN" altLang="en-US" sz="2400" dirty="0" smtClean="0">
                <a:solidFill>
                  <a:schemeClr val="tx1"/>
                </a:solidFill>
                <a:latin typeface="楷体" panose="02010609060101010101" pitchFamily="49" charset="-122"/>
                <a:ea typeface="楷体" panose="02010609060101010101" pitchFamily="49" charset="-122"/>
                <a:hlinkClick r:id="rId5"/>
              </a:rPr>
              <a:t>系统</a:t>
            </a:r>
            <a:endParaRPr lang="en-US" altLang="zh-CN" sz="2400" dirty="0" smtClean="0">
              <a:solidFill>
                <a:schemeClr val="tx1"/>
              </a:solidFill>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1038240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实现的简单区块链演示</a:t>
            </a:r>
            <a:endParaRPr lang="zh-CN" altLang="en-US" dirty="0"/>
          </a:p>
        </p:txBody>
      </p:sp>
      <p:sp>
        <p:nvSpPr>
          <p:cNvPr id="3" name="内容占位符 2"/>
          <p:cNvSpPr>
            <a:spLocks noGrp="1"/>
          </p:cNvSpPr>
          <p:nvPr>
            <p:ph idx="1"/>
          </p:nvPr>
        </p:nvSpPr>
        <p:spPr/>
        <p:txBody>
          <a:bodyPr/>
          <a:lstStyle/>
          <a:p>
            <a:r>
              <a:rPr lang="en-US" altLang="zh-CN" dirty="0" smtClean="0"/>
              <a:t>step 1. </a:t>
            </a:r>
            <a:r>
              <a:rPr lang="zh-CN" altLang="en-US" dirty="0" smtClean="0"/>
              <a:t>启动第一个节点</a:t>
            </a:r>
            <a:endParaRPr lang="en-US" altLang="zh-CN" dirty="0" smtClean="0"/>
          </a:p>
          <a:p>
            <a:pPr lvl="1"/>
            <a:r>
              <a:rPr lang="en-US" altLang="zh-CN" dirty="0" err="1"/>
              <a:t>docker</a:t>
            </a:r>
            <a:r>
              <a:rPr lang="en-US" altLang="zh-CN" dirty="0"/>
              <a:t> run --</a:t>
            </a:r>
            <a:r>
              <a:rPr lang="en-US" altLang="zh-CN" dirty="0" err="1"/>
              <a:t>rm</a:t>
            </a:r>
            <a:r>
              <a:rPr lang="en-US" altLang="zh-CN" dirty="0"/>
              <a:t> --name </a:t>
            </a:r>
            <a:r>
              <a:rPr lang="en-US" altLang="zh-CN" dirty="0" smtClean="0"/>
              <a:t>node1 </a:t>
            </a:r>
            <a:r>
              <a:rPr lang="en-US" altLang="zh-CN" dirty="0"/>
              <a:t>-p </a:t>
            </a:r>
            <a:r>
              <a:rPr lang="en-US" altLang="zh-CN" dirty="0" smtClean="0"/>
              <a:t>80:5000 </a:t>
            </a:r>
            <a:r>
              <a:rPr lang="en-US" altLang="zh-CN" dirty="0"/>
              <a:t>-d </a:t>
            </a:r>
            <a:r>
              <a:rPr lang="en-US" altLang="zh-CN" dirty="0" err="1" smtClean="0"/>
              <a:t>blockchain</a:t>
            </a:r>
            <a:endParaRPr lang="en-US" altLang="zh-CN" dirty="0" smtClean="0"/>
          </a:p>
          <a:p>
            <a:r>
              <a:rPr lang="en-US" altLang="zh-CN" dirty="0" smtClean="0"/>
              <a:t>step 2. </a:t>
            </a:r>
            <a:r>
              <a:rPr lang="zh-CN" altLang="en-US" dirty="0" smtClean="0"/>
              <a:t>查看整个链</a:t>
            </a:r>
            <a:endParaRPr lang="en-US" altLang="zh-CN" dirty="0" smtClean="0"/>
          </a:p>
          <a:p>
            <a:pPr lvl="1"/>
            <a:r>
              <a:rPr lang="en-US" altLang="zh-CN" dirty="0">
                <a:hlinkClick r:id="rId3"/>
              </a:rPr>
              <a:t>http://</a:t>
            </a:r>
            <a:r>
              <a:rPr lang="en-US" altLang="zh-CN" dirty="0" smtClean="0">
                <a:hlinkClick r:id="rId3"/>
              </a:rPr>
              <a:t>192.168.88.178:80/chain</a:t>
            </a:r>
            <a:endParaRPr lang="en-US" altLang="zh-CN" dirty="0" smtClean="0"/>
          </a:p>
          <a:p>
            <a:r>
              <a:rPr lang="en-US" altLang="zh-CN" dirty="0" smtClean="0"/>
              <a:t>step 3. </a:t>
            </a:r>
            <a:r>
              <a:rPr lang="zh-CN" altLang="en-US" dirty="0" smtClean="0"/>
              <a:t>发送一个新交易</a:t>
            </a:r>
            <a:endParaRPr lang="en-US" altLang="zh-CN" dirty="0" smtClean="0"/>
          </a:p>
          <a:p>
            <a:pPr lvl="1"/>
            <a:endParaRPr lang="en-US" altLang="zh-CN" dirty="0" smtClean="0"/>
          </a:p>
        </p:txBody>
      </p:sp>
    </p:spTree>
    <p:extLst>
      <p:ext uri="{BB962C8B-B14F-4D97-AF65-F5344CB8AC3E}">
        <p14:creationId xmlns:p14="http://schemas.microsoft.com/office/powerpoint/2010/main" val="816415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4451"/>
          </a:xfrm>
        </p:spPr>
        <p:txBody>
          <a:bodyPr/>
          <a:lstStyle/>
          <a:p>
            <a:r>
              <a:rPr lang="zh-CN" altLang="en-US" dirty="0" smtClean="0">
                <a:latin typeface="黑体" panose="02010609060101010101" pitchFamily="49" charset="-122"/>
                <a:ea typeface="黑体" panose="02010609060101010101" pitchFamily="49" charset="-122"/>
              </a:rPr>
              <a:t>摘 要</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26205" y="1382574"/>
            <a:ext cx="9805348" cy="5208422"/>
          </a:xfrm>
        </p:spPr>
        <p:txBody>
          <a:bodyPr>
            <a:noAutofit/>
          </a:bodyPr>
          <a:lstStyle/>
          <a:p>
            <a:r>
              <a:rPr lang="zh-CN" altLang="en-US" sz="2400" dirty="0">
                <a:latin typeface="楷体" panose="02010609060101010101" pitchFamily="49" charset="-122"/>
                <a:ea typeface="楷体" panose="02010609060101010101" pitchFamily="49" charset="-122"/>
              </a:rPr>
              <a:t>点对点交易通常需要依赖可信的第三方来阻止双重支付</a:t>
            </a:r>
            <a:endParaRPr lang="en-US" altLang="zh-CN" sz="2400" dirty="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BTC - </a:t>
            </a:r>
            <a:r>
              <a:rPr lang="zh-CN" altLang="en-US" sz="2400" dirty="0" smtClean="0">
                <a:latin typeface="楷体" panose="02010609060101010101" pitchFamily="49" charset="-122"/>
                <a:ea typeface="楷体" panose="02010609060101010101" pitchFamily="49" charset="-122"/>
              </a:rPr>
              <a:t>使用</a:t>
            </a:r>
            <a:r>
              <a:rPr lang="en-US" altLang="zh-CN" sz="2400" dirty="0" smtClean="0">
                <a:latin typeface="楷体" panose="02010609060101010101" pitchFamily="49" charset="-122"/>
                <a:ea typeface="楷体" panose="02010609060101010101" pitchFamily="49" charset="-122"/>
              </a:rPr>
              <a:t>P2P</a:t>
            </a:r>
            <a:r>
              <a:rPr lang="zh-CN" altLang="en-US" sz="2400" dirty="0" smtClean="0">
                <a:latin typeface="楷体" panose="02010609060101010101" pitchFamily="49" charset="-122"/>
                <a:ea typeface="楷体" panose="02010609060101010101" pitchFamily="49" charset="-122"/>
              </a:rPr>
              <a:t>网络解决</a:t>
            </a:r>
            <a:r>
              <a:rPr lang="en-US" altLang="zh-CN" sz="2400" dirty="0" smtClean="0">
                <a:latin typeface="楷体" panose="02010609060101010101" pitchFamily="49" charset="-122"/>
                <a:ea typeface="楷体" panose="02010609060101010101" pitchFamily="49" charset="-122"/>
              </a:rPr>
              <a:t>double-spending</a:t>
            </a:r>
            <a:r>
              <a:rPr lang="zh-CN" altLang="en-US" sz="2400" dirty="0" smtClean="0">
                <a:latin typeface="楷体" panose="02010609060101010101" pitchFamily="49" charset="-122"/>
                <a:ea typeface="楷体" panose="02010609060101010101" pitchFamily="49" charset="-122"/>
              </a:rPr>
              <a:t>问题：</a:t>
            </a:r>
            <a:endParaRPr lang="en-US" altLang="zh-CN" sz="2400" dirty="0" smtClean="0">
              <a:latin typeface="楷体" panose="02010609060101010101" pitchFamily="49" charset="-122"/>
              <a:ea typeface="楷体" panose="02010609060101010101" pitchFamily="49" charset="-122"/>
            </a:endParaRPr>
          </a:p>
          <a:p>
            <a:pPr lvl="1"/>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、对每一笔交易加入</a:t>
            </a:r>
            <a:r>
              <a:rPr lang="en-US" altLang="zh-CN" sz="2400" dirty="0" smtClean="0">
                <a:latin typeface="楷体" panose="02010609060101010101" pitchFamily="49" charset="-122"/>
                <a:ea typeface="楷体" panose="02010609060101010101" pitchFamily="49" charset="-122"/>
              </a:rPr>
              <a:t>timestamp</a:t>
            </a:r>
            <a:r>
              <a:rPr lang="zh-CN" altLang="en-US" sz="2400" dirty="0" smtClean="0">
                <a:latin typeface="楷体" panose="02010609060101010101" pitchFamily="49" charset="-122"/>
                <a:ea typeface="楷体" panose="02010609060101010101" pitchFamily="49" charset="-122"/>
              </a:rPr>
              <a:t>进行</a:t>
            </a:r>
            <a:r>
              <a:rPr lang="en-US" altLang="zh-CN" sz="2400" dirty="0" smtClean="0">
                <a:latin typeface="楷体" panose="02010609060101010101" pitchFamily="49" charset="-122"/>
                <a:ea typeface="楷体" panose="02010609060101010101" pitchFamily="49" charset="-122"/>
              </a:rPr>
              <a:t>hash</a:t>
            </a:r>
            <a:r>
              <a:rPr lang="zh-CN" altLang="en-US" sz="2400" dirty="0" smtClean="0">
                <a:latin typeface="楷体" panose="02010609060101010101" pitchFamily="49" charset="-122"/>
                <a:ea typeface="楷体" panose="02010609060101010101" pitchFamily="49" charset="-122"/>
              </a:rPr>
              <a:t>计算，并将结果保存到一条不断生长的链上</a:t>
            </a:r>
            <a:endParaRPr lang="en-US" altLang="zh-CN" sz="2400" dirty="0" smtClean="0">
              <a:latin typeface="楷体" panose="02010609060101010101" pitchFamily="49" charset="-122"/>
              <a:ea typeface="楷体" panose="02010609060101010101" pitchFamily="49" charset="-122"/>
            </a:endParaRPr>
          </a:p>
          <a:p>
            <a:pPr lvl="1"/>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、各节点进行计算，将一定时间内的交易打包的区块中，除非重新进行计算，否则区块内容不可更改</a:t>
            </a:r>
            <a:endParaRPr lang="en-US" altLang="zh-CN" sz="2400" dirty="0" smtClean="0">
              <a:latin typeface="楷体" panose="02010609060101010101" pitchFamily="49" charset="-122"/>
              <a:ea typeface="楷体" panose="02010609060101010101" pitchFamily="49" charset="-122"/>
            </a:endParaRPr>
          </a:p>
          <a:p>
            <a:pPr lvl="1"/>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、只要网络上</a:t>
            </a:r>
            <a:r>
              <a:rPr lang="en-US" altLang="zh-CN" sz="2400" dirty="0" smtClean="0">
                <a:latin typeface="楷体" panose="02010609060101010101" pitchFamily="49" charset="-122"/>
                <a:ea typeface="楷体" panose="02010609060101010101" pitchFamily="49" charset="-122"/>
              </a:rPr>
              <a:t>50%</a:t>
            </a:r>
            <a:r>
              <a:rPr lang="zh-CN" altLang="en-US" sz="2400" dirty="0" smtClean="0">
                <a:latin typeface="楷体" panose="02010609060101010101" pitchFamily="49" charset="-122"/>
                <a:ea typeface="楷体" panose="02010609060101010101" pitchFamily="49" charset="-122"/>
              </a:rPr>
              <a:t>以上的算力都是诚实的，他们就能够持续的生成最长链，即：最长链可以信赖</a:t>
            </a:r>
            <a:endParaRPr lang="en-US" altLang="zh-CN" sz="2400" dirty="0" smtClean="0">
              <a:latin typeface="楷体" panose="02010609060101010101" pitchFamily="49" charset="-122"/>
              <a:ea typeface="楷体" panose="02010609060101010101" pitchFamily="49" charset="-122"/>
            </a:endParaRPr>
          </a:p>
          <a:p>
            <a:pPr lvl="1"/>
            <a:r>
              <a:rPr lang="en-US" altLang="zh-CN" sz="2400" dirty="0" smtClean="0">
                <a:latin typeface="楷体" panose="02010609060101010101" pitchFamily="49" charset="-122"/>
                <a:ea typeface="楷体" panose="02010609060101010101" pitchFamily="49" charset="-122"/>
              </a:rPr>
              <a:t>4</a:t>
            </a:r>
            <a:r>
              <a:rPr lang="zh-CN" altLang="en-US" sz="2400" dirty="0" smtClean="0">
                <a:latin typeface="楷体" panose="02010609060101010101" pitchFamily="49" charset="-122"/>
                <a:ea typeface="楷体" panose="02010609060101010101" pitchFamily="49" charset="-122"/>
              </a:rPr>
              <a:t>、网络上所有的信息都会尽可能的广播出去</a:t>
            </a:r>
            <a:endParaRPr lang="en-US" altLang="zh-CN" sz="2400" dirty="0" smtClean="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5</a:t>
            </a:r>
            <a:r>
              <a:rPr lang="zh-CN" altLang="en-US" sz="2400" dirty="0" smtClean="0">
                <a:latin typeface="楷体" panose="02010609060101010101" pitchFamily="49" charset="-122"/>
                <a:ea typeface="楷体" panose="02010609060101010101" pitchFamily="49" charset="-122"/>
              </a:rPr>
              <a:t>、任何一个节点都可以随时离开和加入网络，并选择</a:t>
            </a:r>
            <a:r>
              <a:rPr lang="zh-CN" altLang="en-US" sz="2400" dirty="0">
                <a:latin typeface="楷体" panose="02010609060101010101" pitchFamily="49" charset="-122"/>
                <a:ea typeface="楷体" panose="02010609060101010101" pitchFamily="49" charset="-122"/>
              </a:rPr>
              <a:t>信赖</a:t>
            </a:r>
            <a:r>
              <a:rPr lang="zh-CN" altLang="en-US" sz="2400" dirty="0" smtClean="0">
                <a:latin typeface="楷体" panose="02010609060101010101" pitchFamily="49" charset="-122"/>
                <a:ea typeface="楷体" panose="02010609060101010101" pitchFamily="49" charset="-122"/>
              </a:rPr>
              <a:t>最长链</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只要所有诚实节点的算力大于所有攻击节点的算力，系统就是安全的</a:t>
            </a: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39793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09549"/>
          </a:xfrm>
        </p:spPr>
        <p:txBody>
          <a:bodyPr/>
          <a:lstStyle/>
          <a:p>
            <a:r>
              <a:rPr lang="en-US" altLang="zh-CN" dirty="0" smtClean="0">
                <a:latin typeface="黑体" panose="02010609060101010101" pitchFamily="49" charset="-122"/>
                <a:ea typeface="黑体" panose="02010609060101010101" pitchFamily="49" charset="-122"/>
              </a:rPr>
              <a:t>BTC</a:t>
            </a:r>
            <a:r>
              <a:rPr lang="zh-CN" altLang="en-US" dirty="0" smtClean="0">
                <a:latin typeface="黑体" panose="02010609060101010101" pitchFamily="49" charset="-122"/>
                <a:ea typeface="黑体" panose="02010609060101010101" pitchFamily="49" charset="-122"/>
              </a:rPr>
              <a:t>网络工作流程</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77334" y="1565453"/>
            <a:ext cx="9066512" cy="4475909"/>
          </a:xfrm>
        </p:spPr>
        <p:txBody>
          <a:bodyPr>
            <a:noAutofit/>
          </a:bodyPr>
          <a:lstStyle/>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step 1.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新交易发生，广播到所有节点</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step 2.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每个节点把一定时间内接收到的所有交易打包到一个区块</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step 3.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每个节点都尝试在自己的区块中找到一个具有足够难度的工作量</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证明</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step 4.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当</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一个</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节点在自己的区块上找到</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了一个工作量证明，它就向全网进行</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广播</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step 5.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当且仅当</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包含在该区块中的所有交易都是有效的且之前未存在过的，其他节点才认同该区块的</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有效性</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step 6.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如果区块有效，其他节点就跟随该区块的末尾创造新的区块</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83064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36397"/>
          </a:xfrm>
        </p:spPr>
        <p:txBody>
          <a:bodyPr>
            <a:normAutofit/>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交易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Transactions </a:t>
            </a:r>
            <a:endParaRPr lang="zh-CN" altLang="en-US"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677334" y="1809394"/>
            <a:ext cx="7320588" cy="4425290"/>
          </a:xfrm>
          <a:prstGeom prst="rect">
            <a:avLst/>
          </a:prstGeom>
        </p:spPr>
      </p:pic>
    </p:spTree>
    <p:extLst>
      <p:ext uri="{BB962C8B-B14F-4D97-AF65-F5344CB8AC3E}">
        <p14:creationId xmlns:p14="http://schemas.microsoft.com/office/powerpoint/2010/main" val="3023965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4918"/>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时间戳服务器</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Timestamp Server</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内容占位符 3"/>
          <p:cNvPicPr>
            <a:picLocks noGrp="1" noChangeAspect="1"/>
          </p:cNvPicPr>
          <p:nvPr>
            <p:ph idx="1"/>
          </p:nvPr>
        </p:nvPicPr>
        <p:blipFill>
          <a:blip r:embed="rId3"/>
          <a:stretch>
            <a:fillRect/>
          </a:stretch>
        </p:blipFill>
        <p:spPr>
          <a:xfrm>
            <a:off x="875202" y="1969149"/>
            <a:ext cx="7039446" cy="1922537"/>
          </a:xfrm>
          <a:prstGeom prst="rect">
            <a:avLst/>
          </a:prstGeom>
        </p:spPr>
      </p:pic>
      <p:sp>
        <p:nvSpPr>
          <p:cNvPr id="5" name="文本框 4"/>
          <p:cNvSpPr txBox="1"/>
          <p:nvPr/>
        </p:nvSpPr>
        <p:spPr>
          <a:xfrm>
            <a:off x="875202" y="4198925"/>
            <a:ext cx="6766596" cy="1569660"/>
          </a:xfrm>
          <a:prstGeom prst="rect">
            <a:avLst/>
          </a:prstGeom>
          <a:noFill/>
        </p:spPr>
        <p:txBody>
          <a:bodyPr wrap="none" rtlCol="0">
            <a:spAutoFit/>
          </a:bodyPr>
          <a:lstStyle/>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、时间</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戳服务器通过对以区块</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(block)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形式存在</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一</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组数据实施随机散列而加上时间</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戳</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、时间戳服务器应当是分布式的</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37669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4918"/>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工作量证明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Proof-of-Work </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内容占位符 4"/>
          <p:cNvPicPr>
            <a:picLocks noGrp="1" noChangeAspect="1"/>
          </p:cNvPicPr>
          <p:nvPr>
            <p:ph idx="1"/>
          </p:nvPr>
        </p:nvPicPr>
        <p:blipFill>
          <a:blip r:embed="rId2"/>
          <a:stretch>
            <a:fillRect/>
          </a:stretch>
        </p:blipFill>
        <p:spPr>
          <a:xfrm>
            <a:off x="677334" y="1898923"/>
            <a:ext cx="7501060" cy="1788178"/>
          </a:xfrm>
          <a:prstGeom prst="rect">
            <a:avLst/>
          </a:prstGeom>
        </p:spPr>
      </p:pic>
      <p:sp>
        <p:nvSpPr>
          <p:cNvPr id="6" name="文本框 5"/>
          <p:cNvSpPr txBox="1"/>
          <p:nvPr/>
        </p:nvSpPr>
        <p:spPr>
          <a:xfrm>
            <a:off x="677334" y="3920948"/>
            <a:ext cx="8032968" cy="1569660"/>
          </a:xfrm>
          <a:prstGeom prst="rect">
            <a:avLst/>
          </a:prstGeom>
          <a:noFill/>
        </p:spPr>
        <p:txBody>
          <a:bodyPr wrap="none" rtlCol="0">
            <a:spAutoFit/>
          </a:bodyPr>
          <a:lstStyle/>
          <a:p>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、工作量证明机制是分布式时间戳服务器的组成部分之一</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、打包一个区块需要完成一定难度的计算任务</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、如果区块生成的速度过快，</a:t>
            </a:r>
            <a:r>
              <a:rPr lang="zh-CN" altLang="en-US" sz="2400" dirty="0" smtClean="0">
                <a:latin typeface="楷体" panose="02010609060101010101" pitchFamily="49" charset="-122"/>
                <a:ea typeface="楷体" panose="02010609060101010101" pitchFamily="49" charset="-122"/>
              </a:rPr>
              <a:t>那么</a:t>
            </a:r>
            <a:r>
              <a:rPr lang="zh-CN" altLang="en-US" sz="2400" dirty="0">
                <a:latin typeface="楷体" panose="02010609060101010101" pitchFamily="49" charset="-122"/>
                <a:ea typeface="楷体" panose="02010609060101010101" pitchFamily="49" charset="-122"/>
              </a:rPr>
              <a:t>计算</a:t>
            </a:r>
            <a:r>
              <a:rPr lang="zh-CN" altLang="en-US" sz="2400" dirty="0" smtClean="0">
                <a:latin typeface="楷体" panose="02010609060101010101" pitchFamily="49" charset="-122"/>
                <a:ea typeface="楷体" panose="02010609060101010101" pitchFamily="49" charset="-122"/>
              </a:rPr>
              <a:t>任务的难度</a:t>
            </a:r>
            <a:r>
              <a:rPr lang="zh-CN" altLang="en-US" sz="2400" dirty="0">
                <a:latin typeface="楷体" panose="02010609060101010101" pitchFamily="49" charset="-122"/>
                <a:ea typeface="楷体" panose="02010609060101010101" pitchFamily="49" charset="-122"/>
              </a:rPr>
              <a:t>就会</a:t>
            </a:r>
            <a:r>
              <a:rPr lang="zh-CN" altLang="en-US" sz="2400" dirty="0" smtClean="0">
                <a:latin typeface="楷体" panose="02010609060101010101" pitchFamily="49" charset="-122"/>
                <a:ea typeface="楷体" panose="02010609060101010101" pitchFamily="49" charset="-122"/>
              </a:rPr>
              <a:t>提</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高，以此控制区块的生成速度</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80966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4918"/>
          </a:xfrm>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激励</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Incentive </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a:xfrm>
            <a:off x="677334" y="1707047"/>
            <a:ext cx="8596668" cy="3501376"/>
          </a:xfrm>
        </p:spPr>
        <p:txBody>
          <a:bodyPr>
            <a:normAutofit lnSpcReduction="10000"/>
          </a:bodyPr>
          <a:lstStyle/>
          <a:p>
            <a:r>
              <a:rPr lang="zh-CN" altLang="en-US" sz="2400" dirty="0">
                <a:solidFill>
                  <a:srgbClr val="00B0F0"/>
                </a:solidFill>
                <a:latin typeface="楷体" panose="02010609060101010101" pitchFamily="49" charset="-122"/>
                <a:ea typeface="楷体" panose="02010609060101010101" pitchFamily="49" charset="-122"/>
              </a:rPr>
              <a:t>一定的激励能够促使节点保持</a:t>
            </a:r>
            <a:r>
              <a:rPr lang="zh-CN" altLang="en-US" sz="2400" dirty="0" smtClean="0">
                <a:solidFill>
                  <a:srgbClr val="00B0F0"/>
                </a:solidFill>
                <a:latin typeface="楷体" panose="02010609060101010101" pitchFamily="49" charset="-122"/>
                <a:ea typeface="楷体" panose="02010609060101010101" pitchFamily="49" charset="-122"/>
              </a:rPr>
              <a:t>诚实</a:t>
            </a:r>
            <a:endParaRPr lang="en-US" altLang="zh-CN" sz="2400" dirty="0" smtClean="0">
              <a:solidFill>
                <a:srgbClr val="00B0F0"/>
              </a:solidFill>
              <a:latin typeface="楷体" panose="02010609060101010101" pitchFamily="49" charset="-122"/>
              <a:ea typeface="楷体" panose="02010609060101010101" pitchFamily="49" charset="-122"/>
            </a:endParaRPr>
          </a:p>
          <a:p>
            <a:pPr marL="0" indent="0">
              <a:buNone/>
            </a:pPr>
            <a:endParaRPr lang="en-US" altLang="zh-CN" sz="2400" dirty="0" smtClean="0">
              <a:solidFill>
                <a:srgbClr val="00B0F0"/>
              </a:solidFill>
              <a:latin typeface="楷体" panose="02010609060101010101" pitchFamily="49" charset="-122"/>
              <a:ea typeface="楷体" panose="02010609060101010101" pitchFamily="49" charset="-122"/>
            </a:endParaRPr>
          </a:p>
          <a:p>
            <a:r>
              <a:rPr lang="zh-CN" altLang="en-US" sz="2400" dirty="0" smtClean="0">
                <a:solidFill>
                  <a:srgbClr val="00B0F0"/>
                </a:solidFill>
                <a:latin typeface="楷体" panose="02010609060101010101" pitchFamily="49" charset="-122"/>
                <a:ea typeface="楷体" panose="02010609060101010101" pitchFamily="49" charset="-122"/>
              </a:rPr>
              <a:t>激励分为两类：</a:t>
            </a:r>
            <a:endParaRPr lang="en-US" altLang="zh-CN" sz="2400" dirty="0" smtClean="0">
              <a:solidFill>
                <a:srgbClr val="00B0F0"/>
              </a:solidFill>
              <a:latin typeface="楷体" panose="02010609060101010101" pitchFamily="49" charset="-122"/>
              <a:ea typeface="楷体" panose="02010609060101010101" pitchFamily="49" charset="-122"/>
            </a:endParaRPr>
          </a:p>
          <a:p>
            <a:pPr marL="400050" lvl="1" indent="0">
              <a:buNone/>
            </a:pPr>
            <a:r>
              <a:rPr lang="en-US" altLang="zh-CN" sz="2200" dirty="0">
                <a:solidFill>
                  <a:schemeClr val="tx1"/>
                </a:solidFill>
                <a:latin typeface="楷体" panose="02010609060101010101" pitchFamily="49" charset="-122"/>
                <a:ea typeface="楷体" panose="02010609060101010101" pitchFamily="49" charset="-122"/>
              </a:rPr>
              <a:t>1</a:t>
            </a:r>
            <a:r>
              <a:rPr lang="zh-CN" altLang="en-US" sz="2200" dirty="0">
                <a:solidFill>
                  <a:schemeClr val="tx1"/>
                </a:solidFill>
                <a:latin typeface="楷体" panose="02010609060101010101" pitchFamily="49" charset="-122"/>
                <a:ea typeface="楷体" panose="02010609060101010101" pitchFamily="49" charset="-122"/>
              </a:rPr>
              <a:t>）挖矿奖励</a:t>
            </a:r>
            <a:endParaRPr lang="en-US" altLang="zh-CN" sz="2200" dirty="0">
              <a:solidFill>
                <a:schemeClr val="tx1"/>
              </a:solidFill>
              <a:latin typeface="楷体" panose="02010609060101010101" pitchFamily="49" charset="-122"/>
              <a:ea typeface="楷体" panose="02010609060101010101" pitchFamily="49" charset="-122"/>
            </a:endParaRPr>
          </a:p>
          <a:p>
            <a:pPr marL="400050" lvl="1" indent="0">
              <a:buNone/>
            </a:pPr>
            <a:r>
              <a:rPr lang="en-US" altLang="zh-CN" sz="2200" dirty="0">
                <a:solidFill>
                  <a:schemeClr val="tx1"/>
                </a:solidFill>
                <a:latin typeface="楷体" panose="02010609060101010101" pitchFamily="49" charset="-122"/>
                <a:ea typeface="楷体" panose="02010609060101010101" pitchFamily="49" charset="-122"/>
              </a:rPr>
              <a:t>	</a:t>
            </a:r>
            <a:r>
              <a:rPr lang="zh-CN" altLang="en-US" sz="2200" dirty="0">
                <a:solidFill>
                  <a:schemeClr val="tx1"/>
                </a:solidFill>
                <a:latin typeface="楷体" panose="02010609060101010101" pitchFamily="49" charset="-122"/>
                <a:ea typeface="楷体" panose="02010609060101010101" pitchFamily="49" charset="-122"/>
              </a:rPr>
              <a:t>每个区块的第一笔交易是奖励给区块创建者的新币；</a:t>
            </a:r>
            <a:endParaRPr lang="en-US" altLang="zh-CN" sz="2200" dirty="0">
              <a:solidFill>
                <a:schemeClr val="tx1"/>
              </a:solidFill>
              <a:latin typeface="楷体" panose="02010609060101010101" pitchFamily="49" charset="-122"/>
              <a:ea typeface="楷体" panose="02010609060101010101" pitchFamily="49" charset="-122"/>
            </a:endParaRPr>
          </a:p>
          <a:p>
            <a:pPr marL="400050" lvl="1" indent="0">
              <a:buNone/>
            </a:pPr>
            <a:r>
              <a:rPr lang="en-US" altLang="zh-CN" sz="2200" dirty="0">
                <a:solidFill>
                  <a:schemeClr val="tx1"/>
                </a:solidFill>
                <a:latin typeface="楷体" panose="02010609060101010101" pitchFamily="49" charset="-122"/>
                <a:ea typeface="楷体" panose="02010609060101010101" pitchFamily="49" charset="-122"/>
              </a:rPr>
              <a:t>2</a:t>
            </a:r>
            <a:r>
              <a:rPr lang="zh-CN" altLang="en-US" sz="2200" dirty="0">
                <a:solidFill>
                  <a:schemeClr val="tx1"/>
                </a:solidFill>
                <a:latin typeface="楷体" panose="02010609060101010101" pitchFamily="49" charset="-122"/>
                <a:ea typeface="楷体" panose="02010609060101010101" pitchFamily="49" charset="-122"/>
              </a:rPr>
              <a:t>）交易费</a:t>
            </a:r>
            <a:endParaRPr lang="en-US" altLang="zh-CN" sz="2200" dirty="0">
              <a:solidFill>
                <a:schemeClr val="tx1"/>
              </a:solidFill>
              <a:latin typeface="楷体" panose="02010609060101010101" pitchFamily="49" charset="-122"/>
              <a:ea typeface="楷体" panose="02010609060101010101" pitchFamily="49" charset="-122"/>
            </a:endParaRPr>
          </a:p>
          <a:p>
            <a:pPr marL="400050" lvl="1" indent="0">
              <a:buNone/>
            </a:pPr>
            <a:r>
              <a:rPr lang="en-US" altLang="zh-CN" sz="2200" dirty="0">
                <a:solidFill>
                  <a:schemeClr val="tx1"/>
                </a:solidFill>
                <a:latin typeface="楷体" panose="02010609060101010101" pitchFamily="49" charset="-122"/>
                <a:ea typeface="楷体" panose="02010609060101010101" pitchFamily="49" charset="-122"/>
              </a:rPr>
              <a:t>	</a:t>
            </a:r>
            <a:r>
              <a:rPr lang="zh-CN" altLang="en-US" sz="2200" dirty="0">
                <a:solidFill>
                  <a:schemeClr val="tx1"/>
                </a:solidFill>
                <a:latin typeface="楷体" panose="02010609060101010101" pitchFamily="49" charset="-122"/>
                <a:ea typeface="楷体" panose="02010609060101010101" pitchFamily="49" charset="-122"/>
              </a:rPr>
              <a:t>每一笔交易的输入金额比输出金额多出来的部分作为交易费支付给旷工</a:t>
            </a:r>
            <a:r>
              <a:rPr lang="zh-CN" altLang="en-US" sz="2200" dirty="0" smtClean="0">
                <a:solidFill>
                  <a:schemeClr val="tx1"/>
                </a:solidFill>
                <a:latin typeface="楷体" panose="02010609060101010101" pitchFamily="49" charset="-122"/>
                <a:ea typeface="楷体" panose="02010609060101010101" pitchFamily="49" charset="-122"/>
              </a:rPr>
              <a:t>。</a:t>
            </a:r>
            <a:endParaRPr lang="en-US" altLang="zh-CN" sz="2200" dirty="0" smtClean="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18882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4918"/>
          </a:xfrm>
        </p:spPr>
        <p:txBody>
          <a:bodyPr/>
          <a:lstStyle/>
          <a:p>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Merkle</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Hash Tree</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内容占位符 4"/>
          <p:cNvPicPr>
            <a:picLocks noGrp="1" noChangeAspect="1"/>
          </p:cNvPicPr>
          <p:nvPr>
            <p:ph idx="1"/>
          </p:nvPr>
        </p:nvPicPr>
        <p:blipFill>
          <a:blip r:embed="rId2"/>
          <a:stretch>
            <a:fillRect/>
          </a:stretch>
        </p:blipFill>
        <p:spPr>
          <a:xfrm>
            <a:off x="941595" y="1404518"/>
            <a:ext cx="6922245" cy="3853975"/>
          </a:xfrm>
          <a:prstGeom prst="rect">
            <a:avLst/>
          </a:prstGeom>
        </p:spPr>
      </p:pic>
      <p:sp>
        <p:nvSpPr>
          <p:cNvPr id="6" name="内容占位符 2"/>
          <p:cNvSpPr txBox="1">
            <a:spLocks/>
          </p:cNvSpPr>
          <p:nvPr/>
        </p:nvSpPr>
        <p:spPr>
          <a:xfrm>
            <a:off x="677334" y="5332781"/>
            <a:ext cx="8159428" cy="72063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借助</a:t>
            </a:r>
            <a:r>
              <a:rPr lang="en-US" altLang="zh-CN" sz="2400" dirty="0" err="1"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Merkle</a:t>
            </a:r>
            <a:r>
              <a:rPr lang="en-US" altLang="zh-CN" sz="240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 Tree</a:t>
            </a:r>
            <a:r>
              <a:rPr lang="zh-CN" altLang="en-US" sz="240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，每一个区块仅需要保留</a:t>
            </a:r>
            <a:r>
              <a:rPr lang="en-US" altLang="zh-CN" sz="240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root hash</a:t>
            </a:r>
            <a:r>
              <a:rPr lang="zh-CN" altLang="en-US" sz="2400"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就</a:t>
            </a:r>
            <a:r>
              <a:rPr lang="zh-CN" altLang="en-US" sz="240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能知道区块内的交易是否被篡改</a:t>
            </a:r>
            <a:endParaRPr lang="zh-CN" altLang="en-US" sz="2400"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50666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748333"/>
            <a:ext cx="8596668" cy="4293029"/>
          </a:xfrm>
        </p:spPr>
        <p:txBody>
          <a:bodyPr/>
          <a:lstStyle/>
          <a:p>
            <a:r>
              <a:rPr lang="zh-CN" altLang="en-US" sz="2400" dirty="0">
                <a:solidFill>
                  <a:schemeClr val="accent1"/>
                </a:solidFill>
                <a:latin typeface="楷体" panose="02010609060101010101" pitchFamily="49" charset="-122"/>
                <a:ea typeface="楷体" panose="02010609060101010101" pitchFamily="49" charset="-122"/>
              </a:rPr>
              <a:t>相比于中心化系统的隐私保护方法，</a:t>
            </a:r>
            <a:r>
              <a:rPr lang="en-US" altLang="zh-CN" sz="2400" dirty="0">
                <a:solidFill>
                  <a:schemeClr val="accent1"/>
                </a:solidFill>
                <a:latin typeface="楷体" panose="02010609060101010101" pitchFamily="49" charset="-122"/>
                <a:ea typeface="楷体" panose="02010609060101010101" pitchFamily="49" charset="-122"/>
              </a:rPr>
              <a:t>Bitcoin</a:t>
            </a:r>
            <a:r>
              <a:rPr lang="zh-CN" altLang="en-US" sz="2400" dirty="0">
                <a:solidFill>
                  <a:schemeClr val="accent1"/>
                </a:solidFill>
                <a:latin typeface="楷体" panose="02010609060101010101" pitchFamily="49" charset="-122"/>
                <a:ea typeface="楷体" panose="02010609060101010101" pitchFamily="49" charset="-122"/>
              </a:rPr>
              <a:t>能够更好的保护用户隐私信息。</a:t>
            </a:r>
          </a:p>
          <a:p>
            <a:endParaRPr lang="zh-CN" altLang="en-US" dirty="0"/>
          </a:p>
        </p:txBody>
      </p:sp>
      <p:sp>
        <p:nvSpPr>
          <p:cNvPr id="4" name="标题 1"/>
          <p:cNvSpPr>
            <a:spLocks noGrp="1"/>
          </p:cNvSpPr>
          <p:nvPr>
            <p:ph type="title"/>
          </p:nvPr>
        </p:nvSpPr>
        <p:spPr>
          <a:xfrm>
            <a:off x="677334" y="609600"/>
            <a:ext cx="8596668" cy="794918"/>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隐私保护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Privacy</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内容占位符 3"/>
          <p:cNvPicPr>
            <a:picLocks noChangeAspect="1"/>
          </p:cNvPicPr>
          <p:nvPr/>
        </p:nvPicPr>
        <p:blipFill>
          <a:blip r:embed="rId2"/>
          <a:stretch>
            <a:fillRect/>
          </a:stretch>
        </p:blipFill>
        <p:spPr>
          <a:xfrm>
            <a:off x="999559" y="2907453"/>
            <a:ext cx="8767865" cy="2703305"/>
          </a:xfrm>
          <a:prstGeom prst="rect">
            <a:avLst/>
          </a:prstGeom>
        </p:spPr>
      </p:pic>
    </p:spTree>
    <p:extLst>
      <p:ext uri="{BB962C8B-B14F-4D97-AF65-F5344CB8AC3E}">
        <p14:creationId xmlns:p14="http://schemas.microsoft.com/office/powerpoint/2010/main" val="3832907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347</TotalTime>
  <Words>722</Words>
  <Application>Microsoft Office PowerPoint</Application>
  <PresentationFormat>宽屏</PresentationFormat>
  <Paragraphs>64</Paragraphs>
  <Slides>11</Slides>
  <Notes>4</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等线</vt:lpstr>
      <vt:lpstr>黑体</vt:lpstr>
      <vt:lpstr>楷体</vt:lpstr>
      <vt:lpstr>宋体</vt:lpstr>
      <vt:lpstr>Arial</vt:lpstr>
      <vt:lpstr>Calibri</vt:lpstr>
      <vt:lpstr>Cambria</vt:lpstr>
      <vt:lpstr>Times New Roman</vt:lpstr>
      <vt:lpstr>Wingdings 3</vt:lpstr>
      <vt:lpstr>平面</vt:lpstr>
      <vt:lpstr>Bitcoin白皮书解读</vt:lpstr>
      <vt:lpstr>摘 要</vt:lpstr>
      <vt:lpstr>BTC网络工作流程</vt:lpstr>
      <vt:lpstr>交易 - Transactions </vt:lpstr>
      <vt:lpstr>时间戳服务器 - Timestamp Server</vt:lpstr>
      <vt:lpstr>工作量证明 - Proof-of-Work </vt:lpstr>
      <vt:lpstr>激励 - Incentive </vt:lpstr>
      <vt:lpstr>Merkle Hash Tree</vt:lpstr>
      <vt:lpstr>隐私保护 - Privacy</vt:lpstr>
      <vt:lpstr>参考资料</vt:lpstr>
      <vt:lpstr>python实现的简单区块链演示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Bitcoin白皮书解读</dc:title>
  <dc:creator>曾斌</dc:creator>
  <cp:lastModifiedBy>曾斌</cp:lastModifiedBy>
  <cp:revision>44</cp:revision>
  <dcterms:created xsi:type="dcterms:W3CDTF">2018-02-25T08:27:00Z</dcterms:created>
  <dcterms:modified xsi:type="dcterms:W3CDTF">2018-02-27T08:47:51Z</dcterms:modified>
</cp:coreProperties>
</file>