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9"/>
  </p:notesMasterIdLst>
  <p:sldIdLst>
    <p:sldId id="268" r:id="rId2"/>
    <p:sldId id="271" r:id="rId3"/>
    <p:sldId id="272" r:id="rId4"/>
    <p:sldId id="273" r:id="rId5"/>
    <p:sldId id="274" r:id="rId6"/>
    <p:sldId id="275" r:id="rId7"/>
    <p:sldId id="276" r:id="rId8"/>
    <p:sldId id="269" r:id="rId9"/>
    <p:sldId id="278" r:id="rId10"/>
    <p:sldId id="279" r:id="rId11"/>
    <p:sldId id="280" r:id="rId12"/>
    <p:sldId id="281" r:id="rId13"/>
    <p:sldId id="288" r:id="rId14"/>
    <p:sldId id="289" r:id="rId15"/>
    <p:sldId id="290" r:id="rId16"/>
    <p:sldId id="284"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8625" autoAdjust="0"/>
  </p:normalViewPr>
  <p:slideViewPr>
    <p:cSldViewPr snapToGrid="0">
      <p:cViewPr>
        <p:scale>
          <a:sx n="75" d="100"/>
          <a:sy n="75" d="100"/>
        </p:scale>
        <p:origin x="5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32701-BF11-4373-B0C6-4BF03CCE094C}" type="datetimeFigureOut">
              <a:rPr lang="zh-CN" altLang="en-US" smtClean="0"/>
              <a:t>2018-02-28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F3485-5B82-4017-96EE-B0BEB8D02A98}" type="slidenum">
              <a:rPr lang="zh-CN" altLang="en-US" smtClean="0"/>
              <a:t>‹#›</a:t>
            </a:fld>
            <a:endParaRPr lang="zh-CN" altLang="en-US"/>
          </a:p>
        </p:txBody>
      </p:sp>
    </p:spTree>
    <p:extLst>
      <p:ext uri="{BB962C8B-B14F-4D97-AF65-F5344CB8AC3E}">
        <p14:creationId xmlns:p14="http://schemas.microsoft.com/office/powerpoint/2010/main" val="408831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中本聪在</a:t>
            </a:r>
            <a:r>
              <a:rPr lang="en-US" altLang="zh-CN" dirty="0" smtClean="0"/>
              <a:t>2009</a:t>
            </a:r>
            <a:r>
              <a:rPr lang="zh-CN" altLang="en-US" dirty="0" smtClean="0"/>
              <a:t>年提出的比特币白皮书中，利用</a:t>
            </a:r>
            <a:r>
              <a:rPr lang="zh-CN" altLang="en-US" sz="1200" dirty="0" smtClean="0">
                <a:latin typeface="+mn-lt"/>
                <a:cs typeface="+mn-cs"/>
              </a:rPr>
              <a:t>“</a:t>
            </a:r>
            <a:r>
              <a:rPr lang="zh-CN" altLang="en-US" sz="1200" dirty="0" smtClean="0">
                <a:latin typeface="Times New Roman" panose="02020603050405020304" pitchFamily="18" charset="0"/>
                <a:cs typeface="Times New Roman" panose="02020603050405020304" pitchFamily="18" charset="0"/>
              </a:rPr>
              <a:t>共识协议</a:t>
            </a:r>
            <a:r>
              <a:rPr lang="en-US" altLang="zh-CN" sz="1200" dirty="0" smtClean="0">
                <a:latin typeface="Times New Roman" panose="02020603050405020304" pitchFamily="18" charset="0"/>
                <a:cs typeface="Times New Roman" panose="02020603050405020304" pitchFamily="18" charset="0"/>
              </a:rPr>
              <a:t>+</a:t>
            </a:r>
            <a:r>
              <a:rPr lang="zh-CN" altLang="en-US" sz="1200" dirty="0" smtClean="0">
                <a:latin typeface="Times New Roman" panose="02020603050405020304" pitchFamily="18" charset="0"/>
                <a:cs typeface="Times New Roman" panose="02020603050405020304" pitchFamily="18" charset="0"/>
              </a:rPr>
              <a:t>工作量证明机制</a:t>
            </a:r>
            <a:r>
              <a:rPr lang="zh-CN" altLang="en-US" sz="1200" dirty="0" smtClean="0">
                <a:latin typeface="+mn-lt"/>
                <a:cs typeface="+mn-cs"/>
              </a:rPr>
              <a:t>”在去中心化环境中解决了双重支付问题，这很好的保护了交易中的卖家，即卖家可以放心的接受买家支付的</a:t>
            </a:r>
            <a:r>
              <a:rPr lang="en-US" altLang="zh-CN" sz="1200" dirty="0" smtClean="0">
                <a:latin typeface="+mn-lt"/>
                <a:cs typeface="+mn-cs"/>
              </a:rPr>
              <a:t>BTC</a:t>
            </a:r>
            <a:r>
              <a:rPr lang="zh-CN" altLang="en-US" sz="1200" dirty="0" smtClean="0">
                <a:latin typeface="+mn-lt"/>
                <a:cs typeface="+mn-cs"/>
              </a:rPr>
              <a:t>，而不用担心被骗。但是交易中的买家却没有从中受益，由于比特币交易对隐私保护的很好，如果收到的商品存在瑕疵，甚至连退货都存在很大的问题。</a:t>
            </a:r>
            <a:endParaRPr lang="en-US" altLang="zh-CN" sz="1200" dirty="0" smtClean="0">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lt"/>
                <a:cs typeface="+mn-cs"/>
              </a:rPr>
              <a:t>也就是说，在比特币系统中，买家和卖家是被不平等对待的，这当然是不合理的。</a:t>
            </a:r>
            <a:endParaRPr lang="en-US" altLang="zh-CN" sz="12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D5F3485-5B82-4017-96EE-B0BEB8D02A98}" type="slidenum">
              <a:rPr lang="zh-CN" altLang="en-US" smtClean="0"/>
              <a:t>2</a:t>
            </a:fld>
            <a:endParaRPr lang="zh-CN" altLang="en-US"/>
          </a:p>
        </p:txBody>
      </p:sp>
    </p:spTree>
    <p:extLst>
      <p:ext uri="{BB962C8B-B14F-4D97-AF65-F5344CB8AC3E}">
        <p14:creationId xmlns:p14="http://schemas.microsoft.com/office/powerpoint/2010/main" val="218521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15</a:t>
            </a:fld>
            <a:endParaRPr lang="zh-CN" altLang="en-US"/>
          </a:p>
        </p:txBody>
      </p:sp>
    </p:spTree>
    <p:extLst>
      <p:ext uri="{BB962C8B-B14F-4D97-AF65-F5344CB8AC3E}">
        <p14:creationId xmlns:p14="http://schemas.microsoft.com/office/powerpoint/2010/main" val="402090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5F3485-5B82-4017-96EE-B0BEB8D02A98}" type="slidenum">
              <a:rPr lang="zh-CN" altLang="en-US" smtClean="0"/>
              <a:t>16</a:t>
            </a:fld>
            <a:endParaRPr lang="zh-CN" altLang="en-US"/>
          </a:p>
        </p:txBody>
      </p:sp>
    </p:spTree>
    <p:extLst>
      <p:ext uri="{BB962C8B-B14F-4D97-AF65-F5344CB8AC3E}">
        <p14:creationId xmlns:p14="http://schemas.microsoft.com/office/powerpoint/2010/main" val="14564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李笑来的比特币账户并没有余额 </a:t>
            </a:r>
          </a:p>
          <a:p>
            <a:endParaRPr lang="en-US" altLang="zh-CN" dirty="0" smtClean="0"/>
          </a:p>
          <a:p>
            <a:r>
              <a:rPr lang="en-US" altLang="zh-CN" dirty="0" smtClean="0"/>
              <a:t>https://mp.weixin.qq.com/s?__biz=MzA4NjEzNzc1Nw==&amp;mid=2650968257&amp;idx=1&amp;sn=add6ddd83fe5121b8136ed36311c6eac&amp;chksm=843b7e33b34cf725142b6114a0cd6e9888a8e159f644f46035c4efc64875c492041dc859a513&amp;mpshare=1&amp;scene=1&amp;srcid=0227duCrJORMSWe7BqOorQxO#rd</a:t>
            </a:r>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3</a:t>
            </a:fld>
            <a:endParaRPr lang="zh-CN" altLang="en-US"/>
          </a:p>
        </p:txBody>
      </p:sp>
    </p:spTree>
    <p:extLst>
      <p:ext uri="{BB962C8B-B14F-4D97-AF65-F5344CB8AC3E}">
        <p14:creationId xmlns:p14="http://schemas.microsoft.com/office/powerpoint/2010/main" val="255938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4</a:t>
            </a:fld>
            <a:endParaRPr lang="zh-CN" altLang="en-US"/>
          </a:p>
        </p:txBody>
      </p:sp>
    </p:spTree>
    <p:extLst>
      <p:ext uri="{BB962C8B-B14F-4D97-AF65-F5344CB8AC3E}">
        <p14:creationId xmlns:p14="http://schemas.microsoft.com/office/powerpoint/2010/main" val="52121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比特币区块浏览器：</a:t>
            </a:r>
            <a:r>
              <a:rPr lang="en-US" altLang="zh-CN" dirty="0" smtClean="0"/>
              <a:t>https://blockchain.info/  https://btc.com/</a:t>
            </a:r>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5</a:t>
            </a:fld>
            <a:endParaRPr lang="zh-CN" altLang="en-US"/>
          </a:p>
        </p:txBody>
      </p:sp>
    </p:spTree>
    <p:extLst>
      <p:ext uri="{BB962C8B-B14F-4D97-AF65-F5344CB8AC3E}">
        <p14:creationId xmlns:p14="http://schemas.microsoft.com/office/powerpoint/2010/main" val="59882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7</a:t>
            </a:fld>
            <a:endParaRPr lang="zh-CN" altLang="en-US"/>
          </a:p>
        </p:txBody>
      </p:sp>
    </p:spTree>
    <p:extLst>
      <p:ext uri="{BB962C8B-B14F-4D97-AF65-F5344CB8AC3E}">
        <p14:creationId xmlns:p14="http://schemas.microsoft.com/office/powerpoint/2010/main" val="23782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以太坊有两种数字货币在市场中流通交易。其中一种以</a:t>
            </a:r>
            <a:r>
              <a:rPr lang="en-US" altLang="zh-CN" sz="1600" dirty="0" smtClean="0"/>
              <a:t>ETH</a:t>
            </a:r>
            <a:r>
              <a:rPr lang="zh-CN" altLang="en-US" sz="1600" dirty="0" smtClean="0"/>
              <a:t>作为交易标记，另一种被称为经典以太币，以</a:t>
            </a:r>
            <a:r>
              <a:rPr lang="en-US" altLang="zh-CN" sz="1600" dirty="0" smtClean="0"/>
              <a:t>ETC</a:t>
            </a:r>
            <a:r>
              <a:rPr lang="zh-CN" altLang="en-US" sz="1600" dirty="0" smtClean="0"/>
              <a:t>的标记流通交易。</a:t>
            </a:r>
            <a:r>
              <a:rPr lang="en-US" altLang="zh-CN" sz="1600" dirty="0" smtClean="0"/>
              <a:t>2016</a:t>
            </a:r>
            <a:r>
              <a:rPr lang="zh-CN" altLang="en-US" sz="1600" dirty="0" smtClean="0"/>
              <a:t>年，一个巨大的丑闻震惊了以太坊社区，一个至今身份不明的黑客利用软件漏洞盗走了价值超过</a:t>
            </a:r>
            <a:r>
              <a:rPr lang="en-US" altLang="zh-CN" sz="1600" dirty="0" smtClean="0"/>
              <a:t>5000</a:t>
            </a:r>
            <a:r>
              <a:rPr lang="zh-CN" altLang="en-US" sz="1600" dirty="0" smtClean="0"/>
              <a:t>万美元的以太币，这件事的结果就是第二种交易的以太币诞生。可以看出，</a:t>
            </a:r>
            <a:r>
              <a:rPr lang="en-US" altLang="zh-CN" sz="1600" dirty="0" smtClean="0"/>
              <a:t>ETC</a:t>
            </a:r>
            <a:r>
              <a:rPr lang="zh-CN" altLang="en-US" sz="1600" dirty="0" smtClean="0"/>
              <a:t>是最初诞生的</a:t>
            </a:r>
            <a:r>
              <a:rPr lang="en-US" altLang="zh-CN" sz="1600" dirty="0" smtClean="0"/>
              <a:t>ether</a:t>
            </a:r>
            <a:r>
              <a:rPr lang="zh-CN" altLang="en-US" sz="1600" dirty="0" smtClean="0"/>
              <a:t>，</a:t>
            </a:r>
            <a:r>
              <a:rPr lang="en-US" altLang="zh-CN" sz="1600" dirty="0" smtClean="0"/>
              <a:t>ETH</a:t>
            </a:r>
            <a:r>
              <a:rPr lang="zh-CN" altLang="en-US" sz="1600" dirty="0" smtClean="0"/>
              <a:t>是分叉后的</a:t>
            </a:r>
            <a:r>
              <a:rPr lang="en-US" altLang="zh-CN" sz="1600" dirty="0" smtClean="0"/>
              <a:t>ETC</a:t>
            </a:r>
            <a:r>
              <a:rPr lang="zh-CN" altLang="en-US" sz="1600" dirty="0" smtClean="0"/>
              <a:t>。由于黑客意外导致的硬分叉</a:t>
            </a:r>
            <a:r>
              <a:rPr lang="en-US" altLang="zh-CN" sz="1600" dirty="0" smtClean="0"/>
              <a:t>ETH</a:t>
            </a:r>
            <a:r>
              <a:rPr lang="zh-CN" altLang="en-US" sz="1600" dirty="0" smtClean="0"/>
              <a:t>，仍是以太坊平台承认的</a:t>
            </a:r>
            <a:r>
              <a:rPr lang="en-US" altLang="zh-CN" sz="1600" dirty="0" smtClean="0"/>
              <a:t>ether</a:t>
            </a:r>
            <a:r>
              <a:rPr lang="zh-CN" altLang="en-US" sz="1600" dirty="0" smtClean="0"/>
              <a:t>。</a:t>
            </a:r>
          </a:p>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8</a:t>
            </a:fld>
            <a:endParaRPr lang="zh-CN" altLang="en-US"/>
          </a:p>
        </p:txBody>
      </p:sp>
    </p:spTree>
    <p:extLst>
      <p:ext uri="{BB962C8B-B14F-4D97-AF65-F5344CB8AC3E}">
        <p14:creationId xmlns:p14="http://schemas.microsoft.com/office/powerpoint/2010/main" val="298119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12</a:t>
            </a:fld>
            <a:endParaRPr lang="zh-CN" altLang="en-US"/>
          </a:p>
        </p:txBody>
      </p:sp>
    </p:spTree>
    <p:extLst>
      <p:ext uri="{BB962C8B-B14F-4D97-AF65-F5344CB8AC3E}">
        <p14:creationId xmlns:p14="http://schemas.microsoft.com/office/powerpoint/2010/main" val="328369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13</a:t>
            </a:fld>
            <a:endParaRPr lang="zh-CN" altLang="en-US"/>
          </a:p>
        </p:txBody>
      </p:sp>
    </p:spTree>
    <p:extLst>
      <p:ext uri="{BB962C8B-B14F-4D97-AF65-F5344CB8AC3E}">
        <p14:creationId xmlns:p14="http://schemas.microsoft.com/office/powerpoint/2010/main" val="331399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870D8-AF1F-441A-BAA1-6E9A2D3808CD}" type="slidenum">
              <a:rPr lang="zh-CN" altLang="en-US" smtClean="0"/>
              <a:t>14</a:t>
            </a:fld>
            <a:endParaRPr lang="zh-CN" altLang="en-US"/>
          </a:p>
        </p:txBody>
      </p:sp>
    </p:spTree>
    <p:extLst>
      <p:ext uri="{BB962C8B-B14F-4D97-AF65-F5344CB8AC3E}">
        <p14:creationId xmlns:p14="http://schemas.microsoft.com/office/powerpoint/2010/main" val="725144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8022477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896838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584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842194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1872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1616436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755764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406291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642370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normAutofit/>
          </a:bodyPr>
          <a:lstStyle>
            <a:lvl1pPr algn="l" defTabSz="457200" rtl="0" eaLnBrk="1" latinLnBrk="0" hangingPunct="1">
              <a:spcBef>
                <a:spcPct val="0"/>
              </a:spcBef>
              <a:buNone/>
              <a:defRPr lang="en-US" sz="3600" kern="12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6731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3827916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5808052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764394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1279604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21670926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A7FCCD-AC20-42CF-9493-F7C2B066DBC1}" type="slidenum">
              <a:rPr lang="zh-CN" altLang="en-US" smtClean="0"/>
              <a:t>‹#›</a:t>
            </a:fld>
            <a:endParaRPr lang="zh-CN" altLang="en-US"/>
          </a:p>
        </p:txBody>
      </p:sp>
      <p:sp>
        <p:nvSpPr>
          <p:cNvPr id="5" name="Date Placeholder 4"/>
          <p:cNvSpPr>
            <a:spLocks noGrp="1"/>
          </p:cNvSpPr>
          <p:nvPr>
            <p:ph type="dt" sz="half" idx="10"/>
          </p:nvPr>
        </p:nvSpPr>
        <p:spPr/>
        <p:txBody>
          <a:bodyPr/>
          <a:lstStyle/>
          <a:p>
            <a:fld id="{35478D8F-8EB7-43AD-BB8F-4958680073B1}" type="datetimeFigureOut">
              <a:rPr lang="zh-CN" altLang="en-US" smtClean="0"/>
              <a:t>2018-02-28</a:t>
            </a:fld>
            <a:endParaRPr lang="zh-CN" altLang="en-US"/>
          </a:p>
        </p:txBody>
      </p:sp>
    </p:spTree>
    <p:extLst>
      <p:ext uri="{BB962C8B-B14F-4D97-AF65-F5344CB8AC3E}">
        <p14:creationId xmlns:p14="http://schemas.microsoft.com/office/powerpoint/2010/main" val="379722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478D8F-8EB7-43AD-BB8F-4958680073B1}" type="datetimeFigureOut">
              <a:rPr lang="zh-CN" altLang="en-US" smtClean="0"/>
              <a:t>2018-02-28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A7FCCD-AC20-42CF-9493-F7C2B066DBC1}" type="slidenum">
              <a:rPr lang="zh-CN" altLang="en-US" smtClean="0"/>
              <a:t>‹#›</a:t>
            </a:fld>
            <a:endParaRPr lang="zh-CN" altLang="en-US"/>
          </a:p>
        </p:txBody>
      </p:sp>
    </p:spTree>
    <p:extLst>
      <p:ext uri="{BB962C8B-B14F-4D97-AF65-F5344CB8AC3E}">
        <p14:creationId xmlns:p14="http://schemas.microsoft.com/office/powerpoint/2010/main" val="3587208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thereum/wiki/wiki/White-Pap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thereum/wiki/wiki/%5b%E4%B8%AD%E6%96%87%5d-%E4%BB%A5%E5%A4%AA%E5%9D%8A%E7%99%BD%E7%9A%AE%E4%B9%A6https:/github.com/ethereum/wiki/wiki/%5b%E4%B8%AD%E6%96%87%5d-%E4%BB%A5%E5%A4%AA%E5%9D%8A%E7%99%BD%E7%9A%AE%E4%B9%A6" TargetMode="External"/><Relationship Id="rId2" Type="http://schemas.openxmlformats.org/officeDocument/2006/relationships/hyperlink" Target="https://github.com/ethereum/wiki/wiki/White-Paper" TargetMode="External"/><Relationship Id="rId1" Type="http://schemas.openxmlformats.org/officeDocument/2006/relationships/slideLayout" Target="../slideLayouts/slideLayout2.xml"/><Relationship Id="rId4" Type="http://schemas.openxmlformats.org/officeDocument/2006/relationships/hyperlink" Target="https://baijiahao.baidu.com/s?id=1581231980661527205&amp;wfr=spider&amp;for=p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lockchain.inf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btc.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以太坊白皮书解读</a:t>
            </a:r>
            <a:endParaRPr lang="zh-CN" altLang="en-US" dirty="0"/>
          </a:p>
        </p:txBody>
      </p:sp>
      <p:sp>
        <p:nvSpPr>
          <p:cNvPr id="3" name="副标题 2"/>
          <p:cNvSpPr>
            <a:spLocks noGrp="1"/>
          </p:cNvSpPr>
          <p:nvPr>
            <p:ph type="subTitle" idx="1"/>
          </p:nvPr>
        </p:nvSpPr>
        <p:spPr/>
        <p:txBody>
          <a:bodyPr/>
          <a:lstStyle/>
          <a:p>
            <a:r>
              <a:rPr lang="en-US" altLang="zh-CN" dirty="0" err="1" smtClean="0">
                <a:hlinkClick r:id="rId2"/>
              </a:rPr>
              <a:t>Ethereum</a:t>
            </a:r>
            <a:r>
              <a:rPr lang="en-US" altLang="zh-CN" dirty="0" smtClean="0">
                <a:hlinkClick r:id="rId2"/>
              </a:rPr>
              <a:t> White </a:t>
            </a:r>
            <a:r>
              <a:rPr lang="en-US" altLang="zh-CN" dirty="0">
                <a:hlinkClick r:id="rId2"/>
              </a:rPr>
              <a:t>P</a:t>
            </a:r>
            <a:r>
              <a:rPr lang="en-US" altLang="zh-CN" dirty="0" smtClean="0">
                <a:hlinkClick r:id="rId2"/>
              </a:rPr>
              <a:t>aper</a:t>
            </a:r>
            <a:endParaRPr lang="zh-CN" altLang="en-US" dirty="0"/>
          </a:p>
        </p:txBody>
      </p:sp>
      <p:sp>
        <p:nvSpPr>
          <p:cNvPr id="4" name="文本框 3"/>
          <p:cNvSpPr txBox="1"/>
          <p:nvPr/>
        </p:nvSpPr>
        <p:spPr>
          <a:xfrm>
            <a:off x="228600" y="6319334"/>
            <a:ext cx="2021707" cy="400110"/>
          </a:xfrm>
          <a:prstGeom prst="rect">
            <a:avLst/>
          </a:prstGeom>
          <a:noFill/>
        </p:spPr>
        <p:txBody>
          <a:bodyPr wrap="none" rtlCol="0">
            <a:spAutoFit/>
          </a:bodyPr>
          <a:lstStyle/>
          <a:p>
            <a:r>
              <a:rPr lang="zh-CN" altLang="en-US" sz="2000" dirty="0" smtClean="0">
                <a:solidFill>
                  <a:schemeClr val="bg2">
                    <a:lumMod val="50000"/>
                  </a:schemeClr>
                </a:solidFill>
                <a:latin typeface="Times New Roman" panose="02020603050405020304" pitchFamily="18" charset="0"/>
                <a:ea typeface="+mj-ea"/>
                <a:cs typeface="Times New Roman" panose="02020603050405020304" pitchFamily="18" charset="0"/>
              </a:rPr>
              <a:t>曾斌  </a:t>
            </a:r>
            <a:r>
              <a:rPr lang="en-US" altLang="zh-CN" sz="2000" dirty="0" smtClean="0">
                <a:solidFill>
                  <a:schemeClr val="bg2">
                    <a:lumMod val="50000"/>
                  </a:schemeClr>
                </a:solidFill>
                <a:latin typeface="Times New Roman" panose="02020603050405020304" pitchFamily="18" charset="0"/>
                <a:ea typeface="+mj-ea"/>
                <a:cs typeface="Times New Roman" panose="02020603050405020304" pitchFamily="18" charset="0"/>
              </a:rPr>
              <a:t>2018-03-01</a:t>
            </a:r>
            <a:endParaRPr lang="zh-CN" altLang="en-US" sz="2000" dirty="0">
              <a:solidFill>
                <a:schemeClr val="bg2">
                  <a:lumMod val="50000"/>
                </a:schemeClr>
              </a:solidFill>
              <a:latin typeface="Times New Roman" panose="02020603050405020304" pitchFamily="18" charset="0"/>
              <a:ea typeface="+mj-ea"/>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0"/>
            <a:ext cx="1731891" cy="1365313"/>
          </a:xfrm>
          <a:prstGeom prst="rect">
            <a:avLst/>
          </a:prstGeom>
        </p:spPr>
      </p:pic>
    </p:spTree>
    <p:extLst>
      <p:ext uri="{BB962C8B-B14F-4D97-AF65-F5344CB8AC3E}">
        <p14:creationId xmlns:p14="http://schemas.microsoft.com/office/powerpoint/2010/main" val="3277025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89000"/>
          </a:xfrm>
        </p:spPr>
        <p:txBody>
          <a:bodyPr/>
          <a:lstStyle/>
          <a:p>
            <a:r>
              <a:rPr lang="zh-CN" altLang="en-US" dirty="0"/>
              <a:t>以太</a:t>
            </a:r>
            <a:r>
              <a:rPr lang="zh-CN" altLang="en-US" dirty="0" smtClean="0"/>
              <a:t>坊 </a:t>
            </a:r>
            <a:r>
              <a:rPr lang="en-US" altLang="zh-CN" dirty="0"/>
              <a:t>-</a:t>
            </a:r>
            <a:r>
              <a:rPr lang="en-US" altLang="zh-CN" dirty="0" smtClean="0"/>
              <a:t> </a:t>
            </a:r>
            <a:r>
              <a:rPr lang="zh-CN" altLang="en-US" dirty="0" smtClean="0"/>
              <a:t>消息</a:t>
            </a:r>
            <a:endParaRPr lang="zh-CN" altLang="en-US" dirty="0"/>
          </a:p>
        </p:txBody>
      </p:sp>
      <p:sp>
        <p:nvSpPr>
          <p:cNvPr id="3" name="内容占位符 2"/>
          <p:cNvSpPr>
            <a:spLocks noGrp="1"/>
          </p:cNvSpPr>
          <p:nvPr>
            <p:ph idx="1"/>
          </p:nvPr>
        </p:nvSpPr>
        <p:spPr>
          <a:xfrm>
            <a:off x="677333" y="1566333"/>
            <a:ext cx="8864599" cy="5190067"/>
          </a:xfrm>
        </p:spPr>
        <p:txBody>
          <a:bodyPr>
            <a:noAutofit/>
          </a:bodyPr>
          <a:lstStyle/>
          <a:p>
            <a:r>
              <a:rPr lang="zh-CN" altLang="zh-CN" sz="2400" dirty="0" smtClean="0">
                <a:latin typeface="Times New Roman" panose="02020603050405020304" pitchFamily="18" charset="0"/>
                <a:cs typeface="Times New Roman" panose="02020603050405020304" pitchFamily="18" charset="0"/>
              </a:rPr>
              <a:t>以太</a:t>
            </a:r>
            <a:r>
              <a:rPr lang="zh-CN" altLang="zh-CN" sz="2400" dirty="0">
                <a:latin typeface="Times New Roman" panose="02020603050405020304" pitchFamily="18" charset="0"/>
                <a:cs typeface="Times New Roman" panose="02020603050405020304" pitchFamily="18" charset="0"/>
              </a:rPr>
              <a:t>坊中</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交易</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是指存储从外部账户发出的消息的签名</a:t>
            </a:r>
            <a:r>
              <a:rPr lang="zh-CN" altLang="zh-CN" sz="2400" dirty="0" smtClean="0">
                <a:latin typeface="Times New Roman" panose="02020603050405020304" pitchFamily="18" charset="0"/>
                <a:cs typeface="Times New Roman" panose="02020603050405020304" pitchFamily="18" charset="0"/>
              </a:rPr>
              <a:t>数据包</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类似于比特币的</a:t>
            </a:r>
            <a:r>
              <a:rPr lang="zh-CN" altLang="en-US" sz="2400" dirty="0" smtClean="0">
                <a:latin typeface="Times New Roman" panose="02020603050405020304" pitchFamily="18" charset="0"/>
                <a:cs typeface="Times New Roman" panose="02020603050405020304" pitchFamily="18" charset="0"/>
              </a:rPr>
              <a:t>交易，但是以太坊的消息与比特币的交易存在三点不同：</a:t>
            </a:r>
            <a:endParaRPr lang="en-US" altLang="zh-CN"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zh-CN" altLang="zh-CN" sz="2400" dirty="0" smtClean="0">
                <a:latin typeface="Times New Roman" panose="02020603050405020304" pitchFamily="18" charset="0"/>
                <a:cs typeface="Times New Roman" panose="02020603050405020304" pitchFamily="18" charset="0"/>
              </a:rPr>
              <a:t>以太</a:t>
            </a:r>
            <a:r>
              <a:rPr lang="zh-CN" altLang="zh-CN" sz="2400" dirty="0">
                <a:latin typeface="Times New Roman" panose="02020603050405020304" pitchFamily="18" charset="0"/>
                <a:cs typeface="Times New Roman" panose="02020603050405020304" pitchFamily="18" charset="0"/>
              </a:rPr>
              <a:t>坊的消息可以由外部实体或者合约创建，然而比特币的交易只能从外部</a:t>
            </a:r>
            <a:r>
              <a:rPr lang="zh-CN" altLang="zh-CN" sz="2400" dirty="0" smtClean="0">
                <a:latin typeface="Times New Roman" panose="02020603050405020304" pitchFamily="18" charset="0"/>
                <a:cs typeface="Times New Roman" panose="02020603050405020304" pitchFamily="18" charset="0"/>
              </a:rPr>
              <a:t>创建</a:t>
            </a:r>
            <a:r>
              <a:rPr lang="zh-CN" altLang="en-US"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zh-CN" altLang="zh-CN" sz="2400" dirty="0" smtClean="0">
                <a:latin typeface="Times New Roman" panose="02020603050405020304" pitchFamily="18" charset="0"/>
                <a:cs typeface="Times New Roman" panose="02020603050405020304" pitchFamily="18" charset="0"/>
              </a:rPr>
              <a:t>以太</a:t>
            </a:r>
            <a:r>
              <a:rPr lang="zh-CN" altLang="zh-CN" sz="2400" dirty="0">
                <a:latin typeface="Times New Roman" panose="02020603050405020304" pitchFamily="18" charset="0"/>
                <a:cs typeface="Times New Roman" panose="02020603050405020304" pitchFamily="18" charset="0"/>
              </a:rPr>
              <a:t>坊消息可以选择包含</a:t>
            </a:r>
            <a:r>
              <a:rPr lang="zh-CN" altLang="zh-CN" sz="2400" dirty="0" smtClean="0">
                <a:latin typeface="Times New Roman" panose="02020603050405020304" pitchFamily="18" charset="0"/>
                <a:cs typeface="Times New Roman" panose="02020603050405020304" pitchFamily="18" charset="0"/>
              </a:rPr>
              <a:t>数据</a:t>
            </a:r>
            <a:r>
              <a:rPr lang="zh-CN" altLang="en-US"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zh-CN" altLang="zh-CN" sz="2400" dirty="0" smtClean="0">
                <a:latin typeface="Times New Roman" panose="02020603050405020304" pitchFamily="18" charset="0"/>
                <a:cs typeface="Times New Roman" panose="02020603050405020304" pitchFamily="18" charset="0"/>
              </a:rPr>
              <a:t>如果</a:t>
            </a:r>
            <a:r>
              <a:rPr lang="zh-CN" altLang="zh-CN" sz="2400" dirty="0">
                <a:latin typeface="Times New Roman" panose="02020603050405020304" pitchFamily="18" charset="0"/>
                <a:cs typeface="Times New Roman" panose="02020603050405020304" pitchFamily="18" charset="0"/>
              </a:rPr>
              <a:t>以太坊消息的接受者是合约账户，可以选择进行回应，这意味着以太坊消息也包含函数</a:t>
            </a:r>
            <a:r>
              <a:rPr lang="zh-CN" altLang="zh-CN" sz="2400" dirty="0" smtClean="0">
                <a:latin typeface="Times New Roman" panose="02020603050405020304" pitchFamily="18" charset="0"/>
                <a:cs typeface="Times New Roman" panose="02020603050405020304" pitchFamily="18" charset="0"/>
              </a:rPr>
              <a:t>概念</a:t>
            </a:r>
            <a:r>
              <a:rPr lang="zh-CN" altLang="en-US"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每一条</a:t>
            </a:r>
            <a:r>
              <a:rPr lang="zh-CN" altLang="zh-CN" sz="2400" dirty="0" smtClean="0">
                <a:latin typeface="Times New Roman" panose="02020603050405020304" pitchFamily="18" charset="0"/>
                <a:cs typeface="Times New Roman" panose="02020603050405020304" pitchFamily="18" charset="0"/>
              </a:rPr>
              <a:t>消息</a:t>
            </a:r>
            <a:r>
              <a:rPr lang="zh-CN" altLang="en-US" sz="2400" dirty="0" smtClean="0">
                <a:latin typeface="Times New Roman" panose="02020603050405020304" pitchFamily="18" charset="0"/>
                <a:cs typeface="Times New Roman" panose="02020603050405020304" pitchFamily="18" charset="0"/>
              </a:rPr>
              <a:t>通常包含</a:t>
            </a:r>
            <a:r>
              <a:rPr lang="zh-CN" altLang="zh-CN" sz="2400" dirty="0" smtClean="0">
                <a:latin typeface="Times New Roman" panose="02020603050405020304" pitchFamily="18" charset="0"/>
                <a:cs typeface="Times New Roman" panose="02020603050405020304" pitchFamily="18" charset="0"/>
              </a:rPr>
              <a:t>接收者、用于确认发送者的签名、以太币账户余额、要发送的数据和两个被称为</a:t>
            </a:r>
            <a:r>
              <a:rPr lang="en-US" altLang="zh-CN" sz="2400" dirty="0" smtClean="0">
                <a:latin typeface="Times New Roman" panose="02020603050405020304" pitchFamily="18" charset="0"/>
                <a:cs typeface="Times New Roman" panose="02020603050405020304" pitchFamily="18" charset="0"/>
              </a:rPr>
              <a:t>STARTGAS</a:t>
            </a:r>
            <a:r>
              <a:rPr lang="zh-CN" altLang="zh-CN"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GASPRICE</a:t>
            </a:r>
            <a:r>
              <a:rPr lang="zh-CN" altLang="zh-CN" sz="2400" dirty="0" smtClean="0">
                <a:latin typeface="Times New Roman" panose="02020603050405020304" pitchFamily="18" charset="0"/>
                <a:cs typeface="Times New Roman" panose="02020603050405020304" pitchFamily="18" charset="0"/>
              </a:rPr>
              <a:t>的数值。</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823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a:t>-</a:t>
            </a:r>
            <a:r>
              <a:rPr lang="en-US" altLang="zh-CN" dirty="0" smtClean="0"/>
              <a:t> </a:t>
            </a:r>
            <a:r>
              <a:rPr lang="zh-CN" altLang="en-US" dirty="0" smtClean="0"/>
              <a:t>状态转换函数</a:t>
            </a:r>
            <a:endParaRPr lang="zh-CN" altLang="en-US" dirty="0"/>
          </a:p>
        </p:txBody>
      </p:sp>
      <p:pic>
        <p:nvPicPr>
          <p:cNvPr id="4" name="Picture" descr="ethertransition.png"/>
          <p:cNvPicPr>
            <a:picLocks noGrp="1"/>
          </p:cNvPicPr>
          <p:nvPr>
            <p:ph idx="1"/>
          </p:nvPr>
        </p:nvPicPr>
        <p:blipFill>
          <a:blip r:embed="rId2"/>
          <a:stretch>
            <a:fillRect/>
          </a:stretch>
        </p:blipFill>
        <p:spPr bwMode="auto">
          <a:xfrm>
            <a:off x="454026" y="2044700"/>
            <a:ext cx="8698442" cy="4322234"/>
          </a:xfrm>
          <a:prstGeom prst="rect">
            <a:avLst/>
          </a:prstGeom>
          <a:noFill/>
          <a:ln w="9525">
            <a:noFill/>
            <a:headEnd/>
            <a:tailEnd/>
          </a:ln>
        </p:spPr>
      </p:pic>
      <p:sp>
        <p:nvSpPr>
          <p:cNvPr id="5" name="内容占位符 2"/>
          <p:cNvSpPr txBox="1">
            <a:spLocks/>
          </p:cNvSpPr>
          <p:nvPr/>
        </p:nvSpPr>
        <p:spPr>
          <a:xfrm>
            <a:off x="677333" y="1566334"/>
            <a:ext cx="8864599" cy="5715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sz="2400" dirty="0" smtClean="0">
                <a:latin typeface="Times New Roman" panose="02020603050405020304" pitchFamily="18" charset="0"/>
                <a:cs typeface="Times New Roman" panose="02020603050405020304" pitchFamily="18" charset="0"/>
              </a:rPr>
              <a:t>与比特币相似，以太坊也可以认为是一个状态转换系统</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7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a:t>-</a:t>
            </a:r>
            <a:r>
              <a:rPr lang="en-US" altLang="zh-CN" dirty="0" smtClean="0"/>
              <a:t> </a:t>
            </a:r>
            <a:r>
              <a:rPr lang="zh-CN" altLang="en-US" dirty="0" smtClean="0"/>
              <a:t>状态转换函数</a:t>
            </a:r>
            <a:endParaRPr lang="zh-CN" altLang="en-US" dirty="0"/>
          </a:p>
        </p:txBody>
      </p:sp>
      <p:sp>
        <p:nvSpPr>
          <p:cNvPr id="3" name="内容占位符 2"/>
          <p:cNvSpPr>
            <a:spLocks noGrp="1"/>
          </p:cNvSpPr>
          <p:nvPr>
            <p:ph idx="1"/>
          </p:nvPr>
        </p:nvSpPr>
        <p:spPr>
          <a:xfrm>
            <a:off x="751648" y="1816101"/>
            <a:ext cx="8522354" cy="4042832"/>
          </a:xfrm>
        </p:spPr>
        <p:txBody>
          <a:bodyPr>
            <a:normAutofit/>
          </a:bodyPr>
          <a:lstStyle/>
          <a:p>
            <a:r>
              <a:rPr lang="zh-CN" altLang="en-US" sz="2400" dirty="0">
                <a:latin typeface="Times New Roman" panose="02020603050405020304" pitchFamily="18" charset="0"/>
                <a:cs typeface="Times New Roman" panose="02020603050405020304" pitchFamily="18" charset="0"/>
              </a:rPr>
              <a:t>以太坊的状态转换函数：</a:t>
            </a:r>
            <a:r>
              <a:rPr lang="en-US" altLang="zh-CN" sz="2400" dirty="0">
                <a:latin typeface="Times New Roman" panose="02020603050405020304" pitchFamily="18" charset="0"/>
                <a:cs typeface="Times New Roman" panose="02020603050405020304" pitchFamily="18" charset="0"/>
              </a:rPr>
              <a:t>APPLY(S,TX) -&gt; S'</a:t>
            </a:r>
            <a:r>
              <a:rPr lang="zh-CN" altLang="en-US" sz="2400" dirty="0">
                <a:latin typeface="Times New Roman" panose="02020603050405020304" pitchFamily="18" charset="0"/>
                <a:cs typeface="Times New Roman" panose="02020603050405020304" pitchFamily="18" charset="0"/>
              </a:rPr>
              <a:t>，可以定义如下</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交易的格式是否正确（即有正确数值）、签名是否有效和随机数是否与发送者账户的随机数匹配。如否，返回错误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、计算</a:t>
            </a:r>
            <a:r>
              <a:rPr lang="zh-CN" altLang="en-US" sz="2400" dirty="0">
                <a:latin typeface="Times New Roman" panose="02020603050405020304" pitchFamily="18" charset="0"/>
                <a:cs typeface="Times New Roman" panose="02020603050405020304" pitchFamily="18" charset="0"/>
              </a:rPr>
              <a:t>交易费用</a:t>
            </a:r>
            <a:r>
              <a:rPr lang="en-US" altLang="zh-CN" sz="2400" dirty="0">
                <a:latin typeface="Times New Roman" panose="02020603050405020304" pitchFamily="18" charset="0"/>
                <a:cs typeface="Times New Roman" panose="02020603050405020304" pitchFamily="18" charset="0"/>
              </a:rPr>
              <a:t>:fee=STARTGAS * GASPRICE</a:t>
            </a:r>
            <a:r>
              <a:rPr lang="zh-CN" altLang="en-US" sz="2400" dirty="0">
                <a:latin typeface="Times New Roman" panose="02020603050405020304" pitchFamily="18" charset="0"/>
                <a:cs typeface="Times New Roman" panose="02020603050405020304" pitchFamily="18" charset="0"/>
              </a:rPr>
              <a:t>，并从签名中确定发送者的地址。从发送者的账户中减去交易费用和增加发送者的随机数。如果账户余额不足，返回错误</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381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smtClean="0"/>
              <a:t>– </a:t>
            </a:r>
            <a:r>
              <a:rPr lang="zh-CN" altLang="en-US" dirty="0" smtClean="0"/>
              <a:t>状态转换函数</a:t>
            </a:r>
            <a:endParaRPr lang="zh-CN" altLang="en-US" dirty="0"/>
          </a:p>
        </p:txBody>
      </p:sp>
      <p:sp>
        <p:nvSpPr>
          <p:cNvPr id="3" name="内容占位符 2"/>
          <p:cNvSpPr>
            <a:spLocks noGrp="1"/>
          </p:cNvSpPr>
          <p:nvPr>
            <p:ph idx="1"/>
          </p:nvPr>
        </p:nvSpPr>
        <p:spPr>
          <a:xfrm>
            <a:off x="677334" y="1485900"/>
            <a:ext cx="8989907" cy="4728633"/>
          </a:xfrm>
        </p:spPr>
        <p:txBody>
          <a:bodyPr>
            <a:normAutofit lnSpcReduction="10000"/>
          </a:bodyPr>
          <a:lstStyle/>
          <a:p>
            <a:r>
              <a:rPr lang="zh-CN" altLang="en-US" sz="2400" dirty="0">
                <a:latin typeface="Times New Roman" panose="02020603050405020304" pitchFamily="18" charset="0"/>
                <a:cs typeface="Times New Roman" panose="02020603050405020304" pitchFamily="18" charset="0"/>
              </a:rPr>
              <a:t>以太坊的状态转换函数：</a:t>
            </a:r>
            <a:r>
              <a:rPr lang="en-US" altLang="zh-CN" sz="2400" dirty="0">
                <a:latin typeface="Times New Roman" panose="02020603050405020304" pitchFamily="18" charset="0"/>
                <a:cs typeface="Times New Roman" panose="02020603050405020304" pitchFamily="18" charset="0"/>
              </a:rPr>
              <a:t>APPLY(S,TX) -&gt; </a:t>
            </a:r>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，定义（续）：</a:t>
            </a: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、设定初值</a:t>
            </a:r>
            <a:r>
              <a:rPr lang="en-US" altLang="zh-CN" sz="2400" dirty="0" smtClean="0">
                <a:latin typeface="Times New Roman" panose="02020603050405020304" pitchFamily="18" charset="0"/>
                <a:cs typeface="Times New Roman" panose="02020603050405020304" pitchFamily="18" charset="0"/>
              </a:rPr>
              <a:t>GAS = STARTGAS</a:t>
            </a:r>
            <a:r>
              <a:rPr lang="zh-CN" altLang="en-US" sz="2400" dirty="0" smtClean="0">
                <a:latin typeface="Times New Roman" panose="02020603050405020304" pitchFamily="18" charset="0"/>
                <a:cs typeface="Times New Roman" panose="02020603050405020304" pitchFamily="18" charset="0"/>
              </a:rPr>
              <a:t>，并根据交易中的字节数减去一定量的瓦斯值。</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zh-CN" altLang="en-US"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、从发送者的账户转移价值到接收者账户。如果接收账户还不存在，创建此账户。如果接收账户是一个合约，运行合约的代码，直到代码运行结束或者瓦斯用完。 </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zh-CN" altLang="en-US"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如果因为发送者账户没有足够的钱或者代码执行耗尽瓦斯导致价值转移失败，恢复原来的状态，但是还需要支付交易费用，交易费用加至矿工账户。否则，将所有剩余的瓦斯归还给发送者，消耗掉的瓦斯作为交易费用发送给矿工。</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530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smtClean="0"/>
              <a:t>– </a:t>
            </a:r>
            <a:r>
              <a:rPr lang="zh-CN" altLang="en-US" dirty="0" smtClean="0"/>
              <a:t>检查</a:t>
            </a:r>
            <a:r>
              <a:rPr lang="zh-CN" altLang="en-US" dirty="0"/>
              <a:t>区块有效性算法</a:t>
            </a:r>
          </a:p>
        </p:txBody>
      </p:sp>
      <p:sp>
        <p:nvSpPr>
          <p:cNvPr id="3" name="内容占位符 2"/>
          <p:cNvSpPr>
            <a:spLocks noGrp="1"/>
          </p:cNvSpPr>
          <p:nvPr>
            <p:ph idx="1"/>
          </p:nvPr>
        </p:nvSpPr>
        <p:spPr>
          <a:xfrm>
            <a:off x="677334" y="1866900"/>
            <a:ext cx="8949266" cy="4288367"/>
          </a:xfrm>
        </p:spPr>
        <p:txBody>
          <a:bodyPr>
            <a:normAutofit/>
          </a:bodyPr>
          <a:lstStyle/>
          <a:p>
            <a:r>
              <a:rPr lang="zh-CN" altLang="en-US" sz="2400" dirty="0">
                <a:latin typeface="Times New Roman" panose="02020603050405020304" pitchFamily="18" charset="0"/>
                <a:cs typeface="Times New Roman" panose="02020603050405020304" pitchFamily="18" charset="0"/>
              </a:rPr>
              <a:t>以太坊区块不仅包含交易记录和最近的状态，还包含区块序号和难度</a:t>
            </a:r>
            <a:r>
              <a:rPr lang="zh-CN" altLang="en-US" sz="2400" dirty="0" smtClean="0">
                <a:latin typeface="Times New Roman" panose="02020603050405020304" pitchFamily="18" charset="0"/>
                <a:cs typeface="Times New Roman" panose="02020603050405020304" pitchFamily="18" charset="0"/>
              </a:rPr>
              <a:t>值</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以太坊中的区块确认</a:t>
            </a:r>
            <a:r>
              <a:rPr lang="zh-CN" altLang="en-US" sz="2400" dirty="0" smtClean="0">
                <a:latin typeface="Times New Roman" panose="02020603050405020304" pitchFamily="18" charset="0"/>
                <a:cs typeface="Times New Roman" panose="02020603050405020304" pitchFamily="18" charset="0"/>
              </a:rPr>
              <a:t>算法：</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区块引用的上一个区块是否存在和</a:t>
            </a:r>
            <a:r>
              <a:rPr lang="zh-CN" altLang="en-US" sz="2400" dirty="0" smtClean="0">
                <a:latin typeface="Times New Roman" panose="02020603050405020304" pitchFamily="18" charset="0"/>
                <a:cs typeface="Times New Roman" panose="02020603050405020304" pitchFamily="18" charset="0"/>
              </a:rPr>
              <a:t>有效；</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区块的时间戳是否比引用的上一个区块大，而且小于</a:t>
            </a:r>
            <a:r>
              <a:rPr lang="en-US" altLang="zh-CN" sz="2400" dirty="0">
                <a:latin typeface="Times New Roman" panose="02020603050405020304" pitchFamily="18" charset="0"/>
                <a:cs typeface="Times New Roman" panose="02020603050405020304" pitchFamily="18" charset="0"/>
              </a:rPr>
              <a:t>15</a:t>
            </a:r>
            <a:r>
              <a:rPr lang="zh-CN" altLang="en-US" sz="2400" dirty="0" smtClean="0">
                <a:latin typeface="Times New Roman" panose="02020603050405020304" pitchFamily="18" charset="0"/>
                <a:cs typeface="Times New Roman" panose="02020603050405020304" pitchFamily="18" charset="0"/>
              </a:rPr>
              <a:t>分钟；</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区块序号、难度值、 交易根，叔根和瓦斯限额（许多以太坊特有的底层概念）是否</a:t>
            </a:r>
            <a:r>
              <a:rPr lang="zh-CN" altLang="en-US" sz="2400" dirty="0" smtClean="0">
                <a:latin typeface="Times New Roman" panose="02020603050405020304" pitchFamily="18" charset="0"/>
                <a:cs typeface="Times New Roman" panose="02020603050405020304" pitchFamily="18" charset="0"/>
              </a:rPr>
              <a:t>有效；</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区块的工作量证明是否</a:t>
            </a:r>
            <a:r>
              <a:rPr lang="zh-CN" altLang="en-US" sz="2400" dirty="0" smtClean="0">
                <a:latin typeface="Times New Roman" panose="02020603050405020304" pitchFamily="18" charset="0"/>
                <a:cs typeface="Times New Roman" panose="02020603050405020304" pitchFamily="18" charset="0"/>
              </a:rPr>
              <a:t>有效</a:t>
            </a:r>
            <a:r>
              <a:rPr lang="zh-CN" altLang="en-US"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646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a:t>-</a:t>
            </a:r>
            <a:r>
              <a:rPr lang="en-US" altLang="zh-CN" dirty="0" smtClean="0"/>
              <a:t> </a:t>
            </a:r>
            <a:r>
              <a:rPr lang="zh-CN" altLang="en-US" dirty="0" smtClean="0"/>
              <a:t>检查</a:t>
            </a:r>
            <a:r>
              <a:rPr lang="zh-CN" altLang="en-US" dirty="0"/>
              <a:t>区块有效性算法</a:t>
            </a:r>
          </a:p>
        </p:txBody>
      </p:sp>
      <p:sp>
        <p:nvSpPr>
          <p:cNvPr id="3" name="内容占位符 2"/>
          <p:cNvSpPr>
            <a:spLocks noGrp="1"/>
          </p:cNvSpPr>
          <p:nvPr>
            <p:ph idx="1"/>
          </p:nvPr>
        </p:nvSpPr>
        <p:spPr>
          <a:xfrm>
            <a:off x="677334" y="1803400"/>
            <a:ext cx="8949266" cy="4588934"/>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以太</a:t>
            </a:r>
            <a:r>
              <a:rPr lang="zh-CN" altLang="en-US" sz="2400" dirty="0">
                <a:latin typeface="Times New Roman" panose="02020603050405020304" pitchFamily="18" charset="0"/>
                <a:cs typeface="Times New Roman" panose="02020603050405020304" pitchFamily="18" charset="0"/>
              </a:rPr>
              <a:t>坊中的区块确认</a:t>
            </a:r>
            <a:r>
              <a:rPr lang="zh-CN" altLang="en-US" sz="2400" dirty="0" smtClean="0">
                <a:latin typeface="Times New Roman" panose="02020603050405020304" pitchFamily="18" charset="0"/>
                <a:cs typeface="Times New Roman" panose="02020603050405020304" pitchFamily="18" charset="0"/>
              </a:rPr>
              <a:t>算法（续）：</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S[0]</a:t>
            </a:r>
            <a:r>
              <a:rPr lang="zh-CN" altLang="en-US" sz="2400" dirty="0">
                <a:latin typeface="Times New Roman" panose="02020603050405020304" pitchFamily="18" charset="0"/>
                <a:cs typeface="Times New Roman" panose="02020603050405020304" pitchFamily="18" charset="0"/>
              </a:rPr>
              <a:t>赋值为上一个区块的</a:t>
            </a:r>
            <a:r>
              <a:rPr lang="en-US" altLang="zh-CN" sz="2400" dirty="0" smtClean="0">
                <a:latin typeface="Times New Roman" panose="02020603050405020304" pitchFamily="18" charset="0"/>
                <a:cs typeface="Times New Roman" panose="02020603050405020304" pitchFamily="18" charset="0"/>
              </a:rPr>
              <a:t>STATE_ROOT</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TX</a:t>
            </a:r>
            <a:r>
              <a:rPr lang="zh-CN" altLang="en-US" sz="2400" dirty="0">
                <a:latin typeface="Times New Roman" panose="02020603050405020304" pitchFamily="18" charset="0"/>
                <a:cs typeface="Times New Roman" panose="02020603050405020304" pitchFamily="18" charset="0"/>
              </a:rPr>
              <a:t>赋值为区块的交易列表，一共有</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笔交易。对于属于</a:t>
            </a:r>
            <a:r>
              <a:rPr lang="en-US" altLang="zh-CN" sz="2400" dirty="0">
                <a:latin typeface="Times New Roman" panose="02020603050405020304" pitchFamily="18" charset="0"/>
                <a:cs typeface="Times New Roman" panose="02020603050405020304" pitchFamily="18" charset="0"/>
              </a:rPr>
              <a:t>0……n-1</a:t>
            </a:r>
            <a:r>
              <a:rPr lang="zh-CN" altLang="en-US" sz="2400" dirty="0">
                <a:latin typeface="Times New Roman" panose="02020603050405020304" pitchFamily="18" charset="0"/>
                <a:cs typeface="Times New Roman" panose="02020603050405020304" pitchFamily="18" charset="0"/>
              </a:rPr>
              <a:t>的</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，进行状态转换</a:t>
            </a:r>
            <a:r>
              <a:rPr lang="en-US" altLang="zh-CN" sz="2400" dirty="0">
                <a:latin typeface="Times New Roman" panose="02020603050405020304" pitchFamily="18" charset="0"/>
                <a:cs typeface="Times New Roman" panose="02020603050405020304" pitchFamily="18" charset="0"/>
              </a:rPr>
              <a:t>S[i+1] = APPLY(S[</a:t>
            </a:r>
            <a:r>
              <a:rPr lang="en-US" altLang="zh-CN" sz="2400" dirty="0" err="1">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TX[</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。如果任何一个转换发生错误，或者程序执行到此处所花费的瓦斯（</a:t>
            </a:r>
            <a:r>
              <a:rPr lang="en-US" altLang="zh-CN" sz="2400" dirty="0">
                <a:latin typeface="Times New Roman" panose="02020603050405020304" pitchFamily="18" charset="0"/>
                <a:cs typeface="Times New Roman" panose="02020603050405020304" pitchFamily="18" charset="0"/>
              </a:rPr>
              <a:t>gas</a:t>
            </a:r>
            <a:r>
              <a:rPr lang="zh-CN" altLang="en-US" sz="2400" dirty="0">
                <a:latin typeface="Times New Roman" panose="02020603050405020304" pitchFamily="18" charset="0"/>
                <a:cs typeface="Times New Roman" panose="02020603050405020304" pitchFamily="18" charset="0"/>
              </a:rPr>
              <a:t>）超过了</a:t>
            </a:r>
            <a:r>
              <a:rPr lang="en-US" altLang="zh-CN" sz="2400" dirty="0">
                <a:latin typeface="Times New Roman" panose="02020603050405020304" pitchFamily="18" charset="0"/>
                <a:cs typeface="Times New Roman" panose="02020603050405020304" pitchFamily="18" charset="0"/>
              </a:rPr>
              <a:t>GASLIMIT</a:t>
            </a:r>
            <a:r>
              <a:rPr lang="zh-CN" altLang="en-US" sz="2400" dirty="0">
                <a:latin typeface="Times New Roman" panose="02020603050405020304" pitchFamily="18" charset="0"/>
                <a:cs typeface="Times New Roman" panose="02020603050405020304" pitchFamily="18" charset="0"/>
              </a:rPr>
              <a:t>，返回</a:t>
            </a:r>
            <a:r>
              <a:rPr lang="zh-CN" altLang="en-US" sz="2400" dirty="0" smtClean="0">
                <a:latin typeface="Times New Roman" panose="02020603050405020304" pitchFamily="18" charset="0"/>
                <a:cs typeface="Times New Roman" panose="02020603050405020304" pitchFamily="18" charset="0"/>
              </a:rPr>
              <a:t>错误；</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、用</a:t>
            </a:r>
            <a:r>
              <a:rPr lang="en-US" altLang="zh-CN" sz="2400" dirty="0">
                <a:latin typeface="Times New Roman" panose="02020603050405020304" pitchFamily="18" charset="0"/>
                <a:cs typeface="Times New Roman" panose="02020603050405020304" pitchFamily="18" charset="0"/>
              </a:rPr>
              <a:t>S[n]</a:t>
            </a:r>
            <a:r>
              <a:rPr lang="zh-CN" altLang="en-US" sz="2400" dirty="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S_FINAL</a:t>
            </a:r>
            <a:r>
              <a:rPr lang="zh-CN" altLang="en-US" sz="2400" dirty="0">
                <a:latin typeface="Times New Roman" panose="02020603050405020304" pitchFamily="18" charset="0"/>
                <a:cs typeface="Times New Roman" panose="02020603050405020304" pitchFamily="18" charset="0"/>
              </a:rPr>
              <a:t>赋值</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向矿工支付区块</a:t>
            </a:r>
            <a:r>
              <a:rPr lang="zh-CN" altLang="en-US" sz="2400" dirty="0" smtClean="0">
                <a:latin typeface="Times New Roman" panose="02020603050405020304" pitchFamily="18" charset="0"/>
                <a:cs typeface="Times New Roman" panose="02020603050405020304" pitchFamily="18" charset="0"/>
              </a:rPr>
              <a:t>奖励；</a:t>
            </a:r>
            <a:endParaRPr lang="zh-CN" altLang="en-US" sz="2400" dirty="0">
              <a:latin typeface="Times New Roman" panose="02020603050405020304" pitchFamily="18" charset="0"/>
              <a:cs typeface="Times New Roman" panose="02020603050405020304" pitchFamily="18" charset="0"/>
            </a:endParaRPr>
          </a:p>
          <a:p>
            <a:pPr marL="400050" lvl="1" indent="0">
              <a:buNone/>
            </a:pP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、检查</a:t>
            </a:r>
            <a:r>
              <a:rPr lang="en-US" altLang="zh-CN" sz="2400" dirty="0">
                <a:latin typeface="Times New Roman" panose="02020603050405020304" pitchFamily="18" charset="0"/>
                <a:cs typeface="Times New Roman" panose="02020603050405020304" pitchFamily="18" charset="0"/>
              </a:rPr>
              <a:t>S-FINAL</a:t>
            </a:r>
            <a:r>
              <a:rPr lang="zh-CN" altLang="en-US" sz="2400" dirty="0">
                <a:latin typeface="Times New Roman" panose="02020603050405020304" pitchFamily="18" charset="0"/>
                <a:cs typeface="Times New Roman" panose="02020603050405020304" pitchFamily="18" charset="0"/>
              </a:rPr>
              <a:t>是否与</a:t>
            </a:r>
            <a:r>
              <a:rPr lang="en-US" altLang="zh-CN" sz="2400" dirty="0">
                <a:latin typeface="Times New Roman" panose="02020603050405020304" pitchFamily="18" charset="0"/>
                <a:cs typeface="Times New Roman" panose="02020603050405020304" pitchFamily="18" charset="0"/>
              </a:rPr>
              <a:t>STATE_ROOT</a:t>
            </a:r>
            <a:r>
              <a:rPr lang="zh-CN" altLang="en-US" sz="2400" dirty="0">
                <a:latin typeface="Times New Roman" panose="02020603050405020304" pitchFamily="18" charset="0"/>
                <a:cs typeface="Times New Roman" panose="02020603050405020304" pitchFamily="18" charset="0"/>
              </a:rPr>
              <a:t>相同。如果相同，区块是有效的。否则，区块是无效的</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837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以太坊 </a:t>
            </a:r>
            <a:r>
              <a:rPr lang="en-US" altLang="zh-CN" dirty="0"/>
              <a:t>-</a:t>
            </a:r>
            <a:r>
              <a:rPr lang="en-US" altLang="zh-CN" dirty="0" smtClean="0"/>
              <a:t> </a:t>
            </a:r>
            <a:r>
              <a:rPr lang="zh-CN" altLang="en-US" dirty="0"/>
              <a:t>应用</a:t>
            </a:r>
          </a:p>
        </p:txBody>
      </p:sp>
      <p:sp>
        <p:nvSpPr>
          <p:cNvPr id="3" name="内容占位符 2"/>
          <p:cNvSpPr>
            <a:spLocks noGrp="1"/>
          </p:cNvSpPr>
          <p:nvPr>
            <p:ph idx="1"/>
          </p:nvPr>
        </p:nvSpPr>
        <p:spPr>
          <a:xfrm>
            <a:off x="677334" y="1779589"/>
            <a:ext cx="8596668" cy="3342743"/>
          </a:xfrm>
        </p:spPr>
        <p:txBody>
          <a:bodyPr>
            <a:normAutofit/>
          </a:bodyPr>
          <a:lstStyle/>
          <a:p>
            <a:r>
              <a:rPr lang="en-US" altLang="zh-CN" sz="2400" dirty="0" smtClean="0">
                <a:latin typeface="Times New Roman" panose="02020603050405020304" pitchFamily="18" charset="0"/>
                <a:cs typeface="Times New Roman" panose="02020603050405020304" pitchFamily="18" charset="0"/>
              </a:rPr>
              <a:t>token systems - </a:t>
            </a:r>
            <a:r>
              <a:rPr lang="zh-CN" altLang="en-US" sz="2400" dirty="0" smtClean="0">
                <a:latin typeface="Times New Roman" panose="02020603050405020304" pitchFamily="18" charset="0"/>
                <a:cs typeface="Times New Roman" panose="02020603050405020304" pitchFamily="18" charset="0"/>
              </a:rPr>
              <a:t>令牌系统</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Financial derivatives and Stable-Value Currencies - </a:t>
            </a:r>
            <a:r>
              <a:rPr lang="zh-CN" altLang="en-US" sz="2400" dirty="0" smtClean="0">
                <a:latin typeface="Times New Roman" panose="02020603050405020304" pitchFamily="18" charset="0"/>
                <a:cs typeface="Times New Roman" panose="02020603050405020304" pitchFamily="18" charset="0"/>
              </a:rPr>
              <a:t>金融</a:t>
            </a:r>
            <a:r>
              <a:rPr lang="zh-CN" altLang="en-US" sz="2400" dirty="0">
                <a:latin typeface="Times New Roman" panose="02020603050405020304" pitchFamily="18" charset="0"/>
                <a:cs typeface="Times New Roman" panose="02020603050405020304" pitchFamily="18" charset="0"/>
              </a:rPr>
              <a:t>衍生品和价值稳定的</a:t>
            </a:r>
            <a:r>
              <a:rPr lang="zh-CN" altLang="en-US" sz="2400" dirty="0" smtClean="0">
                <a:latin typeface="Times New Roman" panose="02020603050405020304" pitchFamily="18" charset="0"/>
                <a:cs typeface="Times New Roman" panose="02020603050405020304" pitchFamily="18" charset="0"/>
              </a:rPr>
              <a:t>货币</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Identity and Reputation </a:t>
            </a:r>
            <a:r>
              <a:rPr lang="en-US" altLang="zh-CN" sz="2400" dirty="0" smtClean="0">
                <a:latin typeface="Times New Roman" panose="02020603050405020304" pitchFamily="18" charset="0"/>
                <a:cs typeface="Times New Roman" panose="02020603050405020304" pitchFamily="18" charset="0"/>
              </a:rPr>
              <a:t>Systems</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身份</a:t>
            </a:r>
            <a:r>
              <a:rPr lang="zh-CN" altLang="zh-CN" sz="2400" dirty="0">
                <a:latin typeface="Times New Roman" panose="02020603050405020304" pitchFamily="18" charset="0"/>
                <a:cs typeface="Times New Roman" panose="02020603050405020304" pitchFamily="18" charset="0"/>
              </a:rPr>
              <a:t>和信誉</a:t>
            </a:r>
            <a:r>
              <a:rPr lang="zh-CN" altLang="zh-CN" sz="2400" dirty="0" smtClean="0">
                <a:latin typeface="Times New Roman" panose="02020603050405020304" pitchFamily="18" charset="0"/>
                <a:cs typeface="Times New Roman" panose="02020603050405020304" pitchFamily="18" charset="0"/>
              </a:rPr>
              <a:t>系统</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Decentralized File </a:t>
            </a:r>
            <a:r>
              <a:rPr lang="en-US" altLang="zh-CN" sz="2400" dirty="0" smtClean="0">
                <a:latin typeface="Times New Roman" panose="02020603050405020304" pitchFamily="18" charset="0"/>
                <a:cs typeface="Times New Roman" panose="02020603050405020304" pitchFamily="18" charset="0"/>
              </a:rPr>
              <a:t>Storage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去</a:t>
            </a:r>
            <a:r>
              <a:rPr lang="zh-CN" altLang="zh-CN" sz="2400" dirty="0">
                <a:latin typeface="Times New Roman" panose="02020603050405020304" pitchFamily="18" charset="0"/>
                <a:cs typeface="Times New Roman" panose="02020603050405020304" pitchFamily="18" charset="0"/>
              </a:rPr>
              <a:t>中心化存储</a:t>
            </a:r>
          </a:p>
          <a:p>
            <a:r>
              <a:rPr lang="en-US" altLang="zh-CN" sz="2400" dirty="0">
                <a:latin typeface="Times New Roman" panose="02020603050405020304" pitchFamily="18" charset="0"/>
                <a:cs typeface="Times New Roman" panose="02020603050405020304" pitchFamily="18" charset="0"/>
              </a:rPr>
              <a:t>Decentralized Autonomous </a:t>
            </a:r>
            <a:r>
              <a:rPr lang="en-US" altLang="zh-CN" sz="2400" dirty="0" smtClean="0">
                <a:latin typeface="Times New Roman" panose="02020603050405020304" pitchFamily="18" charset="0"/>
                <a:cs typeface="Times New Roman" panose="02020603050405020304" pitchFamily="18" charset="0"/>
              </a:rPr>
              <a:t>Organizations - </a:t>
            </a:r>
            <a:r>
              <a:rPr lang="zh-CN" altLang="zh-CN" sz="2400" dirty="0" smtClean="0">
                <a:latin typeface="Times New Roman" panose="02020603050405020304" pitchFamily="18" charset="0"/>
                <a:cs typeface="Times New Roman" panose="02020603050405020304" pitchFamily="18" charset="0"/>
              </a:rPr>
              <a:t>去</a:t>
            </a:r>
            <a:r>
              <a:rPr lang="zh-CN" altLang="zh-CN" sz="2400" dirty="0">
                <a:latin typeface="Times New Roman" panose="02020603050405020304" pitchFamily="18" charset="0"/>
                <a:cs typeface="Times New Roman" panose="02020603050405020304" pitchFamily="18" charset="0"/>
              </a:rPr>
              <a:t>中心化自治</a:t>
            </a:r>
            <a:r>
              <a:rPr lang="zh-CN" altLang="zh-CN" sz="2400" dirty="0" smtClean="0">
                <a:latin typeface="Times New Roman" panose="02020603050405020304" pitchFamily="18" charset="0"/>
                <a:cs typeface="Times New Roman" panose="02020603050405020304" pitchFamily="18" charset="0"/>
              </a:rPr>
              <a:t>组织</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endParaRPr lang="en-US" altLang="zh-CN" dirty="0" smtClean="0"/>
          </a:p>
          <a:p>
            <a:endParaRPr lang="zh-CN" altLang="en-US" dirty="0"/>
          </a:p>
        </p:txBody>
      </p:sp>
      <p:sp>
        <p:nvSpPr>
          <p:cNvPr id="4" name="文本框 3"/>
          <p:cNvSpPr txBox="1"/>
          <p:nvPr/>
        </p:nvSpPr>
        <p:spPr>
          <a:xfrm>
            <a:off x="787400" y="5537200"/>
            <a:ext cx="7571303" cy="830997"/>
          </a:xfrm>
          <a:prstGeom prst="rect">
            <a:avLst/>
          </a:prstGeom>
          <a:noFill/>
        </p:spPr>
        <p:txBody>
          <a:bodyPr wrap="none" rtlCol="0">
            <a:spAutoFit/>
          </a:bodyPr>
          <a:lstStyle/>
          <a:p>
            <a:r>
              <a:rPr lang="zh-CN" altLang="en-US" sz="2400" dirty="0" smtClean="0">
                <a:solidFill>
                  <a:schemeClr val="accent1">
                    <a:lumMod val="75000"/>
                  </a:schemeClr>
                </a:solidFill>
              </a:rPr>
              <a:t>以上应用的实现都是通过编写对应的智能合约来实现！</a:t>
            </a:r>
            <a:endParaRPr lang="en-US" altLang="zh-CN" sz="2400" dirty="0" smtClean="0">
              <a:solidFill>
                <a:schemeClr val="accent1">
                  <a:lumMod val="75000"/>
                </a:schemeClr>
              </a:solidFill>
            </a:endParaRPr>
          </a:p>
          <a:p>
            <a:r>
              <a:rPr lang="zh-CN" altLang="en-US" sz="2400" dirty="0" smtClean="0">
                <a:latin typeface="Times New Roman" panose="02020603050405020304" pitchFamily="18" charset="0"/>
                <a:cs typeface="Times New Roman" panose="02020603050405020304" pitchFamily="18" charset="0"/>
              </a:rPr>
              <a:t>推荐使用</a:t>
            </a:r>
            <a:r>
              <a:rPr lang="en-US" altLang="zh-CN" sz="2400" dirty="0">
                <a:latin typeface="Times New Roman" panose="02020603050405020304" pitchFamily="18" charset="0"/>
                <a:cs typeface="Times New Roman" panose="02020603050405020304" pitchFamily="18" charset="0"/>
              </a:rPr>
              <a:t>Solidity</a:t>
            </a:r>
            <a:r>
              <a:rPr lang="zh-CN" altLang="en-US" sz="2400" dirty="0" smtClean="0">
                <a:latin typeface="Times New Roman" panose="02020603050405020304" pitchFamily="18" charset="0"/>
                <a:cs typeface="Times New Roman" panose="02020603050405020304" pitchFamily="18" charset="0"/>
              </a:rPr>
              <a:t>语言开发智能合约。</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85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a:xfrm>
            <a:off x="677334" y="1930401"/>
            <a:ext cx="8596668" cy="4110962"/>
          </a:xfrm>
        </p:spPr>
        <p:txBody>
          <a:bodyPr>
            <a:normAutofit/>
          </a:bodyPr>
          <a:lstStyle/>
          <a:p>
            <a:r>
              <a:rPr lang="en-US" altLang="zh-CN" sz="2400" dirty="0" err="1">
                <a:hlinkClick r:id="rId2"/>
              </a:rPr>
              <a:t>Etherume</a:t>
            </a:r>
            <a:r>
              <a:rPr lang="en-US" altLang="zh-CN" sz="2400" dirty="0">
                <a:hlinkClick r:id="rId2"/>
              </a:rPr>
              <a:t> White Paper</a:t>
            </a:r>
            <a:r>
              <a:rPr lang="zh-CN" altLang="en-US" sz="2400" dirty="0">
                <a:hlinkClick r:id="rId2"/>
              </a:rPr>
              <a:t>：</a:t>
            </a:r>
            <a:r>
              <a:rPr lang="en-US" altLang="zh-CN" sz="2400" dirty="0">
                <a:hlinkClick r:id="rId2"/>
              </a:rPr>
              <a:t>A Next-Generation Smart Contract and Decentralized Application </a:t>
            </a:r>
            <a:r>
              <a:rPr lang="en-US" altLang="zh-CN" sz="2400" dirty="0" smtClean="0">
                <a:hlinkClick r:id="rId2"/>
              </a:rPr>
              <a:t>Platform</a:t>
            </a:r>
            <a:r>
              <a:rPr lang="en-US" altLang="zh-CN" sz="2400" dirty="0" smtClean="0"/>
              <a:t> </a:t>
            </a:r>
          </a:p>
          <a:p>
            <a:r>
              <a:rPr lang="zh-CN" altLang="en-US" sz="2400" dirty="0" smtClean="0">
                <a:hlinkClick r:id="rId3"/>
              </a:rPr>
              <a:t>以太坊白皮书中文版</a:t>
            </a:r>
            <a:endParaRPr lang="en-US" altLang="zh-CN" sz="2400" dirty="0" smtClean="0"/>
          </a:p>
          <a:p>
            <a:r>
              <a:rPr lang="zh-CN" altLang="en-US" sz="2400" dirty="0">
                <a:hlinkClick r:id="rId4"/>
              </a:rPr>
              <a:t>详解以太坊的工作原理</a:t>
            </a:r>
            <a:endParaRPr lang="zh-CN" altLang="en-US" sz="2400" dirty="0"/>
          </a:p>
        </p:txBody>
      </p:sp>
    </p:spTree>
    <p:extLst>
      <p:ext uri="{BB962C8B-B14F-4D97-AF65-F5344CB8AC3E}">
        <p14:creationId xmlns:p14="http://schemas.microsoft.com/office/powerpoint/2010/main" val="2919874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再谈比特币</a:t>
            </a:r>
            <a:endParaRPr lang="zh-CN" altLang="en-US" dirty="0"/>
          </a:p>
        </p:txBody>
      </p:sp>
      <p:sp>
        <p:nvSpPr>
          <p:cNvPr id="3" name="内容占位符 2"/>
          <p:cNvSpPr>
            <a:spLocks noGrp="1"/>
          </p:cNvSpPr>
          <p:nvPr>
            <p:ph idx="1"/>
          </p:nvPr>
        </p:nvSpPr>
        <p:spPr>
          <a:xfrm>
            <a:off x="677334" y="1930400"/>
            <a:ext cx="8596668" cy="3732210"/>
          </a:xfrm>
        </p:spPr>
        <p:txBody>
          <a:bodyPr>
            <a:normAutofit fontScale="92500" lnSpcReduction="10000"/>
          </a:bodyPr>
          <a:lstStyle/>
          <a:p>
            <a:r>
              <a:rPr lang="zh-CN" altLang="en-US" sz="2400" dirty="0">
                <a:latin typeface="Times New Roman" panose="02020603050405020304" pitchFamily="18" charset="0"/>
                <a:cs typeface="Times New Roman" panose="02020603050405020304" pitchFamily="18" charset="0"/>
              </a:rPr>
              <a:t>中本聪的创新：</a:t>
            </a:r>
            <a:r>
              <a:rPr lang="zh-CN" altLang="en-US" sz="2400" dirty="0" smtClean="0">
                <a:latin typeface="Times New Roman" panose="02020603050405020304" pitchFamily="18" charset="0"/>
                <a:cs typeface="Times New Roman" panose="02020603050405020304" pitchFamily="18" charset="0"/>
              </a:rPr>
              <a:t>基于</a:t>
            </a:r>
            <a:r>
              <a:rPr lang="en-US" altLang="zh-CN" sz="2400" dirty="0" smtClean="0">
                <a:latin typeface="Times New Roman" panose="02020603050405020304" pitchFamily="18" charset="0"/>
                <a:cs typeface="Times New Roman" panose="02020603050405020304" pitchFamily="18" charset="0"/>
              </a:rPr>
              <a:t>P2P</a:t>
            </a:r>
            <a:r>
              <a:rPr lang="zh-CN" altLang="en-US" sz="2400" dirty="0" smtClean="0">
                <a:latin typeface="Times New Roman" panose="02020603050405020304" pitchFamily="18" charset="0"/>
                <a:cs typeface="Times New Roman" panose="02020603050405020304" pitchFamily="18" charset="0"/>
              </a:rPr>
              <a:t>网络的</a:t>
            </a:r>
            <a:r>
              <a:rPr lang="zh-CN" altLang="en-US" sz="2400" dirty="0">
                <a:latin typeface="Times New Roman" panose="02020603050405020304" pitchFamily="18" charset="0"/>
                <a:cs typeface="Times New Roman" panose="02020603050405020304" pitchFamily="18" charset="0"/>
              </a:rPr>
              <a:t>去中心化共识协议</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工作量证明</a:t>
            </a:r>
            <a:r>
              <a:rPr lang="zh-CN" altLang="en-US" sz="2400" dirty="0" smtClean="0">
                <a:latin typeface="Times New Roman" panose="02020603050405020304" pitchFamily="18" charset="0"/>
                <a:cs typeface="Times New Roman" panose="02020603050405020304" pitchFamily="18" charset="0"/>
              </a:rPr>
              <a:t>机制 解决了双重支付问题</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比特币系统中存在一个很大的问题：</a:t>
            </a:r>
            <a:r>
              <a:rPr lang="zh-CN" altLang="en-US" sz="2400" dirty="0"/>
              <a:t>买家和卖</a:t>
            </a:r>
            <a:r>
              <a:rPr lang="zh-CN" altLang="en-US" sz="2400" dirty="0" smtClean="0"/>
              <a:t>家被</a:t>
            </a:r>
            <a:r>
              <a:rPr lang="zh-CN" altLang="en-US" sz="2400" dirty="0"/>
              <a:t>不平等</a:t>
            </a:r>
            <a:r>
              <a:rPr lang="zh-CN" altLang="en-US" sz="2400" dirty="0" smtClean="0"/>
              <a:t>对待</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比特</a:t>
            </a:r>
            <a:r>
              <a:rPr lang="zh-CN" altLang="en-US" sz="2400" dirty="0">
                <a:latin typeface="Times New Roman" panose="02020603050405020304" pitchFamily="18" charset="0"/>
                <a:cs typeface="Times New Roman" panose="02020603050405020304" pitchFamily="18" charset="0"/>
              </a:rPr>
              <a:t>币区块浏览器：</a:t>
            </a:r>
            <a:r>
              <a:rPr lang="en-US" altLang="zh-CN" sz="2400" dirty="0">
                <a:latin typeface="Times New Roman" panose="02020603050405020304" pitchFamily="18" charset="0"/>
                <a:cs typeface="Times New Roman" panose="02020603050405020304" pitchFamily="18" charset="0"/>
                <a:hlinkClick r:id="rId3"/>
              </a:rPr>
              <a:t>https://blockchain.info</a:t>
            </a:r>
            <a:r>
              <a:rPr lang="en-US" altLang="zh-CN" sz="2400" dirty="0" smtClean="0">
                <a:latin typeface="Times New Roman" panose="02020603050405020304" pitchFamily="18" charset="0"/>
                <a:cs typeface="Times New Roman" panose="02020603050405020304" pitchFamily="18" charset="0"/>
                <a:hlinkClick r:id="rId3"/>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hlinkClick r:id="rId4"/>
              </a:rPr>
              <a:t>https://btc.com</a:t>
            </a:r>
            <a:r>
              <a:rPr lang="en-US" altLang="zh-CN" sz="2400" dirty="0" smtClean="0">
                <a:latin typeface="Times New Roman" panose="02020603050405020304" pitchFamily="18" charset="0"/>
                <a:cs typeface="Times New Roman" panose="02020603050405020304" pitchFamily="18" charset="0"/>
                <a:hlinkClick r:id="rId4"/>
              </a:rPr>
              <a:t>/</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对于任意区块都可以从创世状态开始，按顺序加上每一个区块的每一笔交易，（妥妥地）计算出当前的</a:t>
            </a:r>
            <a:r>
              <a:rPr lang="zh-CN" altLang="zh-CN" sz="2400" dirty="0" smtClean="0">
                <a:latin typeface="Times New Roman" panose="02020603050405020304" pitchFamily="18" charset="0"/>
                <a:cs typeface="Times New Roman" panose="02020603050405020304" pitchFamily="18" charset="0"/>
              </a:rPr>
              <a:t>状态</a:t>
            </a:r>
            <a:r>
              <a:rPr lang="zh-CN" altLang="en-US"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0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184" y="4035781"/>
            <a:ext cx="4438968" cy="2822219"/>
          </a:xfrm>
          <a:prstGeom prst="rect">
            <a:avLst/>
          </a:prstGeom>
        </p:spPr>
      </p:pic>
      <p:sp>
        <p:nvSpPr>
          <p:cNvPr id="2" name="标题 1"/>
          <p:cNvSpPr>
            <a:spLocks noGrp="1"/>
          </p:cNvSpPr>
          <p:nvPr>
            <p:ph type="title"/>
          </p:nvPr>
        </p:nvSpPr>
        <p:spPr/>
        <p:txBody>
          <a:bodyPr/>
          <a:lstStyle/>
          <a:p>
            <a:r>
              <a:rPr lang="zh-CN" altLang="en-US" dirty="0" smtClean="0"/>
              <a:t>比特币 </a:t>
            </a:r>
            <a:r>
              <a:rPr lang="en-US" altLang="zh-CN" dirty="0" smtClean="0"/>
              <a:t>- UTXO</a:t>
            </a:r>
            <a:endParaRPr lang="zh-CN" altLang="en-US" dirty="0"/>
          </a:p>
        </p:txBody>
      </p:sp>
      <p:sp>
        <p:nvSpPr>
          <p:cNvPr id="3" name="内容占位符 2"/>
          <p:cNvSpPr>
            <a:spLocks noGrp="1"/>
          </p:cNvSpPr>
          <p:nvPr>
            <p:ph idx="1"/>
          </p:nvPr>
        </p:nvSpPr>
        <p:spPr>
          <a:xfrm>
            <a:off x="677334" y="1481667"/>
            <a:ext cx="8596668" cy="4559695"/>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全称：</a:t>
            </a:r>
            <a:r>
              <a:rPr lang="zh-CN" altLang="zh-CN" sz="2400" dirty="0" smtClean="0">
                <a:latin typeface="Times New Roman" panose="02020603050405020304" pitchFamily="18" charset="0"/>
                <a:cs typeface="Times New Roman" panose="02020603050405020304" pitchFamily="18" charset="0"/>
              </a:rPr>
              <a:t>未</a:t>
            </a:r>
            <a:r>
              <a:rPr lang="zh-CN" altLang="zh-CN" sz="2400" dirty="0">
                <a:latin typeface="Times New Roman" panose="02020603050405020304" pitchFamily="18" charset="0"/>
                <a:cs typeface="Times New Roman" panose="02020603050405020304" pitchFamily="18" charset="0"/>
              </a:rPr>
              <a:t>花费的交易输出，</a:t>
            </a:r>
            <a:r>
              <a:rPr lang="en-US" altLang="zh-CN" sz="2400" dirty="0">
                <a:latin typeface="Times New Roman" panose="02020603050405020304" pitchFamily="18" charset="0"/>
                <a:cs typeface="Times New Roman" panose="02020603050405020304" pitchFamily="18" charset="0"/>
              </a:rPr>
              <a:t>unspent transaction </a:t>
            </a:r>
            <a:r>
              <a:rPr lang="en-US" altLang="zh-CN" sz="2400" dirty="0" smtClean="0">
                <a:latin typeface="Times New Roman" panose="02020603050405020304" pitchFamily="18" charset="0"/>
                <a:cs typeface="Times New Roman" panose="02020603050405020304" pitchFamily="18" charset="0"/>
              </a:rPr>
              <a:t>outputs</a:t>
            </a:r>
          </a:p>
          <a:p>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可以被不只一个公钥</a:t>
            </a:r>
            <a:r>
              <a:rPr lang="zh-CN" altLang="zh-CN" sz="2400" dirty="0" smtClean="0">
                <a:latin typeface="Times New Roman" panose="02020603050405020304" pitchFamily="18" charset="0"/>
                <a:cs typeface="Times New Roman" panose="02020603050405020304" pitchFamily="18" charset="0"/>
              </a:rPr>
              <a:t>拥有</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比特币系统中仅对交易本身进行确认，不会更新账户余额</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一</a:t>
            </a:r>
            <a:r>
              <a:rPr lang="zh-CN" altLang="zh-CN" sz="2400" dirty="0">
                <a:latin typeface="Times New Roman" panose="02020603050405020304" pitchFamily="18" charset="0"/>
                <a:cs typeface="Times New Roman" panose="02020603050405020304" pitchFamily="18" charset="0"/>
              </a:rPr>
              <a:t>笔交易包括一个或多个输入和一个或多个输出。每个输入包含一个对现有</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的引用和由与所有者地址相对应的私钥创建的密码学签名。每个输出包含一个新的加入到状态中的</a:t>
            </a:r>
            <a:r>
              <a:rPr lang="en-US" altLang="zh-CN" sz="2400" dirty="0">
                <a:latin typeface="Times New Roman" panose="02020603050405020304" pitchFamily="18" charset="0"/>
                <a:cs typeface="Times New Roman" panose="02020603050405020304" pitchFamily="18" charset="0"/>
              </a:rPr>
              <a:t>UTXO</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79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 </a:t>
            </a:r>
            <a:r>
              <a:rPr lang="en-US" altLang="zh-CN" dirty="0"/>
              <a:t>-</a:t>
            </a:r>
            <a:r>
              <a:rPr lang="en-US" altLang="zh-CN" dirty="0" smtClean="0"/>
              <a:t> </a:t>
            </a:r>
            <a:r>
              <a:rPr lang="zh-CN" altLang="en-US" dirty="0" smtClean="0"/>
              <a:t>状态转换函数</a:t>
            </a:r>
            <a:endParaRPr lang="zh-CN" altLang="en-US" dirty="0"/>
          </a:p>
        </p:txBody>
      </p:sp>
      <p:sp>
        <p:nvSpPr>
          <p:cNvPr id="3" name="内容占位符 2"/>
          <p:cNvSpPr>
            <a:spLocks noGrp="1"/>
          </p:cNvSpPr>
          <p:nvPr>
            <p:ph idx="1"/>
          </p:nvPr>
        </p:nvSpPr>
        <p:spPr>
          <a:xfrm>
            <a:off x="677334" y="1752601"/>
            <a:ext cx="8596668" cy="4288762"/>
          </a:xfrm>
        </p:spPr>
        <p:txBody>
          <a:bodyPr>
            <a:normAutofit/>
          </a:bodyPr>
          <a:lstStyle/>
          <a:p>
            <a:r>
              <a:rPr lang="zh-CN" altLang="zh-CN" sz="2400" dirty="0" smtClean="0"/>
              <a:t>从</a:t>
            </a:r>
            <a:r>
              <a:rPr lang="zh-CN" altLang="zh-CN" sz="2400" dirty="0"/>
              <a:t>技术角度讲，比特币账本可以被认为是一个状态转换系统，该系统包括所有现存的比特币所有权状态和</a:t>
            </a:r>
            <a:r>
              <a:rPr lang="en-US" altLang="zh-CN" sz="2400" dirty="0"/>
              <a:t>“</a:t>
            </a:r>
            <a:r>
              <a:rPr lang="zh-CN" altLang="zh-CN" sz="2400" dirty="0"/>
              <a:t>状态转换函数</a:t>
            </a:r>
            <a:r>
              <a:rPr lang="en-US" altLang="zh-CN" sz="2400" dirty="0"/>
              <a:t>”</a:t>
            </a:r>
            <a:r>
              <a:rPr lang="zh-CN" altLang="zh-CN" sz="2400" dirty="0"/>
              <a:t>。</a:t>
            </a:r>
            <a:endParaRPr lang="zh-CN" altLang="en-US" sz="2400" dirty="0"/>
          </a:p>
        </p:txBody>
      </p:sp>
      <p:pic>
        <p:nvPicPr>
          <p:cNvPr id="4" name="Picture"/>
          <p:cNvPicPr/>
          <p:nvPr/>
        </p:nvPicPr>
        <p:blipFill>
          <a:blip r:embed="rId3"/>
          <a:stretch>
            <a:fillRect/>
          </a:stretch>
        </p:blipFill>
        <p:spPr bwMode="auto">
          <a:xfrm>
            <a:off x="851424" y="3073402"/>
            <a:ext cx="8422578" cy="2142066"/>
          </a:xfrm>
          <a:prstGeom prst="rect">
            <a:avLst/>
          </a:prstGeom>
          <a:noFill/>
          <a:ln w="9525">
            <a:noFill/>
            <a:headEnd/>
            <a:tailEnd/>
          </a:ln>
        </p:spPr>
      </p:pic>
    </p:spTree>
    <p:extLst>
      <p:ext uri="{BB962C8B-B14F-4D97-AF65-F5344CB8AC3E}">
        <p14:creationId xmlns:p14="http://schemas.microsoft.com/office/powerpoint/2010/main" val="304835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 </a:t>
            </a:r>
            <a:r>
              <a:rPr lang="en-US" altLang="zh-CN" dirty="0"/>
              <a:t>-</a:t>
            </a:r>
            <a:r>
              <a:rPr lang="en-US" altLang="zh-CN" dirty="0" smtClean="0"/>
              <a:t> </a:t>
            </a:r>
            <a:r>
              <a:rPr lang="zh-CN" altLang="en-US" dirty="0" smtClean="0"/>
              <a:t>状态转换函数</a:t>
            </a:r>
            <a:endParaRPr lang="zh-CN" altLang="en-US" dirty="0"/>
          </a:p>
        </p:txBody>
      </p:sp>
      <p:sp>
        <p:nvSpPr>
          <p:cNvPr id="3" name="内容占位符 2"/>
          <p:cNvSpPr>
            <a:spLocks noGrp="1"/>
          </p:cNvSpPr>
          <p:nvPr>
            <p:ph idx="1"/>
          </p:nvPr>
        </p:nvSpPr>
        <p:spPr>
          <a:xfrm>
            <a:off x="838200" y="1825625"/>
            <a:ext cx="9017000" cy="4388908"/>
          </a:xfrm>
        </p:spPr>
        <p:txBody>
          <a:bodyPr>
            <a:normAutofit/>
          </a:bodyPr>
          <a:lstStyle/>
          <a:p>
            <a:pPr marL="0" indent="0">
              <a:buNone/>
            </a:pPr>
            <a:r>
              <a:rPr lang="zh-CN" altLang="zh-CN" sz="2400" dirty="0">
                <a:latin typeface="Times New Roman" panose="02020603050405020304" pitchFamily="18" charset="0"/>
                <a:cs typeface="Times New Roman" panose="02020603050405020304" pitchFamily="18" charset="0"/>
              </a:rPr>
              <a:t>状态转换函数</a:t>
            </a:r>
            <a:r>
              <a:rPr lang="en-US" altLang="zh-CN" sz="2400" dirty="0">
                <a:latin typeface="Times New Roman" panose="02020603050405020304" pitchFamily="18" charset="0"/>
                <a:cs typeface="Times New Roman" panose="02020603050405020304" pitchFamily="18" charset="0"/>
              </a:rPr>
              <a:t>APPLY(S,TX)-&gt;S’</a:t>
            </a:r>
            <a:r>
              <a:rPr lang="zh-CN" altLang="zh-CN" sz="2400" dirty="0">
                <a:latin typeface="Times New Roman" panose="02020603050405020304" pitchFamily="18" charset="0"/>
                <a:cs typeface="Times New Roman" panose="02020603050405020304" pitchFamily="18" charset="0"/>
              </a:rPr>
              <a:t>大体上可以如下</a:t>
            </a:r>
            <a:r>
              <a:rPr lang="zh-CN" altLang="zh-CN" sz="2400" dirty="0" smtClean="0">
                <a:latin typeface="Times New Roman" panose="02020603050405020304" pitchFamily="18" charset="0"/>
                <a:cs typeface="Times New Roman" panose="02020603050405020304" pitchFamily="18" charset="0"/>
              </a:rPr>
              <a:t>定义</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514350" indent="-514350">
              <a:buFont typeface="+mj-ea"/>
              <a:buAutoNum type="circleNumDbPlain"/>
            </a:pPr>
            <a:r>
              <a:rPr lang="zh-CN" altLang="zh-CN" sz="2400" dirty="0">
                <a:latin typeface="Times New Roman" panose="02020603050405020304" pitchFamily="18" charset="0"/>
                <a:cs typeface="Times New Roman" panose="02020603050405020304" pitchFamily="18" charset="0"/>
              </a:rPr>
              <a:t>交易的每个输入：</a:t>
            </a:r>
          </a:p>
          <a:p>
            <a:pPr marL="914400" lvl="1" indent="-457200">
              <a:buFont typeface="+mj-lt"/>
              <a:buAutoNum type="alphaLcParenR"/>
            </a:pPr>
            <a:r>
              <a:rPr lang="zh-CN" altLang="zh-CN" sz="2400" dirty="0">
                <a:latin typeface="Times New Roman" panose="02020603050405020304" pitchFamily="18" charset="0"/>
                <a:cs typeface="Times New Roman" panose="02020603050405020304" pitchFamily="18" charset="0"/>
              </a:rPr>
              <a:t>如果引用的</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不存在于现在的状态中（</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），返回错误提示</a:t>
            </a:r>
          </a:p>
          <a:p>
            <a:pPr marL="914400" lvl="1" indent="-457200">
              <a:buFont typeface="+mj-lt"/>
              <a:buAutoNum type="alphaLcParenR"/>
            </a:pPr>
            <a:r>
              <a:rPr lang="zh-CN" altLang="zh-CN" sz="2400" dirty="0">
                <a:latin typeface="Times New Roman" panose="02020603050405020304" pitchFamily="18" charset="0"/>
                <a:cs typeface="Times New Roman" panose="02020603050405020304" pitchFamily="18" charset="0"/>
              </a:rPr>
              <a:t>如果签名与</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所有者的签名不一致，返回错误提示</a:t>
            </a: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如果所有的</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输入面值总额小于所有的</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输出面值总额，返回错误提示</a:t>
            </a: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返回新状态</a:t>
            </a:r>
            <a:r>
              <a:rPr lang="en-US" altLang="zh-CN" sz="2400" dirty="0">
                <a:latin typeface="Times New Roman" panose="02020603050405020304" pitchFamily="18" charset="0"/>
                <a:cs typeface="Times New Roman" panose="02020603050405020304" pitchFamily="18" charset="0"/>
              </a:rPr>
              <a:t>S</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新</a:t>
            </a:r>
            <a:r>
              <a:rPr lang="zh-CN" altLang="zh-CN"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中移除了所有的输入</a:t>
            </a:r>
            <a:r>
              <a:rPr lang="en-US" altLang="zh-CN" sz="2400" dirty="0">
                <a:latin typeface="Times New Roman" panose="02020603050405020304" pitchFamily="18" charset="0"/>
                <a:cs typeface="Times New Roman" panose="02020603050405020304" pitchFamily="18" charset="0"/>
              </a:rPr>
              <a:t>UTXO</a:t>
            </a:r>
            <a:r>
              <a:rPr lang="zh-CN" altLang="zh-CN" sz="2400" dirty="0">
                <a:latin typeface="Times New Roman" panose="02020603050405020304" pitchFamily="18" charset="0"/>
                <a:cs typeface="Times New Roman" panose="02020603050405020304" pitchFamily="18" charset="0"/>
              </a:rPr>
              <a:t>，增加了所有的输出</a:t>
            </a:r>
            <a:r>
              <a:rPr lang="en-US" altLang="zh-CN" sz="2400" dirty="0">
                <a:latin typeface="Times New Roman" panose="02020603050405020304" pitchFamily="18" charset="0"/>
                <a:cs typeface="Times New Roman" panose="02020603050405020304" pitchFamily="18" charset="0"/>
              </a:rPr>
              <a:t>UTXO</a:t>
            </a:r>
            <a:r>
              <a:rPr lang="zh-CN"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0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 </a:t>
            </a:r>
            <a:r>
              <a:rPr lang="en-US" altLang="zh-CN" dirty="0" smtClean="0"/>
              <a:t>- </a:t>
            </a:r>
            <a:r>
              <a:rPr lang="zh-CN" altLang="en-US" dirty="0" smtClean="0"/>
              <a:t>检查区块有效性算法</a:t>
            </a:r>
            <a:endParaRPr lang="zh-CN" altLang="en-US" dirty="0"/>
          </a:p>
        </p:txBody>
      </p:sp>
      <p:sp>
        <p:nvSpPr>
          <p:cNvPr id="3" name="内容占位符 2"/>
          <p:cNvSpPr>
            <a:spLocks noGrp="1"/>
          </p:cNvSpPr>
          <p:nvPr>
            <p:ph idx="1"/>
          </p:nvPr>
        </p:nvSpPr>
        <p:spPr>
          <a:xfrm>
            <a:off x="677334" y="1608667"/>
            <a:ext cx="8596668" cy="3979333"/>
          </a:xfrm>
        </p:spPr>
        <p:txBody>
          <a:bodyPr>
            <a:normAutofit/>
          </a:bodyPr>
          <a:lstStyle/>
          <a:p>
            <a:pPr marL="514350" lvl="0" indent="-514350">
              <a:buFont typeface="+mj-ea"/>
              <a:buAutoNum type="circleNumDbPlain"/>
            </a:pPr>
            <a:r>
              <a:rPr lang="zh-CN" altLang="zh-CN" sz="2400" dirty="0">
                <a:latin typeface="Times New Roman" panose="02020603050405020304" pitchFamily="18" charset="0"/>
                <a:cs typeface="Times New Roman" panose="02020603050405020304" pitchFamily="18" charset="0"/>
              </a:rPr>
              <a:t>检查区块引用的上一个区块是否存在且</a:t>
            </a:r>
            <a:r>
              <a:rPr lang="zh-CN" altLang="zh-CN" sz="2400" dirty="0" smtClean="0">
                <a:latin typeface="Times New Roman" panose="02020603050405020304" pitchFamily="18" charset="0"/>
                <a:cs typeface="Times New Roman" panose="02020603050405020304" pitchFamily="18" charset="0"/>
              </a:rPr>
              <a:t>有效</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检查区块的时间戳是否晚于以前的区块的时间戳，而且早于未来</a:t>
            </a:r>
            <a:r>
              <a:rPr lang="en-US" altLang="zh-CN" sz="2400" dirty="0">
                <a:latin typeface="Times New Roman" panose="02020603050405020304" pitchFamily="18" charset="0"/>
                <a:cs typeface="Times New Roman" panose="02020603050405020304" pitchFamily="18" charset="0"/>
              </a:rPr>
              <a:t>2</a:t>
            </a:r>
            <a:r>
              <a:rPr lang="zh-CN" altLang="zh-CN" sz="2400" dirty="0" smtClean="0">
                <a:latin typeface="Times New Roman" panose="02020603050405020304" pitchFamily="18" charset="0"/>
                <a:cs typeface="Times New Roman" panose="02020603050405020304" pitchFamily="18" charset="0"/>
              </a:rPr>
              <a:t>小时</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检查区块的工作量证明是否</a:t>
            </a:r>
            <a:r>
              <a:rPr lang="zh-CN" altLang="zh-CN" sz="2400" dirty="0" smtClean="0">
                <a:latin typeface="Times New Roman" panose="02020603050405020304" pitchFamily="18" charset="0"/>
                <a:cs typeface="Times New Roman" panose="02020603050405020304" pitchFamily="18" charset="0"/>
              </a:rPr>
              <a:t>有效</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将上一个区块的最终状态赋于</a:t>
            </a:r>
            <a:r>
              <a:rPr lang="en-US" altLang="zh-CN" sz="2400" dirty="0">
                <a:latin typeface="Times New Roman" panose="02020603050405020304" pitchFamily="18" charset="0"/>
                <a:cs typeface="Times New Roman" panose="02020603050405020304" pitchFamily="18" charset="0"/>
              </a:rPr>
              <a:t>S[0</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514350" lvl="0" indent="-514350">
              <a:buFont typeface="+mj-lt"/>
              <a:buAutoNum type="circleNumDbPlain"/>
            </a:pPr>
            <a:r>
              <a:rPr lang="zh-CN" altLang="zh-CN" sz="2400" dirty="0">
                <a:latin typeface="Times New Roman" panose="02020603050405020304" pitchFamily="18" charset="0"/>
                <a:cs typeface="Times New Roman" panose="02020603050405020304" pitchFamily="18" charset="0"/>
              </a:rPr>
              <a:t>假设</a:t>
            </a:r>
            <a:r>
              <a:rPr lang="en-US" altLang="zh-CN" sz="2400" dirty="0">
                <a:latin typeface="Times New Roman" panose="02020603050405020304" pitchFamily="18" charset="0"/>
                <a:cs typeface="Times New Roman" panose="02020603050405020304" pitchFamily="18" charset="0"/>
              </a:rPr>
              <a:t>TX</a:t>
            </a:r>
            <a:r>
              <a:rPr lang="zh-CN" altLang="zh-CN" sz="2400" dirty="0">
                <a:latin typeface="Times New Roman" panose="02020603050405020304" pitchFamily="18" charset="0"/>
                <a:cs typeface="Times New Roman" panose="02020603050405020304" pitchFamily="18" charset="0"/>
              </a:rPr>
              <a:t>是区块的交易列表，包含</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笔交易。对于属于</a:t>
            </a:r>
            <a:r>
              <a:rPr lang="en-US" altLang="zh-CN" sz="2400" dirty="0">
                <a:latin typeface="Times New Roman" panose="02020603050405020304" pitchFamily="18" charset="0"/>
                <a:cs typeface="Times New Roman" panose="02020603050405020304" pitchFamily="18" charset="0"/>
              </a:rPr>
              <a:t>0……n-1</a:t>
            </a:r>
            <a:r>
              <a:rPr lang="zh-CN" altLang="zh-CN" sz="2400" dirty="0">
                <a:latin typeface="Times New Roman" panose="02020603050405020304" pitchFamily="18" charset="0"/>
                <a:cs typeface="Times New Roman" panose="02020603050405020304" pitchFamily="18" charset="0"/>
              </a:rPr>
              <a:t>的所有</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进行状态转换</a:t>
            </a:r>
            <a:r>
              <a:rPr lang="en-US" altLang="zh-CN" sz="2400" dirty="0">
                <a:latin typeface="Times New Roman" panose="02020603050405020304" pitchFamily="18" charset="0"/>
                <a:cs typeface="Times New Roman" panose="02020603050405020304" pitchFamily="18" charset="0"/>
              </a:rPr>
              <a:t>S[i+1] = APPLY(S[</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],TX[</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。如果任何一笔交易</a:t>
            </a:r>
            <a:r>
              <a:rPr lang="en-US" altLang="zh-CN" sz="2400" dirty="0" err="1">
                <a:latin typeface="Times New Roman" panose="02020603050405020304" pitchFamily="18" charset="0"/>
                <a:cs typeface="Times New Roman" panose="02020603050405020304" pitchFamily="18" charset="0"/>
              </a:rPr>
              <a:t>i</a:t>
            </a:r>
            <a:r>
              <a:rPr lang="zh-CN" altLang="zh-CN" sz="2400" dirty="0">
                <a:latin typeface="Times New Roman" panose="02020603050405020304" pitchFamily="18" charset="0"/>
                <a:cs typeface="Times New Roman" panose="02020603050405020304" pitchFamily="18" charset="0"/>
              </a:rPr>
              <a:t>在状态转换中出错，退出程序，返回</a:t>
            </a:r>
            <a:r>
              <a:rPr lang="zh-CN" altLang="zh-CN" sz="2400" dirty="0" smtClean="0">
                <a:latin typeface="Times New Roman" panose="02020603050405020304" pitchFamily="18" charset="0"/>
                <a:cs typeface="Times New Roman" panose="02020603050405020304" pitchFamily="18" charset="0"/>
              </a:rPr>
              <a:t>错误</a:t>
            </a:r>
            <a:r>
              <a:rPr lang="zh-CN" altLang="en-US" sz="2400" dirty="0" smtClean="0">
                <a:latin typeface="Times New Roman" panose="02020603050405020304" pitchFamily="18" charset="0"/>
                <a:cs typeface="Times New Roman" panose="02020603050405020304" pitchFamily="18" charset="0"/>
              </a:rPr>
              <a:t>；反之，</a:t>
            </a:r>
            <a:r>
              <a:rPr lang="zh-CN" altLang="zh-CN" sz="2400" dirty="0" smtClean="0">
                <a:latin typeface="Times New Roman" panose="02020603050405020304" pitchFamily="18" charset="0"/>
                <a:cs typeface="Times New Roman" panose="02020603050405020304" pitchFamily="18" charset="0"/>
              </a:rPr>
              <a:t>返回</a:t>
            </a:r>
            <a:r>
              <a:rPr lang="zh-CN" altLang="zh-CN" sz="2400" dirty="0">
                <a:latin typeface="Times New Roman" panose="02020603050405020304" pitchFamily="18" charset="0"/>
                <a:cs typeface="Times New Roman" panose="02020603050405020304" pitchFamily="18" charset="0"/>
              </a:rPr>
              <a:t>正确，状态</a:t>
            </a:r>
            <a:r>
              <a:rPr lang="en-US" altLang="zh-CN" sz="2400" dirty="0">
                <a:latin typeface="Times New Roman" panose="02020603050405020304" pitchFamily="18" charset="0"/>
                <a:cs typeface="Times New Roman" panose="02020603050405020304" pitchFamily="18" charset="0"/>
              </a:rPr>
              <a:t>S[n]</a:t>
            </a:r>
            <a:r>
              <a:rPr lang="zh-CN" altLang="zh-CN" sz="2400" dirty="0">
                <a:latin typeface="Times New Roman" panose="02020603050405020304" pitchFamily="18" charset="0"/>
                <a:cs typeface="Times New Roman" panose="02020603050405020304" pitchFamily="18" charset="0"/>
              </a:rPr>
              <a:t>是这一区块的最终状态。</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733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 </a:t>
            </a:r>
            <a:r>
              <a:rPr lang="en-US" altLang="zh-CN" dirty="0" smtClean="0"/>
              <a:t>- </a:t>
            </a:r>
            <a:r>
              <a:rPr lang="zh-CN" altLang="en-US" dirty="0" smtClean="0"/>
              <a:t>简化支付确认协议（</a:t>
            </a:r>
            <a:r>
              <a:rPr lang="en-US" altLang="zh-CN" dirty="0" smtClean="0"/>
              <a:t>SPV</a:t>
            </a:r>
            <a:r>
              <a:rPr lang="zh-CN" altLang="en-US" dirty="0" smtClean="0"/>
              <a:t>）</a:t>
            </a:r>
            <a:endParaRPr lang="zh-CN" altLang="en-US" dirty="0"/>
          </a:p>
        </p:txBody>
      </p:sp>
      <p:sp>
        <p:nvSpPr>
          <p:cNvPr id="3" name="内容占位符 2"/>
          <p:cNvSpPr>
            <a:spLocks noGrp="1"/>
          </p:cNvSpPr>
          <p:nvPr>
            <p:ph idx="1"/>
          </p:nvPr>
        </p:nvSpPr>
        <p:spPr>
          <a:xfrm>
            <a:off x="677334" y="2032000"/>
            <a:ext cx="8596668" cy="4009362"/>
          </a:xfrm>
        </p:spPr>
        <p:txBody>
          <a:bodyPr/>
          <a:lstStyle/>
          <a:p>
            <a:r>
              <a:rPr lang="en-US" altLang="zh-CN" sz="2400" dirty="0" err="1" smtClean="0">
                <a:solidFill>
                  <a:schemeClr val="accent1">
                    <a:lumMod val="75000"/>
                  </a:schemeClr>
                </a:solidFill>
                <a:latin typeface="Times New Roman" panose="02020603050405020304" pitchFamily="18" charset="0"/>
                <a:cs typeface="Times New Roman" panose="02020603050405020304" pitchFamily="18" charset="0"/>
              </a:rPr>
              <a:t>Merkle</a:t>
            </a:r>
            <a:r>
              <a:rPr lang="en-US" altLang="zh-CN" sz="2400" dirty="0" smtClean="0">
                <a:solidFill>
                  <a:schemeClr val="accent1">
                    <a:lumMod val="75000"/>
                  </a:schemeClr>
                </a:solidFill>
                <a:latin typeface="Times New Roman" panose="02020603050405020304" pitchFamily="18" charset="0"/>
                <a:cs typeface="Times New Roman" panose="02020603050405020304" pitchFamily="18" charset="0"/>
              </a:rPr>
              <a:t> Tree</a:t>
            </a:r>
            <a:r>
              <a:rPr lang="zh-CN" altLang="en-US" sz="2400" dirty="0" smtClean="0">
                <a:solidFill>
                  <a:schemeClr val="accent1">
                    <a:lumMod val="75000"/>
                  </a:schemeClr>
                </a:solidFill>
                <a:latin typeface="Times New Roman" panose="02020603050405020304" pitchFamily="18" charset="0"/>
                <a:cs typeface="Times New Roman" panose="02020603050405020304" pitchFamily="18" charset="0"/>
              </a:rPr>
              <a:t>的存在使得区块数据可以零散的传送</a:t>
            </a:r>
            <a:r>
              <a:rPr lang="zh-CN" altLang="en-US"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节点可以从一个源下载区块头，从另外的源下载与其有关的树的其它部分，而依然能够确认所有的数据都是正确的</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简化支付确认（</a:t>
            </a:r>
            <a:r>
              <a:rPr lang="en-US" altLang="zh-CN" sz="2400" dirty="0">
                <a:latin typeface="Times New Roman" panose="02020603050405020304" pitchFamily="18" charset="0"/>
                <a:cs typeface="Times New Roman" panose="02020603050405020304" pitchFamily="18" charset="0"/>
              </a:rPr>
              <a:t>SPV)</a:t>
            </a:r>
            <a:r>
              <a:rPr lang="zh-CN" altLang="zh-CN" sz="2400" dirty="0">
                <a:latin typeface="Times New Roman" panose="02020603050405020304" pitchFamily="18" charset="0"/>
                <a:cs typeface="Times New Roman" panose="02020603050405020304" pitchFamily="18" charset="0"/>
              </a:rPr>
              <a:t>协议允许另一种节点存在，这样的节点被成为</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轻节点</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，它下载区块头，使用区块头确认工作量证明，然后只下载与其交易相关的默克尔树</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分支</a:t>
            </a:r>
            <a:r>
              <a:rPr lang="en-US" altLang="zh-CN"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轻节点只要下载整个区块链的一小部分就可以安全地确定任何一笔比特币交易的状态和账户的当前余额。</a:t>
            </a:r>
          </a:p>
          <a:p>
            <a:endParaRPr lang="zh-CN" altLang="en-US" dirty="0"/>
          </a:p>
        </p:txBody>
      </p:sp>
    </p:spTree>
    <p:extLst>
      <p:ext uri="{BB962C8B-B14F-4D97-AF65-F5344CB8AC3E}">
        <p14:creationId xmlns:p14="http://schemas.microsoft.com/office/powerpoint/2010/main" val="447649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60755"/>
          </a:xfrm>
        </p:spPr>
        <p:txBody>
          <a:bodyPr/>
          <a:lstStyle/>
          <a:p>
            <a:r>
              <a:rPr lang="zh-CN" altLang="en-US" dirty="0" smtClean="0">
                <a:latin typeface="+mj-ea"/>
                <a:ea typeface="+mj-ea"/>
              </a:rPr>
              <a:t>以太坊 </a:t>
            </a:r>
            <a:r>
              <a:rPr lang="en-US" altLang="zh-CN" dirty="0" smtClean="0">
                <a:latin typeface="+mj-ea"/>
                <a:ea typeface="+mj-ea"/>
              </a:rPr>
              <a:t>- </a:t>
            </a:r>
            <a:r>
              <a:rPr lang="zh-CN" altLang="en-US" dirty="0" smtClean="0">
                <a:latin typeface="+mj-ea"/>
                <a:ea typeface="+mj-ea"/>
              </a:rPr>
              <a:t>简介</a:t>
            </a:r>
            <a:endParaRPr lang="zh-CN" altLang="en-US" dirty="0">
              <a:latin typeface="+mj-ea"/>
              <a:ea typeface="+mj-ea"/>
            </a:endParaRPr>
          </a:p>
        </p:txBody>
      </p:sp>
      <p:sp>
        <p:nvSpPr>
          <p:cNvPr id="3" name="内容占位符 2"/>
          <p:cNvSpPr>
            <a:spLocks noGrp="1"/>
          </p:cNvSpPr>
          <p:nvPr>
            <p:ph idx="1"/>
          </p:nvPr>
        </p:nvSpPr>
        <p:spPr>
          <a:xfrm>
            <a:off x="677334" y="1741019"/>
            <a:ext cx="8596668" cy="4160248"/>
          </a:xfrm>
        </p:spPr>
        <p:txBody>
          <a:bodyPr>
            <a:normAutofit/>
          </a:bodyPr>
          <a:lstStyle/>
          <a:p>
            <a:r>
              <a:rPr lang="zh-CN" altLang="en-US" sz="2400" dirty="0" smtClean="0"/>
              <a:t>以太坊（</a:t>
            </a:r>
            <a:r>
              <a:rPr lang="en-US" altLang="zh-CN" sz="2400" dirty="0" err="1" smtClean="0"/>
              <a:t>Ethereum</a:t>
            </a:r>
            <a:r>
              <a:rPr lang="zh-CN" altLang="en-US" sz="2400" dirty="0" smtClean="0"/>
              <a:t>）：下一代智能合约和去中心化应用平台</a:t>
            </a:r>
            <a:endParaRPr lang="en-US" altLang="zh-CN" sz="2400" dirty="0" smtClean="0"/>
          </a:p>
          <a:p>
            <a:r>
              <a:rPr lang="en-US" altLang="zh-CN" sz="2400" dirty="0" err="1" smtClean="0"/>
              <a:t>Ethereum</a:t>
            </a:r>
            <a:r>
              <a:rPr lang="zh-CN" altLang="en-US" sz="2400" dirty="0" smtClean="0"/>
              <a:t>是一个运行智能合约的去中心化平台：</a:t>
            </a:r>
            <a:r>
              <a:rPr lang="zh-CN" altLang="en-US" sz="2400" dirty="0" smtClean="0">
                <a:solidFill>
                  <a:schemeClr val="accent1">
                    <a:lumMod val="75000"/>
                  </a:schemeClr>
                </a:solidFill>
              </a:rPr>
              <a:t>应用程序完全按照编程逻辑运行，不存在停机、审查、欺诈或第三方干扰的可能性。</a:t>
            </a:r>
            <a:r>
              <a:rPr lang="zh-CN" altLang="en-US" sz="2400" dirty="0" smtClean="0"/>
              <a:t>这些应用程序运行在一个定制的区块链上。这使得开发者能够创造市场、存储债务或承诺，按照之前设定的合约转移资产</a:t>
            </a:r>
            <a:r>
              <a:rPr lang="en-US" altLang="zh-CN" sz="2400" dirty="0" smtClean="0"/>
              <a:t>(</a:t>
            </a:r>
            <a:r>
              <a:rPr lang="zh-CN" altLang="en-US" sz="2400" dirty="0" smtClean="0"/>
              <a:t>比如遗嘱或期货合约</a:t>
            </a:r>
            <a:r>
              <a:rPr lang="en-US" altLang="zh-CN" sz="2400" dirty="0" smtClean="0"/>
              <a:t>)</a:t>
            </a:r>
            <a:r>
              <a:rPr lang="zh-CN" altLang="en-US" sz="2400" dirty="0" smtClean="0"/>
              <a:t>，等等。所有这些都没有中间人以及交易对手风险（交易的对方不履行合约）。</a:t>
            </a:r>
            <a:endParaRPr lang="en-US" altLang="zh-CN" sz="2400" dirty="0" smtClean="0"/>
          </a:p>
          <a:p>
            <a:r>
              <a:rPr lang="zh-CN" altLang="zh-CN" sz="2400" dirty="0" smtClean="0"/>
              <a:t>以太</a:t>
            </a:r>
            <a:r>
              <a:rPr lang="zh-CN" altLang="zh-CN" sz="2400" dirty="0"/>
              <a:t>坊</a:t>
            </a:r>
            <a:r>
              <a:rPr lang="zh-CN" altLang="zh-CN" sz="2400" dirty="0" smtClean="0"/>
              <a:t>协议</a:t>
            </a:r>
            <a:r>
              <a:rPr lang="zh-CN" altLang="en-US" sz="2400" dirty="0" smtClean="0"/>
              <a:t>不</a:t>
            </a:r>
            <a:r>
              <a:rPr lang="zh-CN" altLang="zh-CN" sz="2400" dirty="0" smtClean="0"/>
              <a:t>单纯</a:t>
            </a:r>
            <a:r>
              <a:rPr lang="zh-CN" altLang="en-US" sz="2400" dirty="0" smtClean="0"/>
              <a:t>是针对电子</a:t>
            </a:r>
            <a:r>
              <a:rPr lang="zh-CN" altLang="zh-CN" sz="2400" dirty="0" smtClean="0"/>
              <a:t>货币</a:t>
            </a:r>
            <a:r>
              <a:rPr lang="zh-CN" altLang="en-US" sz="2400" dirty="0" smtClean="0"/>
              <a:t>领域</a:t>
            </a:r>
            <a:r>
              <a:rPr lang="zh-CN" altLang="zh-CN" sz="2400" dirty="0" smtClean="0"/>
              <a:t>，</a:t>
            </a:r>
            <a:r>
              <a:rPr lang="zh-CN" altLang="en-US" sz="2400" dirty="0" smtClean="0"/>
              <a:t>它是</a:t>
            </a:r>
            <a:r>
              <a:rPr lang="zh-CN" altLang="zh-CN" sz="2400" dirty="0" smtClean="0"/>
              <a:t>围绕</a:t>
            </a:r>
            <a:r>
              <a:rPr lang="zh-CN" altLang="zh-CN" sz="2400" dirty="0"/>
              <a:t>去中心化</a:t>
            </a:r>
            <a:r>
              <a:rPr lang="zh-CN" altLang="zh-CN" sz="2400" dirty="0" smtClean="0"/>
              <a:t>存储</a:t>
            </a:r>
            <a:r>
              <a:rPr lang="zh-CN" altLang="en-US" sz="2400" dirty="0" smtClean="0"/>
              <a:t>、</a:t>
            </a:r>
            <a:r>
              <a:rPr lang="zh-CN" altLang="zh-CN" sz="2400" dirty="0" smtClean="0"/>
              <a:t>去</a:t>
            </a:r>
            <a:r>
              <a:rPr lang="zh-CN" altLang="zh-CN" sz="2400" dirty="0"/>
              <a:t>中心化</a:t>
            </a:r>
            <a:r>
              <a:rPr lang="zh-CN" altLang="zh-CN" sz="2400" dirty="0" smtClean="0"/>
              <a:t>计算以及</a:t>
            </a:r>
            <a:r>
              <a:rPr lang="zh-CN" altLang="zh-CN" sz="2400" dirty="0"/>
              <a:t>数十个类似概念建立的协议和去中心化</a:t>
            </a:r>
            <a:r>
              <a:rPr lang="zh-CN" altLang="zh-CN" sz="2400" dirty="0" smtClean="0"/>
              <a:t>应用</a:t>
            </a:r>
            <a:endParaRPr lang="en-US" altLang="zh-CN" sz="2400" dirty="0" smtClean="0"/>
          </a:p>
        </p:txBody>
      </p:sp>
    </p:spTree>
    <p:extLst>
      <p:ext uri="{BB962C8B-B14F-4D97-AF65-F5344CB8AC3E}">
        <p14:creationId xmlns:p14="http://schemas.microsoft.com/office/powerpoint/2010/main" val="1619160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ea typeface="+mj-ea"/>
              </a:rPr>
              <a:t>以太坊</a:t>
            </a:r>
            <a:r>
              <a:rPr lang="en-US" altLang="zh-CN" dirty="0" smtClean="0">
                <a:latin typeface="+mj-ea"/>
                <a:ea typeface="+mj-ea"/>
              </a:rPr>
              <a:t>–</a:t>
            </a:r>
            <a:r>
              <a:rPr lang="zh-CN" altLang="en-US" dirty="0" smtClean="0">
                <a:latin typeface="+mj-ea"/>
                <a:ea typeface="+mj-ea"/>
              </a:rPr>
              <a:t>账户</a:t>
            </a:r>
            <a:endParaRPr lang="zh-CN" altLang="en-US" dirty="0">
              <a:latin typeface="+mj-ea"/>
              <a:ea typeface="+mj-ea"/>
            </a:endParaRPr>
          </a:p>
        </p:txBody>
      </p:sp>
      <p:sp>
        <p:nvSpPr>
          <p:cNvPr id="3" name="内容占位符 2"/>
          <p:cNvSpPr>
            <a:spLocks noGrp="1"/>
          </p:cNvSpPr>
          <p:nvPr>
            <p:ph idx="1"/>
          </p:nvPr>
        </p:nvSpPr>
        <p:spPr>
          <a:xfrm>
            <a:off x="677334" y="2057401"/>
            <a:ext cx="8596668" cy="3983962"/>
          </a:xfrm>
        </p:spPr>
        <p:txBody>
          <a:bodyPr/>
          <a:lstStyle/>
          <a:p>
            <a:r>
              <a:rPr lang="zh-CN" altLang="zh-CN" sz="2400" dirty="0">
                <a:latin typeface="Times New Roman" panose="02020603050405020304" pitchFamily="18" charset="0"/>
                <a:cs typeface="Times New Roman" panose="02020603050405020304" pitchFamily="18" charset="0"/>
              </a:rPr>
              <a:t>每个账户由一个</a:t>
            </a:r>
            <a:r>
              <a:rPr lang="en-US" altLang="zh-CN" sz="2400" dirty="0">
                <a:latin typeface="Times New Roman" panose="02020603050405020304" pitchFamily="18" charset="0"/>
                <a:cs typeface="Times New Roman" panose="02020603050405020304" pitchFamily="18" charset="0"/>
              </a:rPr>
              <a:t>20</a:t>
            </a:r>
            <a:r>
              <a:rPr lang="zh-CN" altLang="zh-CN" sz="2400" dirty="0">
                <a:latin typeface="Times New Roman" panose="02020603050405020304" pitchFamily="18" charset="0"/>
                <a:cs typeface="Times New Roman" panose="02020603050405020304" pitchFamily="18" charset="0"/>
              </a:rPr>
              <a:t>字节的</a:t>
            </a:r>
            <a:r>
              <a:rPr lang="zh-CN" altLang="zh-CN" sz="2400" dirty="0" smtClean="0">
                <a:latin typeface="Times New Roman" panose="02020603050405020304" pitchFamily="18" charset="0"/>
                <a:cs typeface="Times New Roman" panose="02020603050405020304" pitchFamily="18" charset="0"/>
              </a:rPr>
              <a:t>地址</a:t>
            </a:r>
            <a:r>
              <a:rPr lang="zh-CN" altLang="en-US" sz="2400" dirty="0" smtClean="0">
                <a:latin typeface="Times New Roman" panose="02020603050405020304" pitchFamily="18" charset="0"/>
                <a:cs typeface="Times New Roman" panose="02020603050405020304" pitchFamily="18" charset="0"/>
              </a:rPr>
              <a:t>表示</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以太坊有两种类型的账户</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zh-CN" sz="2200" dirty="0" smtClean="0">
                <a:solidFill>
                  <a:schemeClr val="accent1">
                    <a:lumMod val="75000"/>
                  </a:schemeClr>
                </a:solidFill>
                <a:latin typeface="Times New Roman" panose="02020603050405020304" pitchFamily="18" charset="0"/>
                <a:cs typeface="Times New Roman" panose="02020603050405020304" pitchFamily="18" charset="0"/>
              </a:rPr>
              <a:t>外部账户</a:t>
            </a:r>
            <a:r>
              <a:rPr lang="zh-CN" altLang="zh-CN" sz="2200" dirty="0">
                <a:latin typeface="Times New Roman" panose="02020603050405020304" pitchFamily="18" charset="0"/>
                <a:cs typeface="Times New Roman" panose="02020603050405020304" pitchFamily="18" charset="0"/>
              </a:rPr>
              <a:t>（由私钥控制的</a:t>
            </a:r>
            <a:r>
              <a:rPr lang="zh-CN" altLang="zh-CN"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zh-CN" sz="2200" dirty="0" smtClean="0">
                <a:solidFill>
                  <a:schemeClr val="accent1">
                    <a:lumMod val="75000"/>
                  </a:schemeClr>
                </a:solidFill>
                <a:latin typeface="Times New Roman" panose="02020603050405020304" pitchFamily="18" charset="0"/>
                <a:cs typeface="Times New Roman" panose="02020603050405020304" pitchFamily="18" charset="0"/>
              </a:rPr>
              <a:t>合约</a:t>
            </a:r>
            <a:r>
              <a:rPr lang="zh-CN" altLang="zh-CN" sz="2200" dirty="0">
                <a:solidFill>
                  <a:schemeClr val="accent1">
                    <a:lumMod val="75000"/>
                  </a:schemeClr>
                </a:solidFill>
                <a:latin typeface="Times New Roman" panose="02020603050405020304" pitchFamily="18" charset="0"/>
                <a:cs typeface="Times New Roman" panose="02020603050405020304" pitchFamily="18" charset="0"/>
              </a:rPr>
              <a:t>账户</a:t>
            </a:r>
            <a:r>
              <a:rPr lang="zh-CN" altLang="zh-CN" sz="2200" dirty="0">
                <a:latin typeface="Times New Roman" panose="02020603050405020304" pitchFamily="18" charset="0"/>
                <a:cs typeface="Times New Roman" panose="02020603050405020304" pitchFamily="18" charset="0"/>
              </a:rPr>
              <a:t>（由合约代码控制</a:t>
            </a:r>
            <a:r>
              <a:rPr lang="zh-CN" altLang="zh-CN"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外部账户没有代码，可以通过创建和签名一笔交易从一个外部账户发送消息。</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每当</a:t>
            </a:r>
            <a:r>
              <a:rPr lang="zh-CN" altLang="zh-CN" sz="2400" dirty="0">
                <a:latin typeface="Times New Roman" panose="02020603050405020304" pitchFamily="18" charset="0"/>
                <a:cs typeface="Times New Roman" panose="02020603050405020304" pitchFamily="18" charset="0"/>
              </a:rPr>
              <a:t>合约账户收到一条消息，合约内部的代码就会被激活，允许它对内部存储进行读取和写入，和发送其它消息或者创建合约。</a:t>
            </a:r>
          </a:p>
          <a:p>
            <a:endParaRPr lang="zh-CN" altLang="en-US" dirty="0"/>
          </a:p>
        </p:txBody>
      </p:sp>
    </p:spTree>
    <p:extLst>
      <p:ext uri="{BB962C8B-B14F-4D97-AF65-F5344CB8AC3E}">
        <p14:creationId xmlns:p14="http://schemas.microsoft.com/office/powerpoint/2010/main" val="132289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479</TotalTime>
  <Words>1859</Words>
  <Application>Microsoft Office PowerPoint</Application>
  <PresentationFormat>宽屏</PresentationFormat>
  <Paragraphs>113</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黑体</vt:lpstr>
      <vt:lpstr>宋体</vt:lpstr>
      <vt:lpstr>Arial</vt:lpstr>
      <vt:lpstr>Calibri</vt:lpstr>
      <vt:lpstr>Cambria</vt:lpstr>
      <vt:lpstr>Times New Roman</vt:lpstr>
      <vt:lpstr>Wingdings</vt:lpstr>
      <vt:lpstr>Wingdings 3</vt:lpstr>
      <vt:lpstr>平面</vt:lpstr>
      <vt:lpstr>以太坊白皮书解读</vt:lpstr>
      <vt:lpstr>再谈比特币</vt:lpstr>
      <vt:lpstr>比特币 - UTXO</vt:lpstr>
      <vt:lpstr>比特币 - 状态转换函数</vt:lpstr>
      <vt:lpstr>比特币 - 状态转换函数</vt:lpstr>
      <vt:lpstr>比特币 - 检查区块有效性算法</vt:lpstr>
      <vt:lpstr>比特币 - 简化支付确认协议（SPV）</vt:lpstr>
      <vt:lpstr>以太坊 - 简介</vt:lpstr>
      <vt:lpstr>以太坊–账户</vt:lpstr>
      <vt:lpstr>以太坊 - 消息</vt:lpstr>
      <vt:lpstr>以太坊 - 状态转换函数</vt:lpstr>
      <vt:lpstr>以太坊 - 状态转换函数</vt:lpstr>
      <vt:lpstr>以太坊 – 状态转换函数</vt:lpstr>
      <vt:lpstr>以太坊 – 检查区块有效性算法</vt:lpstr>
      <vt:lpstr>以太坊 - 检查区块有效性算法</vt:lpstr>
      <vt:lpstr>以太坊 - 应用</vt:lpstr>
      <vt:lpstr>参考资料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Bitcoin白皮书解读</dc:title>
  <dc:creator>曾斌</dc:creator>
  <cp:lastModifiedBy>曾斌</cp:lastModifiedBy>
  <cp:revision>107</cp:revision>
  <dcterms:created xsi:type="dcterms:W3CDTF">2018-02-25T08:27:00Z</dcterms:created>
  <dcterms:modified xsi:type="dcterms:W3CDTF">2018-02-28T15:26:49Z</dcterms:modified>
</cp:coreProperties>
</file>