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24384000" cy="13716000"/>
  <p:notesSz cx="6858000" cy="9144000"/>
  <p:embeddedFontLst>
    <p:embeddedFont>
      <p:font typeface="Helvetica Neue" panose="02000503000000020004"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snapToGrid="0" snapToObjects="1">
      <p:cViewPr varScale="1">
        <p:scale>
          <a:sx n="54" d="100"/>
          <a:sy n="54" d="100"/>
        </p:scale>
        <p:origin x="792"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57" name="Google Shape;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18" name="Google Shape;11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0c17c4549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0c17c4549_0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0c17c4549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0c17c4549_0_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0c17c4549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0c17c4549_0_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0c17c4549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0c17c4549_0_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0c17c4549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0c17c4549_0_3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59" name="Google Shape;15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0c17c4549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0c17c4549_0_4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0c17c4549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0c17c4549_0_5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0c17c4549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0c17c4549_0_7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0c73cc3e7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0c73cc3e7_0_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09858ef2b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09858ef2b_4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0c17c4549_0_8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198" name="Google Shape;198;g40c17c4549_0_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f1513df8e_0_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07" name="Google Shape;207;g3f1513df8e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40d8519d2a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15" name="Google Shape;215;g40d8519d2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f1513df8e_0_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22" name="Google Shape;222;g3f1513df8e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f1513df8e_0_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31" name="Google Shape;231;g3f1513df8e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f1513df8e_0_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38" name="Google Shape;238;g3f1513df8e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0c17c4549_0_9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49" name="Google Shape;249;g40c17c4549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0c17c4549_0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40c17c4549_0_8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0c17c4549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0c17c4549_0_10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8" name="Google Shape;6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0c17c4549_0_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40c17c4549_0_1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0c17c4549_0_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0c17c4549_0_1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0c17c4549_0_1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40c17c4549_0_13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40c17c4549_0_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40c17c4549_0_1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40c17c4549_0_1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40c17c4549_0_13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0c17c4549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40c17c4549_0_7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f1513df8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f1513df8e_0_4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40c73cc3e7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40c73cc3e7_1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40c73cc3e7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40c73cc3e7_1_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4" name="Google Shape;7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0c17c454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0c17c4549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f1513df8e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f1513df8e_0_5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1" name="Google Shape;9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f1513df8e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f1513df8e_0_4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0c17c454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0c17c4549_0_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387600" y="2298700"/>
            <a:ext cx="19621500" cy="4648200"/>
          </a:xfrm>
          <a:prstGeom prst="rect">
            <a:avLst/>
          </a:prstGeom>
          <a:noFill/>
          <a:ln>
            <a:noFill/>
          </a:ln>
        </p:spPr>
        <p:txBody>
          <a:bodyPr spcFirstLastPara="1" wrap="square" lIns="50800" tIns="50800" rIns="50800" bIns="50800" anchor="b"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11" name="Google Shape;11;p2"/>
          <p:cNvSpPr txBox="1">
            <a:spLocks noGrp="1"/>
          </p:cNvSpPr>
          <p:nvPr>
            <p:ph type="body" idx="1"/>
          </p:nvPr>
        </p:nvSpPr>
        <p:spPr>
          <a:xfrm>
            <a:off x="2387600" y="7073900"/>
            <a:ext cx="19621500" cy="15875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12" name="Google Shape;12;p2"/>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6"/>
        <p:cNvGrpSpPr/>
        <p:nvPr/>
      </p:nvGrpSpPr>
      <p:grpSpPr>
        <a:xfrm>
          <a:off x="0" y="0"/>
          <a:ext cx="0" cy="0"/>
          <a:chOff x="0" y="0"/>
          <a:chExt cx="0" cy="0"/>
        </a:xfrm>
      </p:grpSpPr>
      <p:sp>
        <p:nvSpPr>
          <p:cNvPr id="47" name="Google Shape;47;p11"/>
          <p:cNvSpPr txBox="1">
            <a:spLocks noGrp="1"/>
          </p:cNvSpPr>
          <p:nvPr>
            <p:ph type="body" idx="1"/>
          </p:nvPr>
        </p:nvSpPr>
        <p:spPr>
          <a:xfrm>
            <a:off x="2387600" y="8953500"/>
            <a:ext cx="19621500" cy="6858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FFFFFF"/>
              </a:buClr>
              <a:buSzPts val="3800"/>
              <a:buFont typeface="Helvetica Neue"/>
              <a:buNone/>
              <a:defRPr sz="3800" b="1" i="0" u="none" strike="noStrike" cap="none">
                <a:solidFill>
                  <a:srgbClr val="FFFFFF"/>
                </a:solidFill>
                <a:latin typeface="Helvetica Neue"/>
                <a:ea typeface="Helvetica Neue"/>
                <a:cs typeface="Helvetica Neue"/>
                <a:sym typeface="Helvetica Neue"/>
              </a:defRPr>
            </a:lvl1pPr>
            <a:lvl2pPr marL="914400" marR="0" lvl="1"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L="1371600" marR="0" lvl="2"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L="1828800" marR="0" lvl="3"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L="2286000" marR="0" lvl="4"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8" name="Google Shape;48;p11"/>
          <p:cNvSpPr txBox="1">
            <a:spLocks noGrp="1"/>
          </p:cNvSpPr>
          <p:nvPr>
            <p:ph type="body" idx="2"/>
          </p:nvPr>
        </p:nvSpPr>
        <p:spPr>
          <a:xfrm>
            <a:off x="2387600" y="6007100"/>
            <a:ext cx="19621500" cy="952500"/>
          </a:xfrm>
          <a:prstGeom prst="rect">
            <a:avLst/>
          </a:prstGeom>
          <a:noFill/>
          <a:ln>
            <a:noFill/>
          </a:ln>
        </p:spPr>
        <p:txBody>
          <a:bodyPr spcFirstLastPara="1" wrap="square" lIns="50800" tIns="50800" rIns="50800" bIns="50800" anchor="ctr" anchorCtr="0"/>
          <a:lstStyle>
            <a:lvl1pPr marL="457200" marR="0" lvl="0" indent="-228600" algn="ctr" rtl="0">
              <a:lnSpc>
                <a:spcPct val="100000"/>
              </a:lnSpc>
              <a:spcBef>
                <a:spcPts val="3400"/>
              </a:spcBef>
              <a:spcAft>
                <a:spcPts val="0"/>
              </a:spcAft>
              <a:buClr>
                <a:srgbClr val="FFFFFF"/>
              </a:buClr>
              <a:buSzPts val="5600"/>
              <a:buFont typeface="Helvetica Neue"/>
              <a:buNone/>
              <a:defRPr sz="5600" b="0" i="0" u="none" strike="noStrike" cap="none">
                <a:solidFill>
                  <a:srgbClr val="FFFFFF"/>
                </a:solidFill>
                <a:latin typeface="Helvetica Neue"/>
                <a:ea typeface="Helvetica Neue"/>
                <a:cs typeface="Helvetica Neue"/>
                <a:sym typeface="Helvetica Neue"/>
              </a:defRPr>
            </a:lvl1pPr>
            <a:lvl2pPr marL="914400" marR="0" lvl="1"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L="1371600" marR="0" lvl="2"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L="1828800" marR="0" lvl="3"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L="2286000" marR="0" lvl="4"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9" name="Google Shape;49;p11"/>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50"/>
        <p:cNvGrpSpPr/>
        <p:nvPr/>
      </p:nvGrpSpPr>
      <p:grpSpPr>
        <a:xfrm>
          <a:off x="0" y="0"/>
          <a:ext cx="0" cy="0"/>
          <a:chOff x="0" y="0"/>
          <a:chExt cx="0" cy="0"/>
        </a:xfrm>
      </p:grpSpPr>
      <p:sp>
        <p:nvSpPr>
          <p:cNvPr id="51" name="Google Shape;51;p12"/>
          <p:cNvSpPr>
            <a:spLocks noGrp="1"/>
          </p:cNvSpPr>
          <p:nvPr>
            <p:ph type="pic" idx="2"/>
          </p:nvPr>
        </p:nvSpPr>
        <p:spPr>
          <a:xfrm>
            <a:off x="0" y="0"/>
            <a:ext cx="24384001" cy="13716000"/>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52" name="Google Shape;52;p12"/>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Bullets"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15" name="Google Shape;15;p3"/>
          <p:cNvSpPr txBox="1">
            <a:spLocks noGrp="1"/>
          </p:cNvSpPr>
          <p:nvPr>
            <p:ph type="body" idx="1"/>
          </p:nvPr>
        </p:nvSpPr>
        <p:spPr>
          <a:xfrm>
            <a:off x="1790700" y="3644900"/>
            <a:ext cx="20815300" cy="8839200"/>
          </a:xfrm>
          <a:prstGeom prst="rect">
            <a:avLst/>
          </a:prstGeom>
          <a:noFill/>
          <a:ln>
            <a:noFill/>
          </a:ln>
        </p:spPr>
        <p:txBody>
          <a:bodyPr spcFirstLastPara="1" wrap="square" lIns="50800" tIns="50800" rIns="50800" bIns="50800" anchor="ctr" anchorCtr="0"/>
          <a:lstStyle>
            <a:lvl1pPr marL="457200" marR="0" lvl="0"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L="914400" marR="0" lvl="1"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L="1371600" marR="0" lvl="2"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L="1828800" marR="0" lvl="3"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L="2286000" marR="0" lvl="4"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16" name="Google Shape;16;p3"/>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17"/>
        <p:cNvGrpSpPr/>
        <p:nvPr/>
      </p:nvGrpSpPr>
      <p:grpSpPr>
        <a:xfrm>
          <a:off x="0" y="0"/>
          <a:ext cx="0" cy="0"/>
          <a:chOff x="0" y="0"/>
          <a:chExt cx="0" cy="0"/>
        </a:xfrm>
      </p:grpSpPr>
      <p:sp>
        <p:nvSpPr>
          <p:cNvPr id="18" name="Google Shape;18;p4"/>
          <p:cNvSpPr>
            <a:spLocks noGrp="1"/>
          </p:cNvSpPr>
          <p:nvPr>
            <p:ph type="pic" idx="2"/>
          </p:nvPr>
        </p:nvSpPr>
        <p:spPr>
          <a:xfrm>
            <a:off x="2933700" y="891704"/>
            <a:ext cx="18541999" cy="8318501"/>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19" name="Google Shape;19;p4"/>
          <p:cNvSpPr txBox="1">
            <a:spLocks noGrp="1"/>
          </p:cNvSpPr>
          <p:nvPr>
            <p:ph type="title"/>
          </p:nvPr>
        </p:nvSpPr>
        <p:spPr>
          <a:xfrm>
            <a:off x="2387600" y="9448800"/>
            <a:ext cx="19621500" cy="2006600"/>
          </a:xfrm>
          <a:prstGeom prst="rect">
            <a:avLst/>
          </a:prstGeom>
          <a:noFill/>
          <a:ln>
            <a:noFill/>
          </a:ln>
        </p:spPr>
        <p:txBody>
          <a:bodyPr spcFirstLastPara="1" wrap="square" lIns="50800" tIns="50800" rIns="50800" bIns="50800" anchor="b"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20" name="Google Shape;20;p4"/>
          <p:cNvSpPr txBox="1">
            <a:spLocks noGrp="1"/>
          </p:cNvSpPr>
          <p:nvPr>
            <p:ph type="body" idx="1"/>
          </p:nvPr>
        </p:nvSpPr>
        <p:spPr>
          <a:xfrm>
            <a:off x="2387600" y="11518900"/>
            <a:ext cx="19621500" cy="17145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21" name="Google Shape;21;p4"/>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2387600" y="4533900"/>
            <a:ext cx="19621500" cy="46482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24" name="Google Shape;24;p5"/>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5"/>
        <p:cNvGrpSpPr/>
        <p:nvPr/>
      </p:nvGrpSpPr>
      <p:grpSpPr>
        <a:xfrm>
          <a:off x="0" y="0"/>
          <a:ext cx="0" cy="0"/>
          <a:chOff x="0" y="0"/>
          <a:chExt cx="0" cy="0"/>
        </a:xfrm>
      </p:grpSpPr>
      <p:sp>
        <p:nvSpPr>
          <p:cNvPr id="26" name="Google Shape;26;p6"/>
          <p:cNvSpPr>
            <a:spLocks noGrp="1"/>
          </p:cNvSpPr>
          <p:nvPr>
            <p:ph type="pic" idx="2"/>
          </p:nvPr>
        </p:nvSpPr>
        <p:spPr>
          <a:xfrm>
            <a:off x="12496800" y="1068296"/>
            <a:ext cx="10223500" cy="11595101"/>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27" name="Google Shape;27;p6"/>
          <p:cNvSpPr txBox="1">
            <a:spLocks noGrp="1"/>
          </p:cNvSpPr>
          <p:nvPr>
            <p:ph type="title"/>
          </p:nvPr>
        </p:nvSpPr>
        <p:spPr>
          <a:xfrm>
            <a:off x="1790700" y="1066800"/>
            <a:ext cx="10007600" cy="5626100"/>
          </a:xfrm>
          <a:prstGeom prst="rect">
            <a:avLst/>
          </a:prstGeom>
          <a:noFill/>
          <a:ln>
            <a:noFill/>
          </a:ln>
        </p:spPr>
        <p:txBody>
          <a:bodyPr spcFirstLastPara="1" wrap="square" lIns="50800" tIns="50800" rIns="50800" bIns="50800" anchor="b" anchorCtr="0"/>
          <a:lstStyle>
            <a:lvl1pPr marR="0" lvl="0" algn="ctr" rtl="0">
              <a:lnSpc>
                <a:spcPct val="100000"/>
              </a:lnSpc>
              <a:spcBef>
                <a:spcPts val="0"/>
              </a:spcBef>
              <a:spcAft>
                <a:spcPts val="0"/>
              </a:spcAft>
              <a:buClr>
                <a:srgbClr val="FFFFFF"/>
              </a:buClr>
              <a:buSzPts val="8400"/>
              <a:buFont typeface="Helvetica Neue"/>
              <a:buNone/>
              <a:defRPr sz="84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28" name="Google Shape;28;p6"/>
          <p:cNvSpPr txBox="1">
            <a:spLocks noGrp="1"/>
          </p:cNvSpPr>
          <p:nvPr>
            <p:ph type="body" idx="1"/>
          </p:nvPr>
        </p:nvSpPr>
        <p:spPr>
          <a:xfrm>
            <a:off x="1790700" y="7035800"/>
            <a:ext cx="10007600" cy="5626100"/>
          </a:xfrm>
          <a:prstGeom prst="rect">
            <a:avLst/>
          </a:prstGeom>
          <a:noFill/>
          <a:ln>
            <a:noFill/>
          </a:ln>
        </p:spPr>
        <p:txBody>
          <a:bodyPr spcFirstLastPara="1" wrap="square" lIns="50800" tIns="50800" rIns="50800" bIns="50800" anchor="t" anchorCtr="0"/>
          <a:lstStyle>
            <a:lvl1pPr marL="457200" marR="0" lvl="0"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FFFFFF"/>
              </a:buClr>
              <a:buSzPts val="4400"/>
              <a:buFont typeface="Helvetica Neue"/>
              <a:buNone/>
              <a:defRPr sz="44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29" name="Google Shape;29;p6"/>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32" name="Google Shape;32;p7"/>
          <p:cNvSpPr txBox="1">
            <a:spLocks noGrp="1"/>
          </p:cNvSpPr>
          <p:nvPr>
            <p:ph type="sldNum" idx="12"/>
          </p:nvPr>
        </p:nvSpPr>
        <p:spPr>
          <a:xfrm>
            <a:off x="11955253" y="13004799"/>
            <a:ext cx="453238" cy="469901"/>
          </a:xfrm>
          <a:prstGeom prst="rect">
            <a:avLst/>
          </a:prstGeom>
          <a:noFill/>
          <a:ln>
            <a:noFill/>
          </a:ln>
        </p:spPr>
        <p:txBody>
          <a:bodyPr spcFirstLastPara="1" wrap="square" lIns="50800" tIns="50800" rIns="50800" bIns="50800" anchor="b"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3"/>
        <p:cNvGrpSpPr/>
        <p:nvPr/>
      </p:nvGrpSpPr>
      <p:grpSpPr>
        <a:xfrm>
          <a:off x="0" y="0"/>
          <a:ext cx="0" cy="0"/>
          <a:chOff x="0" y="0"/>
          <a:chExt cx="0" cy="0"/>
        </a:xfrm>
      </p:grpSpPr>
      <p:sp>
        <p:nvSpPr>
          <p:cNvPr id="34" name="Google Shape;34;p8"/>
          <p:cNvSpPr>
            <a:spLocks noGrp="1"/>
          </p:cNvSpPr>
          <p:nvPr>
            <p:ph type="pic" idx="2"/>
          </p:nvPr>
        </p:nvSpPr>
        <p:spPr>
          <a:xfrm>
            <a:off x="12598400" y="3641951"/>
            <a:ext cx="10007600" cy="8851901"/>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35" name="Google Shape;35;p8"/>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36" name="Google Shape;36;p8"/>
          <p:cNvSpPr txBox="1">
            <a:spLocks noGrp="1"/>
          </p:cNvSpPr>
          <p:nvPr>
            <p:ph type="body" idx="1"/>
          </p:nvPr>
        </p:nvSpPr>
        <p:spPr>
          <a:xfrm>
            <a:off x="1790700" y="3644900"/>
            <a:ext cx="10007600" cy="8839200"/>
          </a:xfrm>
          <a:prstGeom prst="rect">
            <a:avLst/>
          </a:prstGeom>
          <a:noFill/>
          <a:ln>
            <a:noFill/>
          </a:ln>
        </p:spPr>
        <p:txBody>
          <a:bodyPr spcFirstLastPara="1" wrap="square" lIns="50800" tIns="50800" rIns="50800" bIns="50800" anchor="ctr" anchorCtr="0"/>
          <a:lstStyle>
            <a:lvl1pPr marL="457200" marR="0" lvl="0" indent="-409575" algn="l" rtl="0">
              <a:lnSpc>
                <a:spcPct val="100000"/>
              </a:lnSpc>
              <a:spcBef>
                <a:spcPts val="5300"/>
              </a:spcBef>
              <a:spcAft>
                <a:spcPts val="0"/>
              </a:spcAft>
              <a:buClr>
                <a:srgbClr val="FFFFFF"/>
              </a:buClr>
              <a:buSzPts val="2850"/>
              <a:buFont typeface="Helvetica Neue"/>
              <a:buChar char="•"/>
              <a:defRPr sz="3800" b="0" i="0" u="none" strike="noStrike" cap="none">
                <a:solidFill>
                  <a:srgbClr val="FFFFFF"/>
                </a:solidFill>
                <a:latin typeface="Helvetica Neue"/>
                <a:ea typeface="Helvetica Neue"/>
                <a:cs typeface="Helvetica Neue"/>
                <a:sym typeface="Helvetica Neue"/>
              </a:defRPr>
            </a:lvl1pPr>
            <a:lvl2pPr marL="914400" marR="0" lvl="1" indent="-409575" algn="l" rtl="0">
              <a:lnSpc>
                <a:spcPct val="100000"/>
              </a:lnSpc>
              <a:spcBef>
                <a:spcPts val="5300"/>
              </a:spcBef>
              <a:spcAft>
                <a:spcPts val="0"/>
              </a:spcAft>
              <a:buClr>
                <a:srgbClr val="FFFFFF"/>
              </a:buClr>
              <a:buSzPts val="285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71600" marR="0" lvl="2" indent="-409575" algn="l" rtl="0">
              <a:lnSpc>
                <a:spcPct val="100000"/>
              </a:lnSpc>
              <a:spcBef>
                <a:spcPts val="5300"/>
              </a:spcBef>
              <a:spcAft>
                <a:spcPts val="0"/>
              </a:spcAft>
              <a:buClr>
                <a:srgbClr val="FFFFFF"/>
              </a:buClr>
              <a:buSzPts val="285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828800" marR="0" lvl="3" indent="-409575" algn="l" rtl="0">
              <a:lnSpc>
                <a:spcPct val="100000"/>
              </a:lnSpc>
              <a:spcBef>
                <a:spcPts val="5300"/>
              </a:spcBef>
              <a:spcAft>
                <a:spcPts val="0"/>
              </a:spcAft>
              <a:buClr>
                <a:srgbClr val="FFFFFF"/>
              </a:buClr>
              <a:buSzPts val="285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86000" marR="0" lvl="4" indent="-409575" algn="l" rtl="0">
              <a:lnSpc>
                <a:spcPct val="100000"/>
              </a:lnSpc>
              <a:spcBef>
                <a:spcPts val="5300"/>
              </a:spcBef>
              <a:spcAft>
                <a:spcPts val="0"/>
              </a:spcAft>
              <a:buClr>
                <a:srgbClr val="FFFFFF"/>
              </a:buClr>
              <a:buSzPts val="285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37" name="Google Shape;37;p8"/>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1790700" y="1790700"/>
            <a:ext cx="20815300" cy="10147300"/>
          </a:xfrm>
          <a:prstGeom prst="rect">
            <a:avLst/>
          </a:prstGeom>
          <a:noFill/>
          <a:ln>
            <a:noFill/>
          </a:ln>
        </p:spPr>
        <p:txBody>
          <a:bodyPr spcFirstLastPara="1" wrap="square" lIns="50800" tIns="50800" rIns="50800" bIns="50800" anchor="ctr" anchorCtr="0"/>
          <a:lstStyle>
            <a:lvl1pPr marL="457200" marR="0" lvl="0"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L="914400" marR="0" lvl="1"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L="1371600" marR="0" lvl="2"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L="1828800" marR="0" lvl="3"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L="2286000" marR="0" lvl="4"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0" name="Google Shape;40;p9"/>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41"/>
        <p:cNvGrpSpPr/>
        <p:nvPr/>
      </p:nvGrpSpPr>
      <p:grpSpPr>
        <a:xfrm>
          <a:off x="0" y="0"/>
          <a:ext cx="0" cy="0"/>
          <a:chOff x="0" y="0"/>
          <a:chExt cx="0" cy="0"/>
        </a:xfrm>
      </p:grpSpPr>
      <p:sp>
        <p:nvSpPr>
          <p:cNvPr id="42" name="Google Shape;42;p10"/>
          <p:cNvSpPr>
            <a:spLocks noGrp="1"/>
          </p:cNvSpPr>
          <p:nvPr>
            <p:ph type="pic" idx="2"/>
          </p:nvPr>
        </p:nvSpPr>
        <p:spPr>
          <a:xfrm>
            <a:off x="12496800" y="7162800"/>
            <a:ext cx="10185400" cy="5486400"/>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3" name="Google Shape;43;p10"/>
          <p:cNvSpPr>
            <a:spLocks noGrp="1"/>
          </p:cNvSpPr>
          <p:nvPr>
            <p:ph type="pic" idx="3"/>
          </p:nvPr>
        </p:nvSpPr>
        <p:spPr>
          <a:xfrm>
            <a:off x="12496800" y="1066800"/>
            <a:ext cx="10185400" cy="5486400"/>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4" name="Google Shape;44;p10"/>
          <p:cNvSpPr>
            <a:spLocks noGrp="1"/>
          </p:cNvSpPr>
          <p:nvPr>
            <p:ph type="pic" idx="4"/>
          </p:nvPr>
        </p:nvSpPr>
        <p:spPr>
          <a:xfrm>
            <a:off x="1701800" y="1071716"/>
            <a:ext cx="10185400" cy="11582401"/>
          </a:xfrm>
          <a:prstGeom prst="rect">
            <a:avLst/>
          </a:prstGeom>
          <a:noFill/>
          <a:ln>
            <a:noFill/>
          </a:ln>
        </p:spPr>
        <p:txBody>
          <a:bodyPr spcFirstLastPara="1" wrap="square" lIns="91425" tIns="45700" rIns="91425" bIns="45700" anchor="t" anchorCtr="0"/>
          <a:lstStyle>
            <a:lvl1pPr marR="0" lvl="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45" name="Google Shape;45;p10"/>
          <p:cNvSpPr txBox="1">
            <a:spLocks noGrp="1"/>
          </p:cNvSpPr>
          <p:nvPr>
            <p:ph type="sldNum" idx="12"/>
          </p:nvPr>
        </p:nvSpPr>
        <p:spPr>
          <a:xfrm>
            <a:off x="11955253" y="13004800"/>
            <a:ext cx="453238" cy="469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1790700" y="3644900"/>
            <a:ext cx="20815300" cy="8839200"/>
          </a:xfrm>
          <a:prstGeom prst="rect">
            <a:avLst/>
          </a:prstGeom>
          <a:noFill/>
          <a:ln>
            <a:noFill/>
          </a:ln>
        </p:spPr>
        <p:txBody>
          <a:bodyPr spcFirstLastPara="1" wrap="square" lIns="50800" tIns="50800" rIns="50800" bIns="50800" anchor="ctr" anchorCtr="0"/>
          <a:lstStyle>
            <a:lvl1pPr marL="457200" marR="0" lvl="0"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1pPr>
            <a:lvl2pPr marL="914400" marR="0" lvl="1"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2pPr>
            <a:lvl3pPr marL="1371600" marR="0" lvl="2"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3pPr>
            <a:lvl4pPr marL="1828800" marR="0" lvl="3"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4pPr>
            <a:lvl5pPr marL="2286000" marR="0" lvl="4"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5pPr>
            <a:lvl6pPr marL="2743200" marR="0" lvl="5"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6pPr>
            <a:lvl7pPr marL="3200400" marR="0" lvl="6"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7pPr>
            <a:lvl8pPr marL="3657600" marR="0" lvl="7"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8pPr>
            <a:lvl9pPr marL="4114800" marR="0" lvl="8" indent="-476250" algn="l" rtl="0">
              <a:lnSpc>
                <a:spcPct val="100000"/>
              </a:lnSpc>
              <a:spcBef>
                <a:spcPts val="5900"/>
              </a:spcBef>
              <a:spcAft>
                <a:spcPts val="0"/>
              </a:spcAft>
              <a:buClr>
                <a:srgbClr val="FFFFFF"/>
              </a:buClr>
              <a:buSzPts val="3900"/>
              <a:buFont typeface="Helvetica Neue"/>
              <a:buChar char="•"/>
              <a:defRPr sz="5200" b="0" i="0" u="none" strike="noStrike" cap="none">
                <a:solidFill>
                  <a:srgbClr val="FFFFFF"/>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11955253" y="13004799"/>
            <a:ext cx="453238" cy="469901"/>
          </a:xfrm>
          <a:prstGeom prst="rect">
            <a:avLst/>
          </a:prstGeom>
          <a:noFill/>
          <a:ln>
            <a:noFill/>
          </a:ln>
        </p:spPr>
        <p:txBody>
          <a:bodyPr spcFirstLastPara="1" wrap="square" lIns="50800" tIns="50800" rIns="50800" bIns="50800" anchor="b" anchorCtr="0">
            <a:noAutofit/>
          </a:bodyPr>
          <a:lstStyle>
            <a:lvl1pPr marL="0" marR="0" lvl="0"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youtube.com/watch?v=CFxMgY8Pe2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idx="4294967295"/>
          </p:nvPr>
        </p:nvSpPr>
        <p:spPr>
          <a:xfrm>
            <a:off x="2387600" y="2298700"/>
            <a:ext cx="19621500" cy="4648200"/>
          </a:xfrm>
          <a:prstGeom prst="rect">
            <a:avLst/>
          </a:prstGeom>
          <a:noFill/>
          <a:ln>
            <a:noFill/>
          </a:ln>
        </p:spPr>
        <p:txBody>
          <a:bodyPr spcFirstLastPara="1" wrap="square" lIns="50800" tIns="50800" rIns="50800" bIns="50800" anchor="b"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b="0" i="0" u="none" strike="noStrike" cap="none">
                <a:solidFill>
                  <a:srgbClr val="FFFFFF"/>
                </a:solidFill>
                <a:latin typeface="Helvetica Neue"/>
                <a:ea typeface="Helvetica Neue"/>
                <a:cs typeface="Helvetica Neue"/>
                <a:sym typeface="Helvetica Neue"/>
              </a:rPr>
              <a:t>GEORGETOWN UNIVERSITY</a:t>
            </a:r>
            <a:endParaRPr/>
          </a:p>
          <a:p>
            <a:pPr marL="0" marR="0" lvl="0" indent="0" algn="ctr" rtl="0">
              <a:lnSpc>
                <a:spcPct val="100000"/>
              </a:lnSpc>
              <a:spcBef>
                <a:spcPts val="0"/>
              </a:spcBef>
              <a:spcAft>
                <a:spcPts val="0"/>
              </a:spcAft>
              <a:buClr>
                <a:srgbClr val="FFFFFF"/>
              </a:buClr>
              <a:buSzPts val="7200"/>
              <a:buFont typeface="Helvetica Neue"/>
              <a:buNone/>
            </a:pPr>
            <a:endParaRPr sz="7200" b="0" i="0" u="none" strike="noStrike" cap="none">
              <a:solidFill>
                <a:srgbClr val="FFFFFF"/>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FFFFFF"/>
              </a:buClr>
              <a:buSzPts val="6000"/>
              <a:buFont typeface="Helvetica Neue"/>
              <a:buNone/>
            </a:pPr>
            <a:r>
              <a:rPr lang="en-US" sz="6000" b="0" i="0" u="none" strike="noStrike" cap="none">
                <a:solidFill>
                  <a:srgbClr val="FFFFFF"/>
                </a:solidFill>
                <a:latin typeface="Helvetica Neue"/>
                <a:ea typeface="Helvetica Neue"/>
                <a:cs typeface="Helvetica Neue"/>
                <a:sym typeface="Helvetica Neue"/>
              </a:rPr>
              <a:t>DATA SCIENCE COHORT 12</a:t>
            </a:r>
            <a:endParaRPr/>
          </a:p>
        </p:txBody>
      </p:sp>
      <p:sp>
        <p:nvSpPr>
          <p:cNvPr id="60" name="Google Shape;60;p14"/>
          <p:cNvSpPr txBox="1">
            <a:spLocks noGrp="1"/>
          </p:cNvSpPr>
          <p:nvPr>
            <p:ph type="subTitle" idx="4294967295"/>
          </p:nvPr>
        </p:nvSpPr>
        <p:spPr>
          <a:xfrm>
            <a:off x="2387600" y="7073900"/>
            <a:ext cx="19621500" cy="1587500"/>
          </a:xfrm>
          <a:prstGeom prst="rect">
            <a:avLst/>
          </a:prstGeom>
          <a:noFill/>
          <a:ln>
            <a:noFill/>
          </a:ln>
        </p:spPr>
        <p:txBody>
          <a:bodyPr spcFirstLastPara="1" wrap="square" lIns="50800" tIns="50800" rIns="50800" bIns="50800" anchor="t" anchorCtr="0">
            <a:noAutofit/>
          </a:bodyPr>
          <a:lstStyle/>
          <a:p>
            <a:pPr marL="0" marR="0" lvl="0" indent="0" algn="ctr" rtl="0">
              <a:lnSpc>
                <a:spcPct val="100000"/>
              </a:lnSpc>
              <a:spcBef>
                <a:spcPts val="0"/>
              </a:spcBef>
              <a:spcAft>
                <a:spcPts val="0"/>
              </a:spcAft>
              <a:buClr>
                <a:srgbClr val="FFFFFF"/>
              </a:buClr>
              <a:buSzPts val="4464"/>
              <a:buFont typeface="Helvetica Neue"/>
              <a:buNone/>
            </a:pPr>
            <a:endParaRPr sz="4464" b="0" i="0" u="none" strike="noStrike" cap="none">
              <a:solidFill>
                <a:srgbClr val="FFFFFF"/>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FFFFFF"/>
              </a:buClr>
              <a:buSzPts val="5208"/>
              <a:buFont typeface="Helvetica Neue"/>
              <a:buNone/>
            </a:pPr>
            <a:r>
              <a:rPr lang="en-US" sz="5208" b="1" i="0" u="none" strike="noStrike" cap="none">
                <a:solidFill>
                  <a:srgbClr val="FFFFFF"/>
                </a:solidFill>
                <a:latin typeface="Helvetica Neue"/>
                <a:ea typeface="Helvetica Neue"/>
                <a:cs typeface="Helvetica Neue"/>
                <a:sym typeface="Helvetica Neue"/>
              </a:rPr>
              <a:t>TEAM BOX OFFICE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b="0" i="0" u="none" strike="noStrike" cap="none">
                <a:solidFill>
                  <a:srgbClr val="FFFFFF"/>
                </a:solidFill>
                <a:latin typeface="Helvetica Neue"/>
                <a:ea typeface="Helvetica Neue"/>
                <a:cs typeface="Helvetica Neue"/>
                <a:sym typeface="Helvetica Neue"/>
              </a:rPr>
              <a:t>DATA WRANGLING</a:t>
            </a:r>
            <a:endParaRPr/>
          </a:p>
        </p:txBody>
      </p:sp>
      <p:sp>
        <p:nvSpPr>
          <p:cNvPr id="121" name="Google Shape;121;p23"/>
          <p:cNvSpPr txBox="1">
            <a:spLocks noGrp="1"/>
          </p:cNvSpPr>
          <p:nvPr>
            <p:ph type="body" idx="1"/>
          </p:nvPr>
        </p:nvSpPr>
        <p:spPr>
          <a:xfrm>
            <a:off x="1585300" y="2572275"/>
            <a:ext cx="20815200" cy="8839200"/>
          </a:xfrm>
          <a:prstGeom prst="rect">
            <a:avLst/>
          </a:prstGeom>
          <a:noFill/>
          <a:ln>
            <a:noFill/>
          </a:ln>
        </p:spPr>
        <p:txBody>
          <a:bodyPr spcFirstLastPara="1" wrap="square" lIns="50800" tIns="50800" rIns="50800" bIns="50800" anchor="ctr" anchorCtr="0">
            <a:noAutofit/>
          </a:bodyPr>
          <a:lstStyle/>
          <a:p>
            <a:pPr marL="609600" marR="0" lvl="0" indent="-609600" algn="l" rtl="0">
              <a:lnSpc>
                <a:spcPct val="100000"/>
              </a:lnSpc>
              <a:spcBef>
                <a:spcPts val="0"/>
              </a:spcBef>
              <a:spcAft>
                <a:spcPts val="0"/>
              </a:spcAft>
              <a:buClr>
                <a:srgbClr val="FFFFFF"/>
              </a:buClr>
              <a:buSzPts val="3900"/>
              <a:buFont typeface="Helvetica Neue"/>
              <a:buChar char="•"/>
            </a:pPr>
            <a:r>
              <a:rPr lang="en-US" sz="5200" b="0" i="0" u="none" strike="noStrike" cap="none">
                <a:solidFill>
                  <a:srgbClr val="FFFFFF"/>
                </a:solidFill>
                <a:latin typeface="Helvetica Neue"/>
                <a:ea typeface="Helvetica Neue"/>
                <a:cs typeface="Helvetica Neue"/>
                <a:sym typeface="Helvetica Neue"/>
              </a:rPr>
              <a:t>Data munging and wrangling </a:t>
            </a:r>
            <a:endParaRPr/>
          </a:p>
          <a:p>
            <a:pPr marL="609600" marR="0" lvl="0" indent="-609600" algn="l" rtl="0">
              <a:lnSpc>
                <a:spcPct val="100000"/>
              </a:lnSpc>
              <a:spcBef>
                <a:spcPts val="5900"/>
              </a:spcBef>
              <a:spcAft>
                <a:spcPts val="0"/>
              </a:spcAft>
              <a:buClr>
                <a:srgbClr val="FFFFFF"/>
              </a:buClr>
              <a:buSzPts val="3900"/>
              <a:buFont typeface="Helvetica Neue"/>
              <a:buChar char="•"/>
            </a:pPr>
            <a:r>
              <a:rPr lang="en-US" sz="5200" b="0" i="0" u="none" strike="noStrike" cap="none">
                <a:solidFill>
                  <a:srgbClr val="FFFFFF"/>
                </a:solidFill>
                <a:latin typeface="Helvetica Neue"/>
                <a:ea typeface="Helvetica Neue"/>
                <a:cs typeface="Helvetica Neue"/>
                <a:sym typeface="Helvetica Neue"/>
              </a:rPr>
              <a:t>Data cleaning</a:t>
            </a:r>
            <a:endParaRPr/>
          </a:p>
          <a:p>
            <a:pPr marL="609600" marR="0" lvl="0" indent="-609600" algn="l" rtl="0">
              <a:lnSpc>
                <a:spcPct val="100000"/>
              </a:lnSpc>
              <a:spcBef>
                <a:spcPts val="5900"/>
              </a:spcBef>
              <a:spcAft>
                <a:spcPts val="0"/>
              </a:spcAft>
              <a:buClr>
                <a:srgbClr val="FFFFFF"/>
              </a:buClr>
              <a:buSzPts val="3900"/>
              <a:buFont typeface="Helvetica Neue"/>
              <a:buChar char="•"/>
            </a:pPr>
            <a:r>
              <a:rPr lang="en-US" sz="5200" b="0" i="0" u="none" strike="noStrike" cap="none">
                <a:solidFill>
                  <a:srgbClr val="FFFFFF"/>
                </a:solidFill>
                <a:latin typeface="Helvetica Neue"/>
                <a:ea typeface="Helvetica Neue"/>
                <a:cs typeface="Helvetica Neue"/>
                <a:sym typeface="Helvetica Neue"/>
              </a:rPr>
              <a:t>Missing Data</a:t>
            </a:r>
            <a:endParaRPr/>
          </a:p>
        </p:txBody>
      </p:sp>
      <p:pic>
        <p:nvPicPr>
          <p:cNvPr id="122" name="Google Shape;122;p23" descr="Image"/>
          <p:cNvPicPr preferRelativeResize="0"/>
          <p:nvPr/>
        </p:nvPicPr>
        <p:blipFill rotWithShape="1">
          <a:blip r:embed="rId3">
            <a:alphaModFix/>
          </a:blip>
          <a:srcRect/>
          <a:stretch/>
        </p:blipFill>
        <p:spPr>
          <a:xfrm>
            <a:off x="16262350" y="3702050"/>
            <a:ext cx="6350000" cy="1778000"/>
          </a:xfrm>
          <a:prstGeom prst="rect">
            <a:avLst/>
          </a:prstGeom>
          <a:noFill/>
          <a:ln>
            <a:noFill/>
          </a:ln>
        </p:spPr>
      </p:pic>
      <p:pic>
        <p:nvPicPr>
          <p:cNvPr id="123" name="Google Shape;123;p23" descr="Image"/>
          <p:cNvPicPr preferRelativeResize="0"/>
          <p:nvPr/>
        </p:nvPicPr>
        <p:blipFill rotWithShape="1">
          <a:blip r:embed="rId4">
            <a:alphaModFix/>
          </a:blip>
          <a:srcRect/>
          <a:stretch/>
        </p:blipFill>
        <p:spPr>
          <a:xfrm>
            <a:off x="16262348" y="5626100"/>
            <a:ext cx="6350001" cy="1984375"/>
          </a:xfrm>
          <a:prstGeom prst="rect">
            <a:avLst/>
          </a:prstGeom>
          <a:noFill/>
          <a:ln>
            <a:noFill/>
          </a:ln>
        </p:spPr>
      </p:pic>
      <p:pic>
        <p:nvPicPr>
          <p:cNvPr id="124" name="Google Shape;124;p23" descr="Image"/>
          <p:cNvPicPr preferRelativeResize="0"/>
          <p:nvPr/>
        </p:nvPicPr>
        <p:blipFill rotWithShape="1">
          <a:blip r:embed="rId5">
            <a:alphaModFix/>
          </a:blip>
          <a:srcRect/>
          <a:stretch/>
        </p:blipFill>
        <p:spPr>
          <a:xfrm>
            <a:off x="16254081" y="7756525"/>
            <a:ext cx="6366536" cy="13936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JOINING DATA SETS</a:t>
            </a:r>
            <a:endParaRPr sz="7200"/>
          </a:p>
        </p:txBody>
      </p:sp>
      <p:sp>
        <p:nvSpPr>
          <p:cNvPr id="130" name="Google Shape;130;p24"/>
          <p:cNvSpPr txBox="1">
            <a:spLocks noGrp="1"/>
          </p:cNvSpPr>
          <p:nvPr>
            <p:ph type="body" idx="1"/>
          </p:nvPr>
        </p:nvSpPr>
        <p:spPr>
          <a:xfrm>
            <a:off x="1790700" y="3644900"/>
            <a:ext cx="20815200" cy="10071000"/>
          </a:xfrm>
          <a:prstGeom prst="rect">
            <a:avLst/>
          </a:prstGeom>
        </p:spPr>
        <p:txBody>
          <a:bodyPr spcFirstLastPara="1" wrap="square" lIns="50800" tIns="50800" rIns="50800" bIns="50800" anchor="t" anchorCtr="0">
            <a:noAutofit/>
          </a:bodyPr>
          <a:lstStyle/>
          <a:p>
            <a:pPr marL="457200" lvl="0" indent="-476250" rtl="0">
              <a:spcBef>
                <a:spcPts val="0"/>
              </a:spcBef>
              <a:spcAft>
                <a:spcPts val="0"/>
              </a:spcAft>
              <a:buSzPts val="3900"/>
              <a:buChar char="●"/>
            </a:pPr>
            <a:r>
              <a:rPr lang="en-US"/>
              <a:t>Of the dozen data files we gathered or created, most were easy to join by using movie ID columns.</a:t>
            </a:r>
            <a:br>
              <a:rPr lang="en-US"/>
            </a:br>
            <a:endParaRPr/>
          </a:p>
          <a:p>
            <a:pPr marL="457200" lvl="0" indent="-476250" rtl="0">
              <a:spcBef>
                <a:spcPts val="0"/>
              </a:spcBef>
              <a:spcAft>
                <a:spcPts val="0"/>
              </a:spcAft>
              <a:buSzPts val="3900"/>
              <a:buChar char="●"/>
            </a:pPr>
            <a:r>
              <a:rPr lang="en-US"/>
              <a:t>Data from the-numbers.com did not have movie ID, so used movie name and year of release to join.</a:t>
            </a:r>
            <a:endParaRPr/>
          </a:p>
          <a:p>
            <a:pPr marL="914400" lvl="1" indent="-514350" rtl="0">
              <a:spcBef>
                <a:spcPts val="0"/>
              </a:spcBef>
              <a:spcAft>
                <a:spcPts val="0"/>
              </a:spcAft>
              <a:buSzPts val="4500"/>
              <a:buChar char="○"/>
            </a:pPr>
            <a:r>
              <a:rPr lang="en-US" sz="4500"/>
              <a:t>Due to differences in release dates and movie name/spelling, some duplicates were introduced</a:t>
            </a:r>
            <a:endParaRPr sz="4500"/>
          </a:p>
          <a:p>
            <a:pPr marL="914400" lvl="0" indent="0" rtl="0">
              <a:spcBef>
                <a:spcPts val="0"/>
              </a:spcBef>
              <a:spcAft>
                <a:spcPts val="0"/>
              </a:spcAft>
              <a:buNone/>
            </a:pPr>
            <a:endParaRPr sz="4500"/>
          </a:p>
          <a:p>
            <a:pPr marL="457200" lvl="0" indent="-514350" rtl="0">
              <a:spcBef>
                <a:spcPts val="0"/>
              </a:spcBef>
              <a:spcAft>
                <a:spcPts val="0"/>
              </a:spcAft>
              <a:buSzPts val="4500"/>
              <a:buChar char="●"/>
            </a:pPr>
            <a:r>
              <a:rPr lang="en-US">
                <a:solidFill>
                  <a:schemeClr val="lt1"/>
                </a:solidFill>
              </a:rPr>
              <a:t>After joining all data files, we had almost 100 columns of data and ~20,000 rows of movies. </a:t>
            </a:r>
            <a:endParaRPr>
              <a:solidFill>
                <a:schemeClr val="lt1"/>
              </a:solidFill>
            </a:endParaRPr>
          </a:p>
          <a:p>
            <a:pPr marL="914400" lvl="1" indent="-476250" rtl="0">
              <a:spcBef>
                <a:spcPts val="0"/>
              </a:spcBef>
              <a:spcAft>
                <a:spcPts val="0"/>
              </a:spcAft>
              <a:buClr>
                <a:schemeClr val="lt1"/>
              </a:buClr>
              <a:buSzPts val="3900"/>
              <a:buChar char="○"/>
            </a:pPr>
            <a:r>
              <a:rPr lang="en-US" sz="4500">
                <a:solidFill>
                  <a:schemeClr val="lt1"/>
                </a:solidFill>
              </a:rPr>
              <a:t>Several columns were of similar features.  Merging process will be described subsequently.</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PARSING DATA</a:t>
            </a:r>
            <a:endParaRPr sz="7200"/>
          </a:p>
        </p:txBody>
      </p:sp>
      <p:sp>
        <p:nvSpPr>
          <p:cNvPr id="136" name="Google Shape;136;p25"/>
          <p:cNvSpPr txBox="1">
            <a:spLocks noGrp="1"/>
          </p:cNvSpPr>
          <p:nvPr>
            <p:ph type="body" idx="1"/>
          </p:nvPr>
        </p:nvSpPr>
        <p:spPr>
          <a:xfrm>
            <a:off x="1790700" y="3644900"/>
            <a:ext cx="20815200" cy="8839200"/>
          </a:xfrm>
          <a:prstGeom prst="rect">
            <a:avLst/>
          </a:prstGeom>
        </p:spPr>
        <p:txBody>
          <a:bodyPr spcFirstLastPara="1" wrap="square" lIns="50800" tIns="50800" rIns="50800" bIns="50800" anchor="t" anchorCtr="0">
            <a:noAutofit/>
          </a:bodyPr>
          <a:lstStyle/>
          <a:p>
            <a:pPr marL="0" marR="0" lvl="0" indent="0" algn="l" rtl="0">
              <a:lnSpc>
                <a:spcPct val="100000"/>
              </a:lnSpc>
              <a:spcBef>
                <a:spcPts val="0"/>
              </a:spcBef>
              <a:spcAft>
                <a:spcPts val="0"/>
              </a:spcAft>
              <a:buNone/>
            </a:pPr>
            <a:r>
              <a:rPr lang="en-US"/>
              <a:t>Some columns of data were JSON formats that looked like this: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n-US"/>
              <a:t>or this:</a:t>
            </a:r>
            <a:endParaRPr/>
          </a:p>
          <a:p>
            <a:pPr marL="0" marR="0" lvl="0" indent="0" algn="l" rtl="0">
              <a:lnSpc>
                <a:spcPct val="100000"/>
              </a:lnSpc>
              <a:spcBef>
                <a:spcPts val="0"/>
              </a:spcBef>
              <a:spcAft>
                <a:spcPts val="0"/>
              </a:spcAft>
              <a:buNone/>
            </a:pPr>
            <a:endParaRPr/>
          </a:p>
          <a:p>
            <a:pPr marL="457200" marR="0" lvl="0" indent="0" algn="l" rtl="0">
              <a:lnSpc>
                <a:spcPct val="100000"/>
              </a:lnSpc>
              <a:spcBef>
                <a:spcPts val="0"/>
              </a:spcBef>
              <a:spcAft>
                <a:spcPts val="0"/>
              </a:spcAft>
              <a:buNone/>
            </a:pPr>
            <a:endParaRPr/>
          </a:p>
        </p:txBody>
      </p:sp>
      <p:sp>
        <p:nvSpPr>
          <p:cNvPr id="137" name="Google Shape;137;p25"/>
          <p:cNvSpPr txBox="1"/>
          <p:nvPr/>
        </p:nvSpPr>
        <p:spPr>
          <a:xfrm>
            <a:off x="3219600" y="4709175"/>
            <a:ext cx="19386300" cy="2144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4000" i="1">
                <a:solidFill>
                  <a:schemeClr val="lt1"/>
                </a:solidFill>
              </a:rPr>
              <a:t>“[{'Source': 'Internet Movie Database', 'Value': '8.3/10'}, {'Source': 'Rotten Tomatoes', 'Value': '100%'}, {'Source': 'Metacritic', 'Value': '95/100'}]”</a:t>
            </a:r>
            <a:endParaRPr sz="4000" i="1">
              <a:solidFill>
                <a:schemeClr val="lt1"/>
              </a:solidFill>
            </a:endParaRPr>
          </a:p>
        </p:txBody>
      </p:sp>
      <p:sp>
        <p:nvSpPr>
          <p:cNvPr id="138" name="Google Shape;138;p25"/>
          <p:cNvSpPr txBox="1"/>
          <p:nvPr/>
        </p:nvSpPr>
        <p:spPr>
          <a:xfrm>
            <a:off x="3136650" y="8391575"/>
            <a:ext cx="18123300" cy="4313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4000" i="1">
                <a:solidFill>
                  <a:schemeClr val="lt1"/>
                </a:solidFill>
              </a:rPr>
              <a:t>“[{'credit_id': '52fe4284c3a36847f8024f49', 'department': 'Directing', 'gender': 2, 'id': 7879, 'job': 'Director', 'name': 'John Lasseter', 'profile_path': '/7EdqiNbr4FRjIhKHyPPdFfEEEFG.jpg'}, {'credit_id': '52fe4284c3a36847f8024f4f', 'department': 'Writing', 'gender': 2, 'id': 12891, 'job': 'Screenplay', 'name': 'Joss Whedon', 'profile_path': '/dTiVsuaTVTeGmvkhcyJvKp2A5kr.jpg'}, {'credit_id': '52fe4284c3a36847f8024f55', 'department': 'Writing', 'gender': 2, 'id': 7, 'job': 'Screenplay', 'name': 'Andrew Stanton', …….</a:t>
            </a:r>
            <a:endParaRPr sz="40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PARSING DATA</a:t>
            </a:r>
            <a:endParaRPr sz="7200"/>
          </a:p>
        </p:txBody>
      </p:sp>
      <p:sp>
        <p:nvSpPr>
          <p:cNvPr id="144" name="Google Shape;144;p26"/>
          <p:cNvSpPr txBox="1">
            <a:spLocks noGrp="1"/>
          </p:cNvSpPr>
          <p:nvPr>
            <p:ph type="body" idx="1"/>
          </p:nvPr>
        </p:nvSpPr>
        <p:spPr>
          <a:xfrm>
            <a:off x="1790700" y="3644900"/>
            <a:ext cx="20815200" cy="8839200"/>
          </a:xfrm>
          <a:prstGeom prst="rect">
            <a:avLst/>
          </a:prstGeom>
        </p:spPr>
        <p:txBody>
          <a:bodyPr spcFirstLastPara="1" wrap="square" lIns="50800" tIns="50800" rIns="50800" bIns="50800" anchor="t" anchorCtr="0">
            <a:noAutofit/>
          </a:bodyPr>
          <a:lstStyle/>
          <a:p>
            <a:pPr marL="457200" marR="0" lvl="0" indent="-476250" algn="l" rtl="0">
              <a:lnSpc>
                <a:spcPct val="100000"/>
              </a:lnSpc>
              <a:spcBef>
                <a:spcPts val="0"/>
              </a:spcBef>
              <a:spcAft>
                <a:spcPts val="0"/>
              </a:spcAft>
              <a:buSzPts val="3900"/>
              <a:buChar char="•"/>
            </a:pPr>
            <a:r>
              <a:rPr lang="en-US"/>
              <a:t>Those types of columns were first converted into an actual list of dictionaries, and then parsed to collect values.  </a:t>
            </a:r>
            <a:endParaRPr/>
          </a:p>
          <a:p>
            <a:pPr marL="457200" marR="0" lvl="0" indent="0" algn="l" rtl="0">
              <a:lnSpc>
                <a:spcPct val="100000"/>
              </a:lnSpc>
              <a:spcBef>
                <a:spcPts val="0"/>
              </a:spcBef>
              <a:spcAft>
                <a:spcPts val="0"/>
              </a:spcAft>
              <a:buNone/>
            </a:pPr>
            <a:endParaRPr/>
          </a:p>
          <a:p>
            <a:pPr marL="457200" marR="0" lvl="0" indent="-476250" algn="l" rtl="0">
              <a:lnSpc>
                <a:spcPct val="100000"/>
              </a:lnSpc>
              <a:spcBef>
                <a:spcPts val="0"/>
              </a:spcBef>
              <a:spcAft>
                <a:spcPts val="0"/>
              </a:spcAft>
              <a:buSzPts val="3900"/>
              <a:buChar char="●"/>
            </a:pPr>
            <a:r>
              <a:rPr lang="en-US"/>
              <a:t>Either new columns would be created or existing columns would be replaced with a simple list of strings</a:t>
            </a:r>
            <a:endParaRPr/>
          </a:p>
          <a:p>
            <a:pPr marL="457200" marR="0" lvl="0" indent="0" algn="l" rtl="0">
              <a:lnSpc>
                <a:spcPct val="100000"/>
              </a:lnSpc>
              <a:spcBef>
                <a:spcPts val="0"/>
              </a:spcBef>
              <a:spcAft>
                <a:spcPts val="0"/>
              </a:spcAft>
              <a:buNone/>
            </a:pPr>
            <a:endParaRPr/>
          </a:p>
          <a:p>
            <a:pPr marL="914400" marR="0" lvl="1" indent="-476250" algn="l" rtl="0">
              <a:lnSpc>
                <a:spcPct val="100000"/>
              </a:lnSpc>
              <a:spcBef>
                <a:spcPts val="0"/>
              </a:spcBef>
              <a:spcAft>
                <a:spcPts val="0"/>
              </a:spcAft>
              <a:buSzPts val="3900"/>
              <a:buChar char="○"/>
            </a:pPr>
            <a:r>
              <a:rPr lang="en-US"/>
              <a:t>i.e., [‘Joss Whedon', 'Andrew Stanton’] as the writers of a movie.</a:t>
            </a:r>
            <a:endParaRPr/>
          </a:p>
          <a:p>
            <a:pPr marL="914400" marR="0" lvl="1" indent="-476250" algn="l" rtl="0">
              <a:lnSpc>
                <a:spcPct val="100000"/>
              </a:lnSpc>
              <a:spcBef>
                <a:spcPts val="0"/>
              </a:spcBef>
              <a:spcAft>
                <a:spcPts val="0"/>
              </a:spcAft>
              <a:buSzPts val="3900"/>
              <a:buChar char="○"/>
            </a:pPr>
            <a:r>
              <a:rPr lang="en-US"/>
              <a:t>i.e., [‘Action’, ‘Drama’] as the genres of a movie.</a:t>
            </a:r>
            <a:endParaRPr/>
          </a:p>
          <a:p>
            <a:pPr marL="0" marR="0" lvl="0" indent="0" algn="l" rtl="0">
              <a:lnSpc>
                <a:spcPct val="100000"/>
              </a:lnSpc>
              <a:spcBef>
                <a:spcPts val="0"/>
              </a:spcBef>
              <a:spcAft>
                <a:spcPts val="0"/>
              </a:spcAft>
              <a:buNone/>
            </a:pPr>
            <a:endParaRPr/>
          </a:p>
          <a:p>
            <a:pPr marL="457200" marR="0" lvl="0" indent="0" algn="l" rtl="0">
              <a:lnSpc>
                <a:spcPct val="100000"/>
              </a:lnSpc>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MERGING SIMILAR DATA</a:t>
            </a:r>
            <a:endParaRPr sz="7200"/>
          </a:p>
        </p:txBody>
      </p:sp>
      <p:sp>
        <p:nvSpPr>
          <p:cNvPr id="150" name="Google Shape;150;p27"/>
          <p:cNvSpPr txBox="1">
            <a:spLocks noGrp="1"/>
          </p:cNvSpPr>
          <p:nvPr>
            <p:ph type="body" idx="1"/>
          </p:nvPr>
        </p:nvSpPr>
        <p:spPr>
          <a:xfrm>
            <a:off x="1790700" y="3644900"/>
            <a:ext cx="20815200" cy="9689400"/>
          </a:xfrm>
          <a:prstGeom prst="rect">
            <a:avLst/>
          </a:prstGeom>
        </p:spPr>
        <p:txBody>
          <a:bodyPr spcFirstLastPara="1" wrap="square" lIns="50800" tIns="50800" rIns="50800" bIns="50800" anchor="t" anchorCtr="0">
            <a:noAutofit/>
          </a:bodyPr>
          <a:lstStyle/>
          <a:p>
            <a:pPr marL="457200" marR="0" lvl="0" indent="-476250" algn="l" rtl="0">
              <a:lnSpc>
                <a:spcPct val="100000"/>
              </a:lnSpc>
              <a:spcBef>
                <a:spcPts val="0"/>
              </a:spcBef>
              <a:spcAft>
                <a:spcPts val="0"/>
              </a:spcAft>
              <a:buClr>
                <a:srgbClr val="FFFFFF"/>
              </a:buClr>
              <a:buSzPts val="3900"/>
              <a:buFont typeface="Helvetica Neue"/>
              <a:buChar char="●"/>
            </a:pPr>
            <a:r>
              <a:rPr lang="en-US"/>
              <a:t>We were left with roughly 100 columns during the joining process, and we had to combine any similar columns/features to have a compact and meaningful data set.</a:t>
            </a:r>
            <a:endParaRPr/>
          </a:p>
          <a:p>
            <a:pPr marL="457200" marR="0" lvl="0" indent="-476250" algn="l" rtl="0">
              <a:lnSpc>
                <a:spcPct val="100000"/>
              </a:lnSpc>
              <a:spcBef>
                <a:spcPts val="1000"/>
              </a:spcBef>
              <a:spcAft>
                <a:spcPts val="0"/>
              </a:spcAft>
              <a:buSzPts val="3900"/>
              <a:buChar char="●"/>
            </a:pPr>
            <a:r>
              <a:rPr lang="en-US"/>
              <a:t>Each group of columns that contained a similar feature were combined using various algorithms, for example:</a:t>
            </a:r>
            <a:endParaRPr/>
          </a:p>
          <a:p>
            <a:pPr marL="914400" marR="0" lvl="1" indent="-514350" algn="l" rtl="0">
              <a:lnSpc>
                <a:spcPct val="100000"/>
              </a:lnSpc>
              <a:spcBef>
                <a:spcPts val="1500"/>
              </a:spcBef>
              <a:spcAft>
                <a:spcPts val="0"/>
              </a:spcAft>
              <a:buSzPts val="4500"/>
              <a:buChar char="○"/>
            </a:pPr>
            <a:r>
              <a:rPr lang="en-US" sz="4500"/>
              <a:t>Revenue: Pick the maximum number in all related columns</a:t>
            </a:r>
            <a:endParaRPr sz="4500"/>
          </a:p>
          <a:p>
            <a:pPr marL="914400" marR="0" lvl="1" indent="-514350" algn="l" rtl="0">
              <a:lnSpc>
                <a:spcPct val="100000"/>
              </a:lnSpc>
              <a:spcBef>
                <a:spcPts val="0"/>
              </a:spcBef>
              <a:spcAft>
                <a:spcPts val="0"/>
              </a:spcAft>
              <a:buSzPts val="4500"/>
              <a:buChar char="○"/>
            </a:pPr>
            <a:r>
              <a:rPr lang="en-US" sz="4500"/>
              <a:t>Budget: Pick the average number</a:t>
            </a:r>
            <a:endParaRPr sz="4500"/>
          </a:p>
          <a:p>
            <a:pPr marL="914400" marR="0" lvl="1" indent="-514350" algn="l" rtl="0">
              <a:lnSpc>
                <a:spcPct val="100000"/>
              </a:lnSpc>
              <a:spcBef>
                <a:spcPts val="0"/>
              </a:spcBef>
              <a:spcAft>
                <a:spcPts val="0"/>
              </a:spcAft>
              <a:buSzPts val="4500"/>
              <a:buChar char="○"/>
            </a:pPr>
            <a:r>
              <a:rPr lang="en-US" sz="4500"/>
              <a:t>Length/Ratings: Pick the average number</a:t>
            </a:r>
            <a:endParaRPr sz="4500"/>
          </a:p>
          <a:p>
            <a:pPr marL="914400" marR="0" lvl="1" indent="-514350" algn="l" rtl="0">
              <a:lnSpc>
                <a:spcPct val="100000"/>
              </a:lnSpc>
              <a:spcBef>
                <a:spcPts val="0"/>
              </a:spcBef>
              <a:spcAft>
                <a:spcPts val="0"/>
              </a:spcAft>
              <a:buSzPts val="4500"/>
              <a:buChar char="○"/>
            </a:pPr>
            <a:r>
              <a:rPr lang="en-US" sz="4500"/>
              <a:t>Genre/</a:t>
            </a:r>
            <a:r>
              <a:rPr lang="en-US" sz="4500">
                <a:solidFill>
                  <a:schemeClr val="lt1"/>
                </a:solidFill>
              </a:rPr>
              <a:t>Company/Keywords/Director/Writer/Producer</a:t>
            </a:r>
            <a:r>
              <a:rPr lang="en-US" sz="4500"/>
              <a:t>: Create a list to get a union of all genres</a:t>
            </a:r>
            <a:endParaRPr sz="4500"/>
          </a:p>
          <a:p>
            <a:pPr marL="914400" marR="0" lvl="1" indent="-514350" algn="l" rtl="0">
              <a:lnSpc>
                <a:spcPct val="100000"/>
              </a:lnSpc>
              <a:spcBef>
                <a:spcPts val="0"/>
              </a:spcBef>
              <a:spcAft>
                <a:spcPts val="0"/>
              </a:spcAft>
              <a:buSzPts val="4500"/>
              <a:buChar char="○"/>
            </a:pPr>
            <a:r>
              <a:rPr lang="en-US" sz="4500"/>
              <a:t>Actors: Create a list, but keep order of importance</a:t>
            </a:r>
            <a:endParaRPr sz="4500"/>
          </a:p>
          <a:p>
            <a:pPr marL="914400" marR="0" lvl="1" indent="-514350" algn="l" rtl="0">
              <a:lnSpc>
                <a:spcPct val="100000"/>
              </a:lnSpc>
              <a:spcBef>
                <a:spcPts val="0"/>
              </a:spcBef>
              <a:spcAft>
                <a:spcPts val="0"/>
              </a:spcAft>
              <a:buSzPts val="4500"/>
              <a:buChar char="○"/>
            </a:pPr>
            <a:r>
              <a:rPr lang="en-US" sz="4500"/>
              <a:t>Release Date: Pick earliest release date.</a:t>
            </a:r>
            <a:endParaRPr sz="4500"/>
          </a:p>
          <a:p>
            <a:pPr marL="0" marR="0" lvl="0" indent="0" algn="l" rtl="0">
              <a:lnSpc>
                <a:spcPct val="100000"/>
              </a:lnSpc>
              <a:spcBef>
                <a:spcPts val="0"/>
              </a:spcBef>
              <a:spcAft>
                <a:spcPts val="0"/>
              </a:spcAft>
              <a:buNone/>
            </a:pPr>
            <a:endParaRPr sz="4500"/>
          </a:p>
          <a:p>
            <a:pPr marL="457200" marR="0" lvl="0" indent="0" algn="l" rtl="0">
              <a:lnSpc>
                <a:spcPct val="100000"/>
              </a:lnSpc>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REVIEW MERGED DATA</a:t>
            </a:r>
            <a:endParaRPr sz="7200"/>
          </a:p>
        </p:txBody>
      </p:sp>
      <p:sp>
        <p:nvSpPr>
          <p:cNvPr id="156" name="Google Shape;156;p28"/>
          <p:cNvSpPr txBox="1">
            <a:spLocks noGrp="1"/>
          </p:cNvSpPr>
          <p:nvPr>
            <p:ph type="body" idx="1"/>
          </p:nvPr>
        </p:nvSpPr>
        <p:spPr>
          <a:xfrm>
            <a:off x="1145250" y="3320125"/>
            <a:ext cx="22093500" cy="111153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After this process, we reduced the data set down to 30 columns.</a:t>
            </a:r>
            <a:endParaRPr sz="4500"/>
          </a:p>
          <a:p>
            <a:pPr marL="457200" marR="0" lvl="0" indent="-514350" algn="l" rtl="0">
              <a:lnSpc>
                <a:spcPct val="100000"/>
              </a:lnSpc>
              <a:spcBef>
                <a:spcPts val="1500"/>
              </a:spcBef>
              <a:spcAft>
                <a:spcPts val="0"/>
              </a:spcAft>
              <a:buSzPts val="4500"/>
              <a:buChar char="●"/>
            </a:pPr>
            <a:r>
              <a:rPr lang="en-US" sz="4500"/>
              <a:t>An initial count of missing values in each column showed upwards of 10,000 out of 20,000 rows were missing some values, including revenue.</a:t>
            </a:r>
            <a:endParaRPr sz="4500"/>
          </a:p>
          <a:p>
            <a:pPr marL="457200" marR="0" lvl="0" indent="-514350" algn="l" rtl="0">
              <a:lnSpc>
                <a:spcPct val="100000"/>
              </a:lnSpc>
              <a:spcBef>
                <a:spcPts val="1500"/>
              </a:spcBef>
              <a:spcAft>
                <a:spcPts val="0"/>
              </a:spcAft>
              <a:buSzPts val="4500"/>
              <a:buChar char="●"/>
            </a:pPr>
            <a:r>
              <a:rPr lang="en-US" sz="4500"/>
              <a:t>Our team took a look at a few years of data and discovered most of the movies missing information, like revenue, were movies not released in theaters.</a:t>
            </a:r>
            <a:endParaRPr sz="4500"/>
          </a:p>
          <a:p>
            <a:pPr marL="457200" marR="0" lvl="0" indent="-514350" algn="l" rtl="0">
              <a:lnSpc>
                <a:spcPct val="100000"/>
              </a:lnSpc>
              <a:spcBef>
                <a:spcPts val="1500"/>
              </a:spcBef>
              <a:spcAft>
                <a:spcPts val="0"/>
              </a:spcAft>
              <a:buSzPts val="4500"/>
              <a:buChar char="●"/>
            </a:pPr>
            <a:r>
              <a:rPr lang="en-US" sz="4500"/>
              <a:t>We then automatically deleted movies with no revenue, but wanted to manually check movies in 2017 and 2018 before deleting.</a:t>
            </a:r>
            <a:endParaRPr sz="4500"/>
          </a:p>
          <a:p>
            <a:pPr marL="457200" marR="0" lvl="0" indent="-514350" algn="l" rtl="0">
              <a:lnSpc>
                <a:spcPct val="100000"/>
              </a:lnSpc>
              <a:spcBef>
                <a:spcPts val="1500"/>
              </a:spcBef>
              <a:spcAft>
                <a:spcPts val="0"/>
              </a:spcAft>
              <a:buSzPts val="4500"/>
              <a:buChar char="●"/>
            </a:pPr>
            <a:r>
              <a:rPr lang="en-US" sz="4500"/>
              <a:t>We also decided to attempt to verify the information for the remaining movies pre-2017.</a:t>
            </a:r>
            <a:endParaRPr sz="4500"/>
          </a:p>
          <a:p>
            <a:pPr marL="914400" marR="0" lvl="1" indent="-482600" algn="l" rtl="0">
              <a:lnSpc>
                <a:spcPct val="100000"/>
              </a:lnSpc>
              <a:spcBef>
                <a:spcPts val="1500"/>
              </a:spcBef>
              <a:spcAft>
                <a:spcPts val="0"/>
              </a:spcAft>
              <a:buSzPts val="4000"/>
              <a:buChar char="○"/>
            </a:pPr>
            <a:r>
              <a:rPr lang="en-US" sz="4000"/>
              <a:t>Our data sources did not consistently report whether revenues were domestic or global.</a:t>
            </a:r>
            <a:endParaRPr sz="4000"/>
          </a:p>
          <a:p>
            <a:pPr marL="914400" marR="0" lvl="1" indent="-482600" algn="l" rtl="0">
              <a:lnSpc>
                <a:spcPct val="100000"/>
              </a:lnSpc>
              <a:spcBef>
                <a:spcPts val="1500"/>
              </a:spcBef>
              <a:spcAft>
                <a:spcPts val="0"/>
              </a:spcAft>
              <a:buSzPts val="4000"/>
              <a:buChar char="○"/>
            </a:pPr>
            <a:r>
              <a:rPr lang="en-US" sz="4000"/>
              <a:t>Also a good way to mark duplicates for movies with slightly different spellings or release dates</a:t>
            </a:r>
            <a:endParaRPr sz="4000"/>
          </a:p>
          <a:p>
            <a:pPr marL="914400" marR="0" lvl="1" indent="-482600" algn="l" rtl="0">
              <a:lnSpc>
                <a:spcPct val="100000"/>
              </a:lnSpc>
              <a:spcBef>
                <a:spcPts val="1500"/>
              </a:spcBef>
              <a:spcAft>
                <a:spcPts val="1500"/>
              </a:spcAft>
              <a:buSzPts val="4000"/>
              <a:buChar char="○"/>
            </a:pPr>
            <a:r>
              <a:rPr lang="en-US" sz="4000"/>
              <a:t>Managed to verify movies from 2008-2018</a:t>
            </a:r>
            <a:endParaRPr sz="4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b="0" i="0" u="none" strike="noStrike" cap="none">
                <a:solidFill>
                  <a:srgbClr val="FFFFFF"/>
                </a:solidFill>
                <a:latin typeface="Helvetica Neue"/>
                <a:ea typeface="Helvetica Neue"/>
                <a:cs typeface="Helvetica Neue"/>
                <a:sym typeface="Helvetica Neue"/>
              </a:rPr>
              <a:t>DATA STORAGE</a:t>
            </a:r>
            <a:endParaRPr/>
          </a:p>
        </p:txBody>
      </p:sp>
      <p:sp>
        <p:nvSpPr>
          <p:cNvPr id="162" name="Google Shape;162;p29"/>
          <p:cNvSpPr txBox="1">
            <a:spLocks noGrp="1"/>
          </p:cNvSpPr>
          <p:nvPr>
            <p:ph type="body" idx="1"/>
          </p:nvPr>
        </p:nvSpPr>
        <p:spPr>
          <a:xfrm>
            <a:off x="1790700" y="3644900"/>
            <a:ext cx="17356500" cy="8839200"/>
          </a:xfrm>
          <a:prstGeom prst="rect">
            <a:avLst/>
          </a:prstGeom>
          <a:noFill/>
          <a:ln>
            <a:noFill/>
          </a:ln>
        </p:spPr>
        <p:txBody>
          <a:bodyPr spcFirstLastPara="1" wrap="square" lIns="50800" tIns="50800" rIns="50800" bIns="50800" anchor="t" anchorCtr="0">
            <a:noAutofit/>
          </a:bodyPr>
          <a:lstStyle/>
          <a:p>
            <a:pPr marL="609600" marR="0" lvl="0" indent="-609600" algn="l" rtl="0">
              <a:lnSpc>
                <a:spcPct val="100000"/>
              </a:lnSpc>
              <a:spcBef>
                <a:spcPts val="0"/>
              </a:spcBef>
              <a:spcAft>
                <a:spcPts val="0"/>
              </a:spcAft>
              <a:buClr>
                <a:srgbClr val="FFFFFF"/>
              </a:buClr>
              <a:buSzPts val="3900"/>
              <a:buFont typeface="Helvetica Neue"/>
              <a:buChar char="•"/>
            </a:pPr>
            <a:r>
              <a:rPr lang="en-US"/>
              <a:t>Files from original data sources were only stored locally on disk and imported into Pandas dataframes when being used. </a:t>
            </a:r>
            <a:endParaRPr/>
          </a:p>
          <a:p>
            <a:pPr marL="609600" marR="0" lvl="0" indent="0" algn="l" rtl="0">
              <a:lnSpc>
                <a:spcPct val="100000"/>
              </a:lnSpc>
              <a:spcBef>
                <a:spcPts val="0"/>
              </a:spcBef>
              <a:spcAft>
                <a:spcPts val="0"/>
              </a:spcAft>
              <a:buNone/>
            </a:pPr>
            <a:endParaRPr/>
          </a:p>
          <a:p>
            <a:pPr marL="609600" marR="0" lvl="0" indent="-609600" algn="l" rtl="0">
              <a:lnSpc>
                <a:spcPct val="100000"/>
              </a:lnSpc>
              <a:spcBef>
                <a:spcPts val="0"/>
              </a:spcBef>
              <a:spcAft>
                <a:spcPts val="0"/>
              </a:spcAft>
              <a:buClr>
                <a:srgbClr val="FFFFFF"/>
              </a:buClr>
              <a:buSzPts val="3900"/>
              <a:buFont typeface="Helvetica Neue"/>
              <a:buChar char="•"/>
            </a:pPr>
            <a:r>
              <a:rPr lang="en-US"/>
              <a:t>But the merged data set we created was stored in a table in an </a:t>
            </a:r>
            <a:r>
              <a:rPr lang="en-US" sz="5200" b="0" i="0" u="none" strike="noStrike" cap="none">
                <a:solidFill>
                  <a:srgbClr val="FFFFFF"/>
                </a:solidFill>
                <a:latin typeface="Helvetica Neue"/>
                <a:ea typeface="Helvetica Neue"/>
                <a:cs typeface="Helvetica Neue"/>
                <a:sym typeface="Helvetica Neue"/>
              </a:rPr>
              <a:t>SQLite Database.</a:t>
            </a:r>
            <a:endParaRPr sz="5200" b="0" i="0" u="none" strike="noStrike" cap="none">
              <a:solidFill>
                <a:srgbClr val="FFFFFF"/>
              </a:solidFill>
              <a:latin typeface="Helvetica Neue"/>
              <a:ea typeface="Helvetica Neue"/>
              <a:cs typeface="Helvetica Neue"/>
              <a:sym typeface="Helvetica Neue"/>
            </a:endParaRPr>
          </a:p>
          <a:p>
            <a:pPr marL="609600" marR="0" lvl="0" indent="0" algn="l" rtl="0">
              <a:lnSpc>
                <a:spcPct val="100000"/>
              </a:lnSpc>
              <a:spcBef>
                <a:spcPts val="0"/>
              </a:spcBef>
              <a:spcAft>
                <a:spcPts val="0"/>
              </a:spcAft>
              <a:buNone/>
            </a:pPr>
            <a:endParaRPr/>
          </a:p>
          <a:p>
            <a:pPr marL="609600" marR="0" lvl="0" indent="-609600" algn="l" rtl="0">
              <a:lnSpc>
                <a:spcPct val="100000"/>
              </a:lnSpc>
              <a:spcBef>
                <a:spcPts val="0"/>
              </a:spcBef>
              <a:spcAft>
                <a:spcPts val="0"/>
              </a:spcAft>
              <a:buClr>
                <a:srgbClr val="FFFFFF"/>
              </a:buClr>
              <a:buSzPts val="3900"/>
              <a:buFont typeface="Helvetica Neue"/>
              <a:buChar char="•"/>
            </a:pPr>
            <a:r>
              <a:rPr lang="en-US"/>
              <a:t>Data set was roughly 6,000 movies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p:txBody>
      </p:sp>
      <p:pic>
        <p:nvPicPr>
          <p:cNvPr id="163" name="Google Shape;163;p29" descr="Image"/>
          <p:cNvPicPr preferRelativeResize="0"/>
          <p:nvPr/>
        </p:nvPicPr>
        <p:blipFill rotWithShape="1">
          <a:blip r:embed="rId3">
            <a:alphaModFix/>
          </a:blip>
          <a:srcRect/>
          <a:stretch/>
        </p:blipFill>
        <p:spPr>
          <a:xfrm>
            <a:off x="17831373" y="10564782"/>
            <a:ext cx="4528856" cy="2109330"/>
          </a:xfrm>
          <a:prstGeom prst="rect">
            <a:avLst/>
          </a:prstGeom>
          <a:noFill/>
          <a:ln>
            <a:noFill/>
          </a:ln>
        </p:spPr>
      </p:pic>
      <p:pic>
        <p:nvPicPr>
          <p:cNvPr id="164" name="Google Shape;164;p29"/>
          <p:cNvPicPr preferRelativeResize="0"/>
          <p:nvPr/>
        </p:nvPicPr>
        <p:blipFill>
          <a:blip r:embed="rId4">
            <a:alphaModFix/>
          </a:blip>
          <a:stretch>
            <a:fillRect/>
          </a:stretch>
        </p:blipFill>
        <p:spPr>
          <a:xfrm>
            <a:off x="1790700" y="10914600"/>
            <a:ext cx="6915150" cy="140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PRE-PROCESSING DATA</a:t>
            </a:r>
            <a:endParaRPr sz="7200"/>
          </a:p>
        </p:txBody>
      </p:sp>
      <p:sp>
        <p:nvSpPr>
          <p:cNvPr id="170" name="Google Shape;170;p30"/>
          <p:cNvSpPr txBox="1">
            <a:spLocks noGrp="1"/>
          </p:cNvSpPr>
          <p:nvPr>
            <p:ph type="body" idx="1"/>
          </p:nvPr>
        </p:nvSpPr>
        <p:spPr>
          <a:xfrm>
            <a:off x="1145250" y="3320125"/>
            <a:ext cx="22093500" cy="24354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The merged data set contains data types that could not be used directly in models, like lists of strings, categorical data, or text data.</a:t>
            </a:r>
            <a:endParaRPr sz="4500"/>
          </a:p>
          <a:p>
            <a:pPr marL="457200" marR="0" lvl="0" indent="-514350" algn="l" rtl="0">
              <a:lnSpc>
                <a:spcPct val="100000"/>
              </a:lnSpc>
              <a:spcBef>
                <a:spcPts val="1500"/>
              </a:spcBef>
              <a:spcAft>
                <a:spcPts val="1500"/>
              </a:spcAft>
              <a:buSzPts val="4500"/>
              <a:buChar char="●"/>
            </a:pPr>
            <a:r>
              <a:rPr lang="en-US" sz="4500"/>
              <a:t>First, several binary variables were created to make certain features usable:</a:t>
            </a:r>
            <a:endParaRPr sz="4500"/>
          </a:p>
        </p:txBody>
      </p:sp>
      <p:sp>
        <p:nvSpPr>
          <p:cNvPr id="171" name="Google Shape;171;p30"/>
          <p:cNvSpPr txBox="1"/>
          <p:nvPr/>
        </p:nvSpPr>
        <p:spPr>
          <a:xfrm>
            <a:off x="1332750" y="6345000"/>
            <a:ext cx="5190300" cy="71424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4000" u="sng">
                <a:solidFill>
                  <a:schemeClr val="lt1"/>
                </a:solidFill>
              </a:rPr>
              <a:t>GENRE</a:t>
            </a:r>
            <a:r>
              <a:rPr lang="en-US" sz="4000">
                <a:solidFill>
                  <a:schemeClr val="lt1"/>
                </a:solidFill>
              </a:rPr>
              <a:t>:</a:t>
            </a:r>
            <a:endParaRPr sz="4000">
              <a:solidFill>
                <a:schemeClr val="lt1"/>
              </a:solidFill>
            </a:endParaRPr>
          </a:p>
          <a:p>
            <a:pPr marL="457200" lvl="0" indent="0">
              <a:spcBef>
                <a:spcPts val="0"/>
              </a:spcBef>
              <a:spcAft>
                <a:spcPts val="0"/>
              </a:spcAft>
              <a:buNone/>
            </a:pPr>
            <a:r>
              <a:rPr lang="en-US" sz="4000">
                <a:solidFill>
                  <a:schemeClr val="lt1"/>
                </a:solidFill>
              </a:rPr>
              <a:t>Drama</a:t>
            </a:r>
            <a:endParaRPr sz="4000">
              <a:solidFill>
                <a:schemeClr val="lt1"/>
              </a:solidFill>
            </a:endParaRPr>
          </a:p>
          <a:p>
            <a:pPr marL="457200" lvl="0" indent="0">
              <a:spcBef>
                <a:spcPts val="0"/>
              </a:spcBef>
              <a:spcAft>
                <a:spcPts val="0"/>
              </a:spcAft>
              <a:buNone/>
            </a:pPr>
            <a:r>
              <a:rPr lang="en-US" sz="4000">
                <a:solidFill>
                  <a:schemeClr val="lt1"/>
                </a:solidFill>
              </a:rPr>
              <a:t>Comedy</a:t>
            </a:r>
            <a:endParaRPr sz="4000">
              <a:solidFill>
                <a:schemeClr val="lt1"/>
              </a:solidFill>
            </a:endParaRPr>
          </a:p>
          <a:p>
            <a:pPr marL="457200" lvl="0" indent="0">
              <a:spcBef>
                <a:spcPts val="0"/>
              </a:spcBef>
              <a:spcAft>
                <a:spcPts val="0"/>
              </a:spcAft>
              <a:buNone/>
            </a:pPr>
            <a:r>
              <a:rPr lang="en-US" sz="4000">
                <a:solidFill>
                  <a:schemeClr val="lt1"/>
                </a:solidFill>
              </a:rPr>
              <a:t>Action/Adventure</a:t>
            </a:r>
            <a:endParaRPr sz="4000">
              <a:solidFill>
                <a:schemeClr val="lt1"/>
              </a:solidFill>
            </a:endParaRPr>
          </a:p>
          <a:p>
            <a:pPr marL="457200" lvl="0" indent="0">
              <a:spcBef>
                <a:spcPts val="0"/>
              </a:spcBef>
              <a:spcAft>
                <a:spcPts val="0"/>
              </a:spcAft>
              <a:buNone/>
            </a:pPr>
            <a:r>
              <a:rPr lang="en-US" sz="4000">
                <a:solidFill>
                  <a:schemeClr val="lt1"/>
                </a:solidFill>
              </a:rPr>
              <a:t>Thriller/Horror</a:t>
            </a:r>
            <a:endParaRPr sz="4000">
              <a:solidFill>
                <a:schemeClr val="lt1"/>
              </a:solidFill>
            </a:endParaRPr>
          </a:p>
          <a:p>
            <a:pPr marL="457200" lvl="0" indent="0">
              <a:spcBef>
                <a:spcPts val="0"/>
              </a:spcBef>
              <a:spcAft>
                <a:spcPts val="0"/>
              </a:spcAft>
              <a:buNone/>
            </a:pPr>
            <a:r>
              <a:rPr lang="en-US" sz="4000">
                <a:solidFill>
                  <a:schemeClr val="lt1"/>
                </a:solidFill>
              </a:rPr>
              <a:t>Romance</a:t>
            </a:r>
            <a:endParaRPr sz="4000">
              <a:solidFill>
                <a:schemeClr val="lt1"/>
              </a:solidFill>
            </a:endParaRPr>
          </a:p>
          <a:p>
            <a:pPr marL="457200" lvl="0" indent="0">
              <a:spcBef>
                <a:spcPts val="0"/>
              </a:spcBef>
              <a:spcAft>
                <a:spcPts val="0"/>
              </a:spcAft>
              <a:buNone/>
            </a:pPr>
            <a:r>
              <a:rPr lang="en-US" sz="4000">
                <a:solidFill>
                  <a:schemeClr val="lt1"/>
                </a:solidFill>
              </a:rPr>
              <a:t>Crime/Mystery</a:t>
            </a:r>
            <a:endParaRPr sz="4000">
              <a:solidFill>
                <a:schemeClr val="lt1"/>
              </a:solidFill>
            </a:endParaRPr>
          </a:p>
          <a:p>
            <a:pPr marL="457200" lvl="0" indent="0">
              <a:spcBef>
                <a:spcPts val="0"/>
              </a:spcBef>
              <a:spcAft>
                <a:spcPts val="0"/>
              </a:spcAft>
              <a:buNone/>
            </a:pPr>
            <a:r>
              <a:rPr lang="en-US" sz="4000">
                <a:solidFill>
                  <a:schemeClr val="lt1"/>
                </a:solidFill>
              </a:rPr>
              <a:t>Animation</a:t>
            </a:r>
            <a:endParaRPr sz="4000">
              <a:solidFill>
                <a:schemeClr val="lt1"/>
              </a:solidFill>
            </a:endParaRPr>
          </a:p>
          <a:p>
            <a:pPr marL="457200" lvl="0" indent="0">
              <a:spcBef>
                <a:spcPts val="0"/>
              </a:spcBef>
              <a:spcAft>
                <a:spcPts val="0"/>
              </a:spcAft>
              <a:buNone/>
            </a:pPr>
            <a:r>
              <a:rPr lang="en-US" sz="4000">
                <a:solidFill>
                  <a:schemeClr val="lt1"/>
                </a:solidFill>
              </a:rPr>
              <a:t>Scifi</a:t>
            </a:r>
            <a:endParaRPr sz="4000">
              <a:solidFill>
                <a:schemeClr val="lt1"/>
              </a:solidFill>
            </a:endParaRPr>
          </a:p>
          <a:p>
            <a:pPr marL="457200" lvl="0" indent="0">
              <a:spcBef>
                <a:spcPts val="0"/>
              </a:spcBef>
              <a:spcAft>
                <a:spcPts val="0"/>
              </a:spcAft>
              <a:buNone/>
            </a:pPr>
            <a:r>
              <a:rPr lang="en-US" sz="4000">
                <a:solidFill>
                  <a:schemeClr val="lt1"/>
                </a:solidFill>
              </a:rPr>
              <a:t>Documentary</a:t>
            </a:r>
            <a:endParaRPr sz="4000">
              <a:solidFill>
                <a:schemeClr val="lt1"/>
              </a:solidFill>
            </a:endParaRPr>
          </a:p>
          <a:p>
            <a:pPr marL="457200" lvl="0" indent="0" rtl="0">
              <a:spcBef>
                <a:spcPts val="0"/>
              </a:spcBef>
              <a:spcAft>
                <a:spcPts val="0"/>
              </a:spcAft>
              <a:buNone/>
            </a:pPr>
            <a:r>
              <a:rPr lang="en-US" sz="4000">
                <a:solidFill>
                  <a:schemeClr val="lt1"/>
                </a:solidFill>
              </a:rPr>
              <a:t>Other</a:t>
            </a:r>
            <a:endParaRPr sz="4000">
              <a:solidFill>
                <a:schemeClr val="lt1"/>
              </a:solidFill>
            </a:endParaRPr>
          </a:p>
        </p:txBody>
      </p:sp>
      <p:sp>
        <p:nvSpPr>
          <p:cNvPr id="172" name="Google Shape;172;p30"/>
          <p:cNvSpPr txBox="1"/>
          <p:nvPr/>
        </p:nvSpPr>
        <p:spPr>
          <a:xfrm>
            <a:off x="7541725" y="6345000"/>
            <a:ext cx="3087900" cy="3792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4000" u="sng">
                <a:solidFill>
                  <a:schemeClr val="lt1"/>
                </a:solidFill>
              </a:rPr>
              <a:t>RATED</a:t>
            </a:r>
            <a:r>
              <a:rPr lang="en-US" sz="4000">
                <a:solidFill>
                  <a:schemeClr val="lt1"/>
                </a:solidFill>
              </a:rPr>
              <a:t>:</a:t>
            </a:r>
            <a:endParaRPr sz="4000">
              <a:solidFill>
                <a:schemeClr val="lt1"/>
              </a:solidFill>
            </a:endParaRPr>
          </a:p>
          <a:p>
            <a:pPr marL="457200" lvl="0" indent="0">
              <a:spcBef>
                <a:spcPts val="0"/>
              </a:spcBef>
              <a:spcAft>
                <a:spcPts val="0"/>
              </a:spcAft>
              <a:buNone/>
            </a:pPr>
            <a:r>
              <a:rPr lang="en-US" sz="4000">
                <a:solidFill>
                  <a:schemeClr val="lt1"/>
                </a:solidFill>
              </a:rPr>
              <a:t>G/PG</a:t>
            </a:r>
            <a:endParaRPr sz="4000">
              <a:solidFill>
                <a:schemeClr val="lt1"/>
              </a:solidFill>
            </a:endParaRPr>
          </a:p>
          <a:p>
            <a:pPr marL="457200" lvl="0" indent="0">
              <a:spcBef>
                <a:spcPts val="0"/>
              </a:spcBef>
              <a:spcAft>
                <a:spcPts val="0"/>
              </a:spcAft>
              <a:buNone/>
            </a:pPr>
            <a:r>
              <a:rPr lang="en-US" sz="4000">
                <a:solidFill>
                  <a:schemeClr val="lt1"/>
                </a:solidFill>
              </a:rPr>
              <a:t>PG-13</a:t>
            </a:r>
            <a:endParaRPr sz="4000">
              <a:solidFill>
                <a:schemeClr val="lt1"/>
              </a:solidFill>
            </a:endParaRPr>
          </a:p>
          <a:p>
            <a:pPr marL="457200" lvl="0" indent="0">
              <a:spcBef>
                <a:spcPts val="0"/>
              </a:spcBef>
              <a:spcAft>
                <a:spcPts val="0"/>
              </a:spcAft>
              <a:buNone/>
            </a:pPr>
            <a:r>
              <a:rPr lang="en-US" sz="4000">
                <a:solidFill>
                  <a:schemeClr val="lt1"/>
                </a:solidFill>
              </a:rPr>
              <a:t>R</a:t>
            </a:r>
            <a:endParaRPr sz="4000">
              <a:solidFill>
                <a:schemeClr val="lt1"/>
              </a:solidFill>
            </a:endParaRPr>
          </a:p>
          <a:p>
            <a:pPr marL="457200" lvl="0" indent="0" rtl="0">
              <a:spcBef>
                <a:spcPts val="0"/>
              </a:spcBef>
              <a:spcAft>
                <a:spcPts val="0"/>
              </a:spcAft>
              <a:buNone/>
            </a:pPr>
            <a:r>
              <a:rPr lang="en-US" sz="4000">
                <a:solidFill>
                  <a:schemeClr val="lt1"/>
                </a:solidFill>
              </a:rPr>
              <a:t>Other</a:t>
            </a:r>
            <a:endParaRPr sz="4000">
              <a:solidFill>
                <a:schemeClr val="lt1"/>
              </a:solidFill>
            </a:endParaRPr>
          </a:p>
        </p:txBody>
      </p:sp>
      <p:sp>
        <p:nvSpPr>
          <p:cNvPr id="173" name="Google Shape;173;p30"/>
          <p:cNvSpPr txBox="1"/>
          <p:nvPr/>
        </p:nvSpPr>
        <p:spPr>
          <a:xfrm>
            <a:off x="11800700" y="6345000"/>
            <a:ext cx="4558200" cy="4525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4000" u="sng">
                <a:solidFill>
                  <a:schemeClr val="lt1"/>
                </a:solidFill>
              </a:rPr>
              <a:t>DATE/SEASON</a:t>
            </a:r>
            <a:r>
              <a:rPr lang="en-US" sz="4000">
                <a:solidFill>
                  <a:schemeClr val="lt1"/>
                </a:solidFill>
              </a:rPr>
              <a:t>:</a:t>
            </a:r>
            <a:endParaRPr sz="4000">
              <a:solidFill>
                <a:schemeClr val="lt1"/>
              </a:solidFill>
            </a:endParaRPr>
          </a:p>
          <a:p>
            <a:pPr marL="457200" lvl="0" indent="0">
              <a:spcBef>
                <a:spcPts val="0"/>
              </a:spcBef>
              <a:spcAft>
                <a:spcPts val="0"/>
              </a:spcAft>
              <a:buNone/>
            </a:pPr>
            <a:r>
              <a:rPr lang="en-US" sz="4000">
                <a:solidFill>
                  <a:schemeClr val="lt1"/>
                </a:solidFill>
              </a:rPr>
              <a:t>Spring</a:t>
            </a:r>
            <a:endParaRPr sz="4000">
              <a:solidFill>
                <a:schemeClr val="lt1"/>
              </a:solidFill>
            </a:endParaRPr>
          </a:p>
          <a:p>
            <a:pPr marL="457200" lvl="0" indent="0">
              <a:spcBef>
                <a:spcPts val="0"/>
              </a:spcBef>
              <a:spcAft>
                <a:spcPts val="0"/>
              </a:spcAft>
              <a:buNone/>
            </a:pPr>
            <a:r>
              <a:rPr lang="en-US" sz="4000">
                <a:solidFill>
                  <a:schemeClr val="lt1"/>
                </a:solidFill>
              </a:rPr>
              <a:t>Summer</a:t>
            </a:r>
            <a:endParaRPr sz="4000">
              <a:solidFill>
                <a:schemeClr val="lt1"/>
              </a:solidFill>
            </a:endParaRPr>
          </a:p>
          <a:p>
            <a:pPr marL="457200" lvl="0" indent="0">
              <a:spcBef>
                <a:spcPts val="0"/>
              </a:spcBef>
              <a:spcAft>
                <a:spcPts val="0"/>
              </a:spcAft>
              <a:buNone/>
            </a:pPr>
            <a:r>
              <a:rPr lang="en-US" sz="4000">
                <a:solidFill>
                  <a:schemeClr val="lt1"/>
                </a:solidFill>
              </a:rPr>
              <a:t>Fall</a:t>
            </a:r>
            <a:endParaRPr sz="4000">
              <a:solidFill>
                <a:schemeClr val="lt1"/>
              </a:solidFill>
            </a:endParaRPr>
          </a:p>
          <a:p>
            <a:pPr marL="457200" lvl="0" indent="0">
              <a:spcBef>
                <a:spcPts val="0"/>
              </a:spcBef>
              <a:spcAft>
                <a:spcPts val="0"/>
              </a:spcAft>
              <a:buNone/>
            </a:pPr>
            <a:r>
              <a:rPr lang="en-US" sz="4000">
                <a:solidFill>
                  <a:schemeClr val="lt1"/>
                </a:solidFill>
              </a:rPr>
              <a:t>Winter</a:t>
            </a:r>
            <a:endParaRPr sz="4000">
              <a:solidFill>
                <a:schemeClr val="lt1"/>
              </a:solidFill>
            </a:endParaRPr>
          </a:p>
          <a:p>
            <a:pPr marL="457200" lvl="0" indent="0" rtl="0">
              <a:spcBef>
                <a:spcPts val="0"/>
              </a:spcBef>
              <a:spcAft>
                <a:spcPts val="0"/>
              </a:spcAft>
              <a:buNone/>
            </a:pPr>
            <a:r>
              <a:rPr lang="en-US" sz="4000">
                <a:solidFill>
                  <a:schemeClr val="lt1"/>
                </a:solidFill>
              </a:rPr>
              <a:t>Holiday</a:t>
            </a:r>
            <a:endParaRPr sz="4000">
              <a:solidFill>
                <a:schemeClr val="lt1"/>
              </a:solidFill>
            </a:endParaRPr>
          </a:p>
        </p:txBody>
      </p:sp>
      <p:sp>
        <p:nvSpPr>
          <p:cNvPr id="174" name="Google Shape;174;p30"/>
          <p:cNvSpPr txBox="1"/>
          <p:nvPr/>
        </p:nvSpPr>
        <p:spPr>
          <a:xfrm>
            <a:off x="17649950" y="6345000"/>
            <a:ext cx="4558200" cy="7371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4000" u="sng">
                <a:solidFill>
                  <a:schemeClr val="lt1"/>
                </a:solidFill>
              </a:rPr>
              <a:t>COMPANY:</a:t>
            </a:r>
            <a:endParaRPr sz="4000" u="sng">
              <a:solidFill>
                <a:schemeClr val="lt1"/>
              </a:solidFill>
            </a:endParaRPr>
          </a:p>
          <a:p>
            <a:pPr marL="457200" lvl="0" indent="0">
              <a:spcBef>
                <a:spcPts val="0"/>
              </a:spcBef>
              <a:spcAft>
                <a:spcPts val="0"/>
              </a:spcAft>
              <a:buNone/>
            </a:pPr>
            <a:r>
              <a:rPr lang="en-US" sz="4000">
                <a:solidFill>
                  <a:schemeClr val="lt1"/>
                </a:solidFill>
              </a:rPr>
              <a:t>Disney</a:t>
            </a:r>
            <a:endParaRPr sz="4000">
              <a:solidFill>
                <a:schemeClr val="lt1"/>
              </a:solidFill>
            </a:endParaRPr>
          </a:p>
          <a:p>
            <a:pPr marL="457200" lvl="0" indent="0">
              <a:spcBef>
                <a:spcPts val="0"/>
              </a:spcBef>
              <a:spcAft>
                <a:spcPts val="0"/>
              </a:spcAft>
              <a:buNone/>
            </a:pPr>
            <a:r>
              <a:rPr lang="en-US" sz="4000">
                <a:solidFill>
                  <a:schemeClr val="lt1"/>
                </a:solidFill>
              </a:rPr>
              <a:t>Dreamworks</a:t>
            </a:r>
            <a:endParaRPr sz="4000">
              <a:solidFill>
                <a:schemeClr val="lt1"/>
              </a:solidFill>
            </a:endParaRPr>
          </a:p>
          <a:p>
            <a:pPr marL="457200" lvl="0" indent="0">
              <a:spcBef>
                <a:spcPts val="0"/>
              </a:spcBef>
              <a:spcAft>
                <a:spcPts val="0"/>
              </a:spcAft>
              <a:buNone/>
            </a:pPr>
            <a:r>
              <a:rPr lang="en-US" sz="4000">
                <a:solidFill>
                  <a:schemeClr val="lt1"/>
                </a:solidFill>
              </a:rPr>
              <a:t>Fox</a:t>
            </a:r>
            <a:endParaRPr sz="4000">
              <a:solidFill>
                <a:schemeClr val="lt1"/>
              </a:solidFill>
            </a:endParaRPr>
          </a:p>
          <a:p>
            <a:pPr marL="457200" lvl="0" indent="0">
              <a:spcBef>
                <a:spcPts val="0"/>
              </a:spcBef>
              <a:spcAft>
                <a:spcPts val="0"/>
              </a:spcAft>
              <a:buNone/>
            </a:pPr>
            <a:r>
              <a:rPr lang="en-US" sz="4000">
                <a:solidFill>
                  <a:schemeClr val="lt1"/>
                </a:solidFill>
              </a:rPr>
              <a:t>Lionsgate</a:t>
            </a:r>
            <a:endParaRPr sz="4000">
              <a:solidFill>
                <a:schemeClr val="lt1"/>
              </a:solidFill>
            </a:endParaRPr>
          </a:p>
          <a:p>
            <a:pPr marL="457200" lvl="0" indent="0">
              <a:spcBef>
                <a:spcPts val="0"/>
              </a:spcBef>
              <a:spcAft>
                <a:spcPts val="0"/>
              </a:spcAft>
              <a:buNone/>
            </a:pPr>
            <a:r>
              <a:rPr lang="en-US" sz="4000">
                <a:solidFill>
                  <a:schemeClr val="lt1"/>
                </a:solidFill>
              </a:rPr>
              <a:t>MGM</a:t>
            </a:r>
            <a:endParaRPr sz="4000">
              <a:solidFill>
                <a:schemeClr val="lt1"/>
              </a:solidFill>
            </a:endParaRPr>
          </a:p>
          <a:p>
            <a:pPr marL="457200" lvl="0" indent="0">
              <a:spcBef>
                <a:spcPts val="0"/>
              </a:spcBef>
              <a:spcAft>
                <a:spcPts val="0"/>
              </a:spcAft>
              <a:buNone/>
            </a:pPr>
            <a:r>
              <a:rPr lang="en-US" sz="4000">
                <a:solidFill>
                  <a:schemeClr val="lt1"/>
                </a:solidFill>
              </a:rPr>
              <a:t>Miramax</a:t>
            </a:r>
            <a:endParaRPr sz="4000">
              <a:solidFill>
                <a:schemeClr val="lt1"/>
              </a:solidFill>
            </a:endParaRPr>
          </a:p>
          <a:p>
            <a:pPr marL="457200" lvl="0" indent="0">
              <a:spcBef>
                <a:spcPts val="0"/>
              </a:spcBef>
              <a:spcAft>
                <a:spcPts val="0"/>
              </a:spcAft>
              <a:buNone/>
            </a:pPr>
            <a:r>
              <a:rPr lang="en-US" sz="4000">
                <a:solidFill>
                  <a:schemeClr val="lt1"/>
                </a:solidFill>
              </a:rPr>
              <a:t>Paramount</a:t>
            </a:r>
            <a:endParaRPr sz="4000">
              <a:solidFill>
                <a:schemeClr val="lt1"/>
              </a:solidFill>
            </a:endParaRPr>
          </a:p>
          <a:p>
            <a:pPr marL="457200" lvl="0" indent="0">
              <a:spcBef>
                <a:spcPts val="0"/>
              </a:spcBef>
              <a:spcAft>
                <a:spcPts val="0"/>
              </a:spcAft>
              <a:buNone/>
            </a:pPr>
            <a:r>
              <a:rPr lang="en-US" sz="4000">
                <a:solidFill>
                  <a:schemeClr val="lt1"/>
                </a:solidFill>
              </a:rPr>
              <a:t>Sony</a:t>
            </a:r>
            <a:endParaRPr sz="4000">
              <a:solidFill>
                <a:schemeClr val="lt1"/>
              </a:solidFill>
            </a:endParaRPr>
          </a:p>
          <a:p>
            <a:pPr marL="457200" lvl="0" indent="0">
              <a:spcBef>
                <a:spcPts val="0"/>
              </a:spcBef>
              <a:spcAft>
                <a:spcPts val="0"/>
              </a:spcAft>
              <a:buNone/>
            </a:pPr>
            <a:r>
              <a:rPr lang="en-US" sz="4000">
                <a:solidFill>
                  <a:schemeClr val="lt1"/>
                </a:solidFill>
              </a:rPr>
              <a:t>Universal</a:t>
            </a:r>
            <a:endParaRPr sz="4000">
              <a:solidFill>
                <a:schemeClr val="lt1"/>
              </a:solidFill>
            </a:endParaRPr>
          </a:p>
          <a:p>
            <a:pPr marL="457200" lvl="0" indent="0">
              <a:spcBef>
                <a:spcPts val="0"/>
              </a:spcBef>
              <a:spcAft>
                <a:spcPts val="0"/>
              </a:spcAft>
              <a:buNone/>
            </a:pPr>
            <a:r>
              <a:rPr lang="en-US" sz="4000">
                <a:solidFill>
                  <a:schemeClr val="lt1"/>
                </a:solidFill>
              </a:rPr>
              <a:t>Warner Bros</a:t>
            </a:r>
            <a:endParaRPr sz="4000">
              <a:solidFill>
                <a:schemeClr val="lt1"/>
              </a:solidFill>
            </a:endParaRPr>
          </a:p>
          <a:p>
            <a:pPr marL="457200" lvl="0" indent="0" rtl="0">
              <a:spcBef>
                <a:spcPts val="0"/>
              </a:spcBef>
              <a:spcAft>
                <a:spcPts val="0"/>
              </a:spcAft>
              <a:buNone/>
            </a:pPr>
            <a:r>
              <a:rPr lang="en-US" sz="4000">
                <a:solidFill>
                  <a:schemeClr val="lt1"/>
                </a:solidFill>
              </a:rPr>
              <a:t>Other</a:t>
            </a:r>
            <a:endParaRPr sz="40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PRE-PROCESSING DATA</a:t>
            </a:r>
            <a:endParaRPr sz="7200"/>
          </a:p>
        </p:txBody>
      </p:sp>
      <p:sp>
        <p:nvSpPr>
          <p:cNvPr id="180" name="Google Shape;180;p31"/>
          <p:cNvSpPr txBox="1">
            <a:spLocks noGrp="1"/>
          </p:cNvSpPr>
          <p:nvPr>
            <p:ph type="body" idx="1"/>
          </p:nvPr>
        </p:nvSpPr>
        <p:spPr>
          <a:xfrm>
            <a:off x="1145250" y="3320125"/>
            <a:ext cx="22093500" cy="29844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Features with dollar amounts had to be deflated</a:t>
            </a:r>
            <a:endParaRPr sz="4500"/>
          </a:p>
          <a:p>
            <a:pPr marL="457200" marR="0" lvl="0" indent="-514350" algn="l" rtl="0">
              <a:lnSpc>
                <a:spcPct val="100000"/>
              </a:lnSpc>
              <a:spcBef>
                <a:spcPts val="1500"/>
              </a:spcBef>
              <a:spcAft>
                <a:spcPts val="0"/>
              </a:spcAft>
              <a:buSzPts val="4500"/>
              <a:buChar char="●"/>
            </a:pPr>
            <a:r>
              <a:rPr lang="en-US" sz="4500"/>
              <a:t>Revenue and Budget were converted to June 2018 dollars using headline U.S. CPI.</a:t>
            </a:r>
            <a:endParaRPr sz="4500"/>
          </a:p>
          <a:p>
            <a:pPr marL="457200" marR="0" lvl="0" indent="-514350" algn="l" rtl="0">
              <a:lnSpc>
                <a:spcPct val="100000"/>
              </a:lnSpc>
              <a:spcBef>
                <a:spcPts val="1500"/>
              </a:spcBef>
              <a:spcAft>
                <a:spcPts val="0"/>
              </a:spcAft>
              <a:buSzPts val="4500"/>
              <a:buChar char="●"/>
            </a:pPr>
            <a:r>
              <a:rPr lang="en-US" sz="4500"/>
              <a:t>A Profit feature was generated taking the difference.</a:t>
            </a:r>
            <a:endParaRPr sz="4500"/>
          </a:p>
          <a:p>
            <a:pPr marL="457200" marR="0" lvl="0" indent="-514350" algn="l" rtl="0">
              <a:lnSpc>
                <a:spcPct val="100000"/>
              </a:lnSpc>
              <a:spcBef>
                <a:spcPts val="1500"/>
              </a:spcBef>
              <a:spcAft>
                <a:spcPts val="0"/>
              </a:spcAft>
              <a:buSzPts val="4500"/>
              <a:buChar char="●"/>
            </a:pPr>
            <a:r>
              <a:rPr lang="en-US" sz="4500"/>
              <a:t>Additional features related to Profit were also created:</a:t>
            </a:r>
            <a:endParaRPr sz="4500"/>
          </a:p>
          <a:p>
            <a:pPr marL="914400" marR="0" lvl="1" indent="-514350" algn="l" rtl="0">
              <a:lnSpc>
                <a:spcPct val="100000"/>
              </a:lnSpc>
              <a:spcBef>
                <a:spcPts val="1500"/>
              </a:spcBef>
              <a:spcAft>
                <a:spcPts val="0"/>
              </a:spcAft>
              <a:buSzPts val="4500"/>
              <a:buChar char="○"/>
            </a:pPr>
            <a:r>
              <a:rPr lang="en-US" sz="4500"/>
              <a:t>Revenue divided by Budget tells you how many multiples of the production budget were earned back:</a:t>
            </a:r>
            <a:endParaRPr sz="4500"/>
          </a:p>
          <a:p>
            <a:pPr marL="1828800" marR="0" lvl="3" indent="-514350" algn="l" rtl="0">
              <a:lnSpc>
                <a:spcPct val="100000"/>
              </a:lnSpc>
              <a:spcBef>
                <a:spcPts val="1500"/>
              </a:spcBef>
              <a:spcAft>
                <a:spcPts val="0"/>
              </a:spcAft>
              <a:buSzPts val="4500"/>
              <a:buChar char="●"/>
            </a:pPr>
            <a:r>
              <a:rPr lang="en-US" sz="4500"/>
              <a:t>&lt;1x</a:t>
            </a:r>
            <a:endParaRPr sz="4500"/>
          </a:p>
          <a:p>
            <a:pPr marL="1828800" marR="0" lvl="3" indent="-514350" algn="l" rtl="0">
              <a:lnSpc>
                <a:spcPct val="100000"/>
              </a:lnSpc>
              <a:spcBef>
                <a:spcPts val="1500"/>
              </a:spcBef>
              <a:spcAft>
                <a:spcPts val="0"/>
              </a:spcAft>
              <a:buSzPts val="4500"/>
              <a:buChar char="●"/>
            </a:pPr>
            <a:r>
              <a:rPr lang="en-US" sz="4500"/>
              <a:t>[1-2x)</a:t>
            </a:r>
            <a:endParaRPr sz="4500"/>
          </a:p>
          <a:p>
            <a:pPr marL="1828800" marR="0" lvl="3" indent="-514350" algn="l" rtl="0">
              <a:lnSpc>
                <a:spcPct val="100000"/>
              </a:lnSpc>
              <a:spcBef>
                <a:spcPts val="1500"/>
              </a:spcBef>
              <a:spcAft>
                <a:spcPts val="0"/>
              </a:spcAft>
              <a:buSzPts val="4500"/>
              <a:buChar char="●"/>
            </a:pPr>
            <a:r>
              <a:rPr lang="en-US" sz="4500"/>
              <a:t>[2-3x)</a:t>
            </a:r>
            <a:endParaRPr sz="4500"/>
          </a:p>
          <a:p>
            <a:pPr marL="1828800" marR="0" lvl="3" indent="-514350" algn="l" rtl="0">
              <a:lnSpc>
                <a:spcPct val="100000"/>
              </a:lnSpc>
              <a:spcBef>
                <a:spcPts val="1500"/>
              </a:spcBef>
              <a:spcAft>
                <a:spcPts val="0"/>
              </a:spcAft>
              <a:buSzPts val="4500"/>
              <a:buChar char="●"/>
            </a:pPr>
            <a:r>
              <a:rPr lang="en-US" sz="4500"/>
              <a:t>[3-4x)</a:t>
            </a:r>
            <a:endParaRPr sz="4500"/>
          </a:p>
          <a:p>
            <a:pPr marL="1828800" marR="0" lvl="3" indent="-514350" algn="l" rtl="0">
              <a:lnSpc>
                <a:spcPct val="100000"/>
              </a:lnSpc>
              <a:spcBef>
                <a:spcPts val="1500"/>
              </a:spcBef>
              <a:spcAft>
                <a:spcPts val="0"/>
              </a:spcAft>
              <a:buSzPts val="4500"/>
              <a:buChar char="●"/>
            </a:pPr>
            <a:r>
              <a:rPr lang="en-US" sz="4500"/>
              <a:t>[4-5x)</a:t>
            </a:r>
            <a:endParaRPr sz="4500"/>
          </a:p>
          <a:p>
            <a:pPr marL="1828800" marR="0" lvl="3" indent="-514350" algn="l" rtl="0">
              <a:lnSpc>
                <a:spcPct val="100000"/>
              </a:lnSpc>
              <a:spcBef>
                <a:spcPts val="1500"/>
              </a:spcBef>
              <a:spcAft>
                <a:spcPts val="1500"/>
              </a:spcAft>
              <a:buSzPts val="4500"/>
              <a:buChar char="●"/>
            </a:pPr>
            <a:r>
              <a:rPr lang="en-US" sz="4500"/>
              <a:t>&gt;=5X</a:t>
            </a:r>
            <a:endParaRPr sz="4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body" idx="1"/>
          </p:nvPr>
        </p:nvSpPr>
        <p:spPr>
          <a:xfrm>
            <a:off x="1145250" y="3320125"/>
            <a:ext cx="22093500" cy="99687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Clr>
                <a:srgbClr val="FFFFFF"/>
              </a:buClr>
              <a:buSzPts val="4500"/>
              <a:buFont typeface="Helvetica Neue"/>
              <a:buChar char="●"/>
            </a:pPr>
            <a:r>
              <a:rPr lang="en-US" sz="4500"/>
              <a:t>In order to use columns that contained lists of Actors, Directors, Writers, and Producers, we calculated the running sum of historical revenues earned by a given movie’s cast or crew.</a:t>
            </a:r>
            <a:endParaRPr sz="4500"/>
          </a:p>
          <a:p>
            <a:pPr marL="457200" marR="0" lvl="0" indent="-514350" algn="l" rtl="0">
              <a:lnSpc>
                <a:spcPct val="100000"/>
              </a:lnSpc>
              <a:spcBef>
                <a:spcPts val="2000"/>
              </a:spcBef>
              <a:spcAft>
                <a:spcPts val="0"/>
              </a:spcAft>
              <a:buSzPts val="4500"/>
              <a:buChar char="●"/>
            </a:pPr>
            <a:r>
              <a:rPr lang="en-US" sz="4500"/>
              <a:t>Any missing Rotten Tomatoes, IMDB, and Metacritic ratings were imputed by first using any other available rating for that given movie, or by using the median of rating in the entire data set. </a:t>
            </a:r>
            <a:endParaRPr sz="4500"/>
          </a:p>
          <a:p>
            <a:pPr marL="457200" marR="0" lvl="0" indent="-514350" algn="l" rtl="0">
              <a:lnSpc>
                <a:spcPct val="100000"/>
              </a:lnSpc>
              <a:spcBef>
                <a:spcPts val="2000"/>
              </a:spcBef>
              <a:spcAft>
                <a:spcPts val="0"/>
              </a:spcAft>
              <a:buSzPts val="4500"/>
              <a:buChar char="●"/>
            </a:pPr>
            <a:r>
              <a:rPr lang="en-US" sz="4500"/>
              <a:t>Converted Awards column from text to numbers:</a:t>
            </a:r>
            <a:endParaRPr sz="4500"/>
          </a:p>
          <a:p>
            <a:pPr marL="914400" marR="0" lvl="1" indent="-514350" algn="l" rtl="0">
              <a:lnSpc>
                <a:spcPct val="100000"/>
              </a:lnSpc>
              <a:spcBef>
                <a:spcPts val="1500"/>
              </a:spcBef>
              <a:spcAft>
                <a:spcPts val="0"/>
              </a:spcAft>
              <a:buSzPts val="4500"/>
              <a:buChar char="○"/>
            </a:pPr>
            <a:r>
              <a:rPr lang="en-US" sz="4500"/>
              <a:t>“Won 6 Oscars. Another 117 wins &amp; 126 nominations.” </a:t>
            </a:r>
            <a:endParaRPr sz="4500"/>
          </a:p>
          <a:p>
            <a:pPr marL="914400" marR="0" lvl="1" indent="-514350" algn="l" rtl="0">
              <a:lnSpc>
                <a:spcPct val="100000"/>
              </a:lnSpc>
              <a:spcBef>
                <a:spcPts val="1500"/>
              </a:spcBef>
              <a:spcAft>
                <a:spcPts val="0"/>
              </a:spcAft>
              <a:buSzPts val="4500"/>
              <a:buChar char="○"/>
            </a:pPr>
            <a:r>
              <a:rPr lang="en-US" sz="4500"/>
              <a:t>“3 wins &amp; 4 nominations.”  </a:t>
            </a:r>
            <a:endParaRPr sz="4500"/>
          </a:p>
          <a:p>
            <a:pPr marL="914400" marR="0" lvl="1" indent="-514350" algn="l" rtl="0">
              <a:lnSpc>
                <a:spcPct val="100000"/>
              </a:lnSpc>
              <a:spcBef>
                <a:spcPts val="1500"/>
              </a:spcBef>
              <a:spcAft>
                <a:spcPts val="0"/>
              </a:spcAft>
              <a:buSzPts val="4500"/>
              <a:buChar char="○"/>
            </a:pPr>
            <a:r>
              <a:rPr lang="en-US" sz="4500"/>
              <a:t>Converted to major/minor wins/nominations.</a:t>
            </a:r>
            <a:endParaRPr sz="4500"/>
          </a:p>
          <a:p>
            <a:pPr marL="457200" marR="0" lvl="0" indent="-514350" algn="l" rtl="0">
              <a:lnSpc>
                <a:spcPct val="100000"/>
              </a:lnSpc>
              <a:spcBef>
                <a:spcPts val="2500"/>
              </a:spcBef>
              <a:spcAft>
                <a:spcPts val="1500"/>
              </a:spcAft>
              <a:buSzPts val="4500"/>
              <a:buChar char="●"/>
            </a:pPr>
            <a:r>
              <a:rPr lang="en-US" sz="4500"/>
              <a:t>After all the pre-processing, this “final” data set was stored in another table in the SQLite database.</a:t>
            </a:r>
            <a:endParaRPr sz="4500"/>
          </a:p>
        </p:txBody>
      </p:sp>
      <p:sp>
        <p:nvSpPr>
          <p:cNvPr id="186" name="Google Shape;186;p32"/>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PRE-PROCESSING DATA</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descr="Team Box Office Capstone Presentation" title="Team Box Office Trailer">
            <a:hlinkClick r:id="rId3"/>
          </p:cNvPr>
          <p:cNvPicPr preferRelativeResize="0"/>
          <p:nvPr/>
        </p:nvPicPr>
        <p:blipFill>
          <a:blip r:embed="rId4">
            <a:alphaModFix/>
          </a:blip>
          <a:stretch>
            <a:fillRect/>
          </a:stretch>
        </p:blipFill>
        <p:spPr>
          <a:xfrm>
            <a:off x="4360375" y="2646275"/>
            <a:ext cx="15106750" cy="8787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1784400" y="274800"/>
            <a:ext cx="20815200" cy="1733400"/>
          </a:xfrm>
          <a:prstGeom prst="rect">
            <a:avLst/>
          </a:prstGeom>
        </p:spPr>
        <p:txBody>
          <a:bodyPr spcFirstLastPara="1" wrap="square" lIns="50800" tIns="50800" rIns="50800" bIns="50800" anchor="ctr" anchorCtr="0">
            <a:noAutofit/>
          </a:bodyPr>
          <a:lstStyle/>
          <a:p>
            <a:pPr marL="0" lvl="0" indent="0">
              <a:spcBef>
                <a:spcPts val="0"/>
              </a:spcBef>
              <a:spcAft>
                <a:spcPts val="0"/>
              </a:spcAft>
              <a:buNone/>
            </a:pPr>
            <a:r>
              <a:rPr lang="en-US" sz="7200"/>
              <a:t>LIST OF  FEATURES</a:t>
            </a:r>
            <a:endParaRPr sz="7200"/>
          </a:p>
        </p:txBody>
      </p:sp>
      <p:sp>
        <p:nvSpPr>
          <p:cNvPr id="192" name="Google Shape;192;p33"/>
          <p:cNvSpPr txBox="1"/>
          <p:nvPr/>
        </p:nvSpPr>
        <p:spPr>
          <a:xfrm>
            <a:off x="728625" y="2793900"/>
            <a:ext cx="7176600" cy="9448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4000" u="sng">
                <a:solidFill>
                  <a:schemeClr val="lt1"/>
                </a:solidFill>
              </a:rPr>
              <a:t>NUMERICAL:</a:t>
            </a:r>
            <a:endParaRPr sz="4000">
              <a:solidFill>
                <a:schemeClr val="lt1"/>
              </a:solidFill>
            </a:endParaRPr>
          </a:p>
          <a:p>
            <a:pPr marL="457200" lvl="0" indent="0" rtl="0">
              <a:spcBef>
                <a:spcPts val="0"/>
              </a:spcBef>
              <a:spcAft>
                <a:spcPts val="0"/>
              </a:spcAft>
              <a:buNone/>
            </a:pPr>
            <a:r>
              <a:rPr lang="en-US" sz="4000">
                <a:solidFill>
                  <a:schemeClr val="lt1"/>
                </a:solidFill>
              </a:rPr>
              <a:t>Revenue</a:t>
            </a:r>
            <a:endParaRPr sz="4000">
              <a:solidFill>
                <a:schemeClr val="lt1"/>
              </a:solidFill>
            </a:endParaRPr>
          </a:p>
          <a:p>
            <a:pPr marL="457200" lvl="0" indent="0" rtl="0">
              <a:spcBef>
                <a:spcPts val="0"/>
              </a:spcBef>
              <a:spcAft>
                <a:spcPts val="0"/>
              </a:spcAft>
              <a:buNone/>
            </a:pPr>
            <a:r>
              <a:rPr lang="en-US" sz="4000">
                <a:solidFill>
                  <a:schemeClr val="lt1"/>
                </a:solidFill>
              </a:rPr>
              <a:t>Budget</a:t>
            </a:r>
            <a:endParaRPr sz="4000">
              <a:solidFill>
                <a:schemeClr val="lt1"/>
              </a:solidFill>
            </a:endParaRPr>
          </a:p>
          <a:p>
            <a:pPr marL="457200" lvl="0" indent="0" rtl="0">
              <a:spcBef>
                <a:spcPts val="0"/>
              </a:spcBef>
              <a:spcAft>
                <a:spcPts val="0"/>
              </a:spcAft>
              <a:buNone/>
            </a:pPr>
            <a:r>
              <a:rPr lang="en-US" sz="4000">
                <a:solidFill>
                  <a:schemeClr val="lt1"/>
                </a:solidFill>
              </a:rPr>
              <a:t>Profit</a:t>
            </a:r>
            <a:endParaRPr sz="4000">
              <a:solidFill>
                <a:schemeClr val="lt1"/>
              </a:solidFill>
            </a:endParaRPr>
          </a:p>
          <a:p>
            <a:pPr marL="457200" lvl="0" indent="0" rtl="0">
              <a:spcBef>
                <a:spcPts val="0"/>
              </a:spcBef>
              <a:spcAft>
                <a:spcPts val="0"/>
              </a:spcAft>
              <a:buNone/>
            </a:pPr>
            <a:r>
              <a:rPr lang="en-US" sz="4000">
                <a:solidFill>
                  <a:schemeClr val="lt1"/>
                </a:solidFill>
              </a:rPr>
              <a:t>Revenue Actor</a:t>
            </a:r>
            <a:endParaRPr sz="4000">
              <a:solidFill>
                <a:schemeClr val="lt1"/>
              </a:solidFill>
            </a:endParaRPr>
          </a:p>
          <a:p>
            <a:pPr marL="457200" lvl="0" indent="0" rtl="0">
              <a:spcBef>
                <a:spcPts val="0"/>
              </a:spcBef>
              <a:spcAft>
                <a:spcPts val="0"/>
              </a:spcAft>
              <a:buNone/>
            </a:pPr>
            <a:r>
              <a:rPr lang="en-US" sz="4000">
                <a:solidFill>
                  <a:schemeClr val="lt1"/>
                </a:solidFill>
              </a:rPr>
              <a:t>Revenue Director</a:t>
            </a:r>
            <a:endParaRPr sz="4000">
              <a:solidFill>
                <a:schemeClr val="lt1"/>
              </a:solidFill>
            </a:endParaRPr>
          </a:p>
          <a:p>
            <a:pPr marL="457200" lvl="0" indent="0" rtl="0">
              <a:spcBef>
                <a:spcPts val="0"/>
              </a:spcBef>
              <a:spcAft>
                <a:spcPts val="0"/>
              </a:spcAft>
              <a:buNone/>
            </a:pPr>
            <a:r>
              <a:rPr lang="en-US" sz="4000">
                <a:solidFill>
                  <a:schemeClr val="lt1"/>
                </a:solidFill>
              </a:rPr>
              <a:t>Revenue Writer</a:t>
            </a:r>
            <a:endParaRPr sz="4000">
              <a:solidFill>
                <a:schemeClr val="lt1"/>
              </a:solidFill>
            </a:endParaRPr>
          </a:p>
          <a:p>
            <a:pPr marL="457200" lvl="0" indent="0" rtl="0">
              <a:spcBef>
                <a:spcPts val="0"/>
              </a:spcBef>
              <a:spcAft>
                <a:spcPts val="0"/>
              </a:spcAft>
              <a:buNone/>
            </a:pPr>
            <a:r>
              <a:rPr lang="en-US" sz="4000">
                <a:solidFill>
                  <a:schemeClr val="lt1"/>
                </a:solidFill>
              </a:rPr>
              <a:t>Revenue Producer</a:t>
            </a:r>
            <a:endParaRPr sz="4000">
              <a:solidFill>
                <a:schemeClr val="lt1"/>
              </a:solidFill>
            </a:endParaRPr>
          </a:p>
          <a:p>
            <a:pPr marL="457200" lvl="0" indent="0" rtl="0">
              <a:spcBef>
                <a:spcPts val="0"/>
              </a:spcBef>
              <a:spcAft>
                <a:spcPts val="0"/>
              </a:spcAft>
              <a:buNone/>
            </a:pPr>
            <a:r>
              <a:rPr lang="en-US" sz="4000">
                <a:solidFill>
                  <a:schemeClr val="lt1"/>
                </a:solidFill>
              </a:rPr>
              <a:t>Length</a:t>
            </a:r>
            <a:endParaRPr sz="4000">
              <a:solidFill>
                <a:schemeClr val="lt1"/>
              </a:solidFill>
            </a:endParaRPr>
          </a:p>
          <a:p>
            <a:pPr marL="457200" lvl="0" indent="0" rtl="0">
              <a:spcBef>
                <a:spcPts val="0"/>
              </a:spcBef>
              <a:spcAft>
                <a:spcPts val="0"/>
              </a:spcAft>
              <a:buNone/>
            </a:pPr>
            <a:r>
              <a:rPr lang="en-US" sz="4000">
                <a:solidFill>
                  <a:schemeClr val="lt1"/>
                </a:solidFill>
              </a:rPr>
              <a:t>Rotten Tomatoes Rating</a:t>
            </a:r>
            <a:endParaRPr sz="4000">
              <a:solidFill>
                <a:schemeClr val="lt1"/>
              </a:solidFill>
            </a:endParaRPr>
          </a:p>
          <a:p>
            <a:pPr marL="457200" lvl="0" indent="0" rtl="0">
              <a:spcBef>
                <a:spcPts val="0"/>
              </a:spcBef>
              <a:spcAft>
                <a:spcPts val="0"/>
              </a:spcAft>
              <a:buNone/>
            </a:pPr>
            <a:r>
              <a:rPr lang="en-US" sz="4000">
                <a:solidFill>
                  <a:schemeClr val="lt1"/>
                </a:solidFill>
              </a:rPr>
              <a:t>IMDB Rating</a:t>
            </a:r>
            <a:endParaRPr sz="4000">
              <a:solidFill>
                <a:schemeClr val="lt1"/>
              </a:solidFill>
            </a:endParaRPr>
          </a:p>
          <a:p>
            <a:pPr marL="457200" lvl="0" indent="0" rtl="0">
              <a:spcBef>
                <a:spcPts val="0"/>
              </a:spcBef>
              <a:spcAft>
                <a:spcPts val="0"/>
              </a:spcAft>
              <a:buNone/>
            </a:pPr>
            <a:r>
              <a:rPr lang="en-US" sz="4000">
                <a:solidFill>
                  <a:schemeClr val="lt1"/>
                </a:solidFill>
              </a:rPr>
              <a:t>Metacritic Rating</a:t>
            </a:r>
            <a:endParaRPr sz="4000">
              <a:solidFill>
                <a:schemeClr val="lt1"/>
              </a:solidFill>
            </a:endParaRPr>
          </a:p>
          <a:p>
            <a:pPr marL="457200" lvl="0" indent="0" rtl="0">
              <a:spcBef>
                <a:spcPts val="0"/>
              </a:spcBef>
              <a:spcAft>
                <a:spcPts val="0"/>
              </a:spcAft>
              <a:buNone/>
            </a:pPr>
            <a:r>
              <a:rPr lang="en-US" sz="4000">
                <a:solidFill>
                  <a:schemeClr val="lt1"/>
                </a:solidFill>
              </a:rPr>
              <a:t>IMDB Votes*</a:t>
            </a:r>
            <a:endParaRPr sz="4000">
              <a:solidFill>
                <a:schemeClr val="lt1"/>
              </a:solidFill>
            </a:endParaRPr>
          </a:p>
          <a:p>
            <a:pPr marL="457200" lvl="0" indent="0" rtl="0">
              <a:spcBef>
                <a:spcPts val="0"/>
              </a:spcBef>
              <a:spcAft>
                <a:spcPts val="0"/>
              </a:spcAft>
              <a:buNone/>
            </a:pPr>
            <a:r>
              <a:rPr lang="en-US" sz="4000">
                <a:solidFill>
                  <a:schemeClr val="lt1"/>
                </a:solidFill>
              </a:rPr>
              <a:t>Major/Minor Nominations*</a:t>
            </a:r>
            <a:endParaRPr sz="4000">
              <a:solidFill>
                <a:schemeClr val="lt1"/>
              </a:solidFill>
            </a:endParaRPr>
          </a:p>
          <a:p>
            <a:pPr marL="457200" lvl="0" indent="0" rtl="0">
              <a:spcBef>
                <a:spcPts val="0"/>
              </a:spcBef>
              <a:spcAft>
                <a:spcPts val="0"/>
              </a:spcAft>
              <a:buNone/>
            </a:pPr>
            <a:r>
              <a:rPr lang="en-US" sz="4000">
                <a:solidFill>
                  <a:schemeClr val="lt1"/>
                </a:solidFill>
              </a:rPr>
              <a:t>Major/Minor Wins*</a:t>
            </a:r>
            <a:endParaRPr sz="4000">
              <a:solidFill>
                <a:schemeClr val="lt1"/>
              </a:solidFill>
            </a:endParaRPr>
          </a:p>
          <a:p>
            <a:pPr marL="457200" lvl="0" indent="0" rtl="0">
              <a:spcBef>
                <a:spcPts val="0"/>
              </a:spcBef>
              <a:spcAft>
                <a:spcPts val="0"/>
              </a:spcAft>
              <a:buNone/>
            </a:pPr>
            <a:endParaRPr sz="4000">
              <a:solidFill>
                <a:schemeClr val="lt1"/>
              </a:solidFill>
            </a:endParaRPr>
          </a:p>
        </p:txBody>
      </p:sp>
      <p:sp>
        <p:nvSpPr>
          <p:cNvPr id="193" name="Google Shape;193;p33"/>
          <p:cNvSpPr txBox="1"/>
          <p:nvPr/>
        </p:nvSpPr>
        <p:spPr>
          <a:xfrm>
            <a:off x="9277900" y="2793900"/>
            <a:ext cx="7971900" cy="84054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4000" u="sng">
                <a:solidFill>
                  <a:schemeClr val="lt1"/>
                </a:solidFill>
              </a:rPr>
              <a:t>LISTS/CATEGORICAL/BINARY</a:t>
            </a:r>
            <a:r>
              <a:rPr lang="en-US" sz="4000">
                <a:solidFill>
                  <a:schemeClr val="lt1"/>
                </a:solidFill>
              </a:rPr>
              <a:t>:</a:t>
            </a:r>
            <a:endParaRPr sz="4000">
              <a:solidFill>
                <a:schemeClr val="lt1"/>
              </a:solidFill>
            </a:endParaRPr>
          </a:p>
          <a:p>
            <a:pPr marL="457200" lvl="0" indent="0" rtl="0">
              <a:spcBef>
                <a:spcPts val="0"/>
              </a:spcBef>
              <a:spcAft>
                <a:spcPts val="0"/>
              </a:spcAft>
              <a:buNone/>
            </a:pPr>
            <a:r>
              <a:rPr lang="en-US" sz="4000">
                <a:solidFill>
                  <a:schemeClr val="lt1"/>
                </a:solidFill>
              </a:rPr>
              <a:t>Actors</a:t>
            </a:r>
            <a:endParaRPr sz="4000">
              <a:solidFill>
                <a:schemeClr val="lt1"/>
              </a:solidFill>
            </a:endParaRPr>
          </a:p>
          <a:p>
            <a:pPr marL="457200" lvl="0" indent="0" rtl="0">
              <a:spcBef>
                <a:spcPts val="0"/>
              </a:spcBef>
              <a:spcAft>
                <a:spcPts val="0"/>
              </a:spcAft>
              <a:buNone/>
            </a:pPr>
            <a:r>
              <a:rPr lang="en-US" sz="4000">
                <a:solidFill>
                  <a:schemeClr val="lt1"/>
                </a:solidFill>
              </a:rPr>
              <a:t>Directors</a:t>
            </a:r>
            <a:endParaRPr sz="4000">
              <a:solidFill>
                <a:schemeClr val="lt1"/>
              </a:solidFill>
            </a:endParaRPr>
          </a:p>
          <a:p>
            <a:pPr marL="457200" lvl="0" indent="0" rtl="0">
              <a:spcBef>
                <a:spcPts val="0"/>
              </a:spcBef>
              <a:spcAft>
                <a:spcPts val="0"/>
              </a:spcAft>
              <a:buNone/>
            </a:pPr>
            <a:r>
              <a:rPr lang="en-US" sz="4000">
                <a:solidFill>
                  <a:schemeClr val="lt1"/>
                </a:solidFill>
              </a:rPr>
              <a:t>Writers</a:t>
            </a:r>
            <a:endParaRPr sz="4000">
              <a:solidFill>
                <a:schemeClr val="lt1"/>
              </a:solidFill>
            </a:endParaRPr>
          </a:p>
          <a:p>
            <a:pPr marL="457200" lvl="0" indent="0" rtl="0">
              <a:spcBef>
                <a:spcPts val="0"/>
              </a:spcBef>
              <a:spcAft>
                <a:spcPts val="0"/>
              </a:spcAft>
              <a:buNone/>
            </a:pPr>
            <a:r>
              <a:rPr lang="en-US" sz="4000">
                <a:solidFill>
                  <a:schemeClr val="lt1"/>
                </a:solidFill>
              </a:rPr>
              <a:t>Producers</a:t>
            </a:r>
            <a:endParaRPr sz="4000">
              <a:solidFill>
                <a:schemeClr val="lt1"/>
              </a:solidFill>
            </a:endParaRPr>
          </a:p>
          <a:p>
            <a:pPr marL="457200" lvl="0" indent="0" rtl="0">
              <a:spcBef>
                <a:spcPts val="0"/>
              </a:spcBef>
              <a:spcAft>
                <a:spcPts val="0"/>
              </a:spcAft>
              <a:buNone/>
            </a:pPr>
            <a:r>
              <a:rPr lang="en-US" sz="4000">
                <a:solidFill>
                  <a:schemeClr val="lt1"/>
                </a:solidFill>
              </a:rPr>
              <a:t>Genres</a:t>
            </a:r>
            <a:endParaRPr sz="4000">
              <a:solidFill>
                <a:schemeClr val="lt1"/>
              </a:solidFill>
            </a:endParaRPr>
          </a:p>
          <a:p>
            <a:pPr marL="457200" lvl="0" indent="0" rtl="0">
              <a:spcBef>
                <a:spcPts val="0"/>
              </a:spcBef>
              <a:spcAft>
                <a:spcPts val="0"/>
              </a:spcAft>
              <a:buNone/>
            </a:pPr>
            <a:r>
              <a:rPr lang="en-US" sz="4000">
                <a:solidFill>
                  <a:schemeClr val="lt1"/>
                </a:solidFill>
              </a:rPr>
              <a:t>Production companies</a:t>
            </a:r>
            <a:endParaRPr sz="4000">
              <a:solidFill>
                <a:schemeClr val="lt1"/>
              </a:solidFill>
            </a:endParaRPr>
          </a:p>
          <a:p>
            <a:pPr marL="457200" lvl="0" indent="0" rtl="0">
              <a:spcBef>
                <a:spcPts val="0"/>
              </a:spcBef>
              <a:spcAft>
                <a:spcPts val="0"/>
              </a:spcAft>
              <a:buNone/>
            </a:pPr>
            <a:r>
              <a:rPr lang="en-US" sz="4000">
                <a:solidFill>
                  <a:schemeClr val="lt1"/>
                </a:solidFill>
              </a:rPr>
              <a:t>Rated</a:t>
            </a:r>
            <a:endParaRPr sz="4000">
              <a:solidFill>
                <a:schemeClr val="lt1"/>
              </a:solidFill>
            </a:endParaRPr>
          </a:p>
          <a:p>
            <a:pPr marL="457200" lvl="0" indent="0" rtl="0">
              <a:spcBef>
                <a:spcPts val="0"/>
              </a:spcBef>
              <a:spcAft>
                <a:spcPts val="0"/>
              </a:spcAft>
              <a:buNone/>
            </a:pPr>
            <a:r>
              <a:rPr lang="en-US" sz="4000">
                <a:solidFill>
                  <a:schemeClr val="lt1"/>
                </a:solidFill>
              </a:rPr>
              <a:t>Season</a:t>
            </a:r>
            <a:endParaRPr sz="4000">
              <a:solidFill>
                <a:schemeClr val="lt1"/>
              </a:solidFill>
            </a:endParaRPr>
          </a:p>
          <a:p>
            <a:pPr marL="457200" lvl="0" indent="0" rtl="0">
              <a:spcBef>
                <a:spcPts val="0"/>
              </a:spcBef>
              <a:spcAft>
                <a:spcPts val="0"/>
              </a:spcAft>
              <a:buNone/>
            </a:pPr>
            <a:r>
              <a:rPr lang="en-US" sz="4000">
                <a:solidFill>
                  <a:schemeClr val="lt1"/>
                </a:solidFill>
              </a:rPr>
              <a:t>Part of Collection</a:t>
            </a:r>
            <a:endParaRPr sz="4000">
              <a:solidFill>
                <a:schemeClr val="lt1"/>
              </a:solidFill>
            </a:endParaRPr>
          </a:p>
        </p:txBody>
      </p:sp>
      <p:sp>
        <p:nvSpPr>
          <p:cNvPr id="194" name="Google Shape;194;p33"/>
          <p:cNvSpPr txBox="1"/>
          <p:nvPr/>
        </p:nvSpPr>
        <p:spPr>
          <a:xfrm>
            <a:off x="18635375" y="2793900"/>
            <a:ext cx="4558200" cy="4525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4000" u="sng">
                <a:solidFill>
                  <a:schemeClr val="lt1"/>
                </a:solidFill>
              </a:rPr>
              <a:t>TEXT</a:t>
            </a:r>
            <a:endParaRPr sz="4000">
              <a:solidFill>
                <a:schemeClr val="lt1"/>
              </a:solidFill>
            </a:endParaRPr>
          </a:p>
          <a:p>
            <a:pPr marL="457200" lvl="0" indent="0" rtl="0">
              <a:spcBef>
                <a:spcPts val="0"/>
              </a:spcBef>
              <a:spcAft>
                <a:spcPts val="0"/>
              </a:spcAft>
              <a:buNone/>
            </a:pPr>
            <a:r>
              <a:rPr lang="en-US" sz="4000">
                <a:solidFill>
                  <a:schemeClr val="lt1"/>
                </a:solidFill>
              </a:rPr>
              <a:t>Keywords</a:t>
            </a:r>
            <a:endParaRPr sz="4000">
              <a:solidFill>
                <a:schemeClr val="lt1"/>
              </a:solidFill>
            </a:endParaRPr>
          </a:p>
          <a:p>
            <a:pPr marL="457200" lvl="0" indent="0" rtl="0">
              <a:spcBef>
                <a:spcPts val="0"/>
              </a:spcBef>
              <a:spcAft>
                <a:spcPts val="0"/>
              </a:spcAft>
              <a:buNone/>
            </a:pPr>
            <a:r>
              <a:rPr lang="en-US" sz="4000">
                <a:solidFill>
                  <a:schemeClr val="lt1"/>
                </a:solidFill>
              </a:rPr>
              <a:t>Tagline</a:t>
            </a:r>
            <a:endParaRPr sz="4000">
              <a:solidFill>
                <a:schemeClr val="lt1"/>
              </a:solidFill>
            </a:endParaRPr>
          </a:p>
          <a:p>
            <a:pPr marL="457200" lvl="0" indent="0" rtl="0">
              <a:spcBef>
                <a:spcPts val="0"/>
              </a:spcBef>
              <a:spcAft>
                <a:spcPts val="0"/>
              </a:spcAft>
              <a:buNone/>
            </a:pPr>
            <a:r>
              <a:rPr lang="en-US" sz="4000">
                <a:solidFill>
                  <a:schemeClr val="lt1"/>
                </a:solidFill>
              </a:rPr>
              <a:t>Plot</a:t>
            </a:r>
            <a:endParaRPr sz="4000">
              <a:solidFill>
                <a:schemeClr val="lt1"/>
              </a:solidFill>
            </a:endParaRPr>
          </a:p>
          <a:p>
            <a:pPr marL="457200" lvl="0" indent="0" rtl="0">
              <a:spcBef>
                <a:spcPts val="0"/>
              </a:spcBef>
              <a:spcAft>
                <a:spcPts val="0"/>
              </a:spcAft>
              <a:buNone/>
            </a:pPr>
            <a:r>
              <a:rPr lang="en-US" sz="4000">
                <a:solidFill>
                  <a:schemeClr val="lt1"/>
                </a:solidFill>
              </a:rPr>
              <a:t>Overview</a:t>
            </a:r>
            <a:endParaRPr sz="4000">
              <a:solidFill>
                <a:schemeClr val="lt1"/>
              </a:solidFill>
            </a:endParaRPr>
          </a:p>
        </p:txBody>
      </p:sp>
      <p:sp>
        <p:nvSpPr>
          <p:cNvPr id="195" name="Google Shape;195;p33"/>
          <p:cNvSpPr txBox="1">
            <a:spLocks noGrp="1"/>
          </p:cNvSpPr>
          <p:nvPr>
            <p:ph type="body" idx="1"/>
          </p:nvPr>
        </p:nvSpPr>
        <p:spPr>
          <a:xfrm>
            <a:off x="9735100" y="11729575"/>
            <a:ext cx="14293200" cy="897600"/>
          </a:xfrm>
          <a:prstGeom prst="rect">
            <a:avLst/>
          </a:prstGeom>
        </p:spPr>
        <p:txBody>
          <a:bodyPr spcFirstLastPara="1" wrap="square" lIns="50800" tIns="50800" rIns="50800" bIns="50800" anchor="t" anchorCtr="0">
            <a:noAutofit/>
          </a:bodyPr>
          <a:lstStyle/>
          <a:p>
            <a:pPr marL="0" marR="0" lvl="0" indent="0" algn="l" rtl="0">
              <a:lnSpc>
                <a:spcPct val="100000"/>
              </a:lnSpc>
              <a:spcBef>
                <a:spcPts val="0"/>
              </a:spcBef>
              <a:spcAft>
                <a:spcPts val="1500"/>
              </a:spcAft>
              <a:buNone/>
            </a:pPr>
            <a:r>
              <a:rPr lang="en-US" sz="3500"/>
              <a:t>*IMDB votes and awards won’t be available before movie’s release</a:t>
            </a:r>
            <a:endParaRPr sz="3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1608125" y="0"/>
            <a:ext cx="20815200" cy="29844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a:t>DATA EXPLORATION</a:t>
            </a:r>
            <a:endParaRPr/>
          </a:p>
        </p:txBody>
      </p:sp>
      <p:pic>
        <p:nvPicPr>
          <p:cNvPr id="201" name="Google Shape;201;p34"/>
          <p:cNvPicPr preferRelativeResize="0"/>
          <p:nvPr/>
        </p:nvPicPr>
        <p:blipFill>
          <a:blip r:embed="rId3">
            <a:alphaModFix/>
          </a:blip>
          <a:stretch>
            <a:fillRect/>
          </a:stretch>
        </p:blipFill>
        <p:spPr>
          <a:xfrm>
            <a:off x="384425" y="3708300"/>
            <a:ext cx="11203450" cy="8564800"/>
          </a:xfrm>
          <a:prstGeom prst="rect">
            <a:avLst/>
          </a:prstGeom>
          <a:noFill/>
          <a:ln>
            <a:noFill/>
          </a:ln>
        </p:spPr>
      </p:pic>
      <p:pic>
        <p:nvPicPr>
          <p:cNvPr id="202" name="Google Shape;202;p34"/>
          <p:cNvPicPr preferRelativeResize="0"/>
          <p:nvPr/>
        </p:nvPicPr>
        <p:blipFill>
          <a:blip r:embed="rId4">
            <a:alphaModFix/>
          </a:blip>
          <a:stretch>
            <a:fillRect/>
          </a:stretch>
        </p:blipFill>
        <p:spPr>
          <a:xfrm>
            <a:off x="12454225" y="3708300"/>
            <a:ext cx="11602447" cy="8564800"/>
          </a:xfrm>
          <a:prstGeom prst="rect">
            <a:avLst/>
          </a:prstGeom>
          <a:noFill/>
          <a:ln>
            <a:noFill/>
          </a:ln>
        </p:spPr>
      </p:pic>
      <p:sp>
        <p:nvSpPr>
          <p:cNvPr id="203" name="Google Shape;203;p34"/>
          <p:cNvSpPr txBox="1"/>
          <p:nvPr/>
        </p:nvSpPr>
        <p:spPr>
          <a:xfrm>
            <a:off x="4948200" y="2698500"/>
            <a:ext cx="4503300" cy="93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4500">
                <a:solidFill>
                  <a:schemeClr val="lt1"/>
                </a:solidFill>
              </a:rPr>
              <a:t>Revenue</a:t>
            </a:r>
            <a:endParaRPr sz="4500">
              <a:solidFill>
                <a:schemeClr val="lt1"/>
              </a:solidFill>
            </a:endParaRPr>
          </a:p>
        </p:txBody>
      </p:sp>
      <p:sp>
        <p:nvSpPr>
          <p:cNvPr id="204" name="Google Shape;204;p34"/>
          <p:cNvSpPr txBox="1"/>
          <p:nvPr/>
        </p:nvSpPr>
        <p:spPr>
          <a:xfrm>
            <a:off x="17359875" y="2850900"/>
            <a:ext cx="4503300" cy="93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4500">
                <a:solidFill>
                  <a:schemeClr val="lt1"/>
                </a:solidFill>
              </a:rPr>
              <a:t>Budget</a:t>
            </a:r>
            <a:endParaRPr sz="45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title"/>
          </p:nvPr>
        </p:nvSpPr>
        <p:spPr>
          <a:xfrm>
            <a:off x="1790700" y="114100"/>
            <a:ext cx="20815200" cy="23508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a:t>DATA EXPLORATION</a:t>
            </a:r>
            <a:endParaRPr/>
          </a:p>
        </p:txBody>
      </p:sp>
      <p:sp>
        <p:nvSpPr>
          <p:cNvPr id="210" name="Google Shape;210;p35"/>
          <p:cNvSpPr txBox="1"/>
          <p:nvPr/>
        </p:nvSpPr>
        <p:spPr>
          <a:xfrm>
            <a:off x="9682500" y="13018050"/>
            <a:ext cx="5019000" cy="93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Logged, Real Revenue</a:t>
            </a:r>
            <a:endParaRPr sz="3500">
              <a:solidFill>
                <a:schemeClr val="lt1"/>
              </a:solidFill>
            </a:endParaRPr>
          </a:p>
        </p:txBody>
      </p:sp>
      <p:sp>
        <p:nvSpPr>
          <p:cNvPr id="211" name="Google Shape;211;p35"/>
          <p:cNvSpPr txBox="1"/>
          <p:nvPr/>
        </p:nvSpPr>
        <p:spPr>
          <a:xfrm rot="-5400000">
            <a:off x="3275700" y="7286750"/>
            <a:ext cx="4503300" cy="93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Logged, Real Budget</a:t>
            </a:r>
            <a:endParaRPr sz="3500">
              <a:solidFill>
                <a:schemeClr val="lt1"/>
              </a:solidFill>
            </a:endParaRPr>
          </a:p>
        </p:txBody>
      </p:sp>
      <p:pic>
        <p:nvPicPr>
          <p:cNvPr id="212" name="Google Shape;212;p35"/>
          <p:cNvPicPr preferRelativeResize="0"/>
          <p:nvPr/>
        </p:nvPicPr>
        <p:blipFill>
          <a:blip r:embed="rId3">
            <a:alphaModFix/>
          </a:blip>
          <a:stretch>
            <a:fillRect/>
          </a:stretch>
        </p:blipFill>
        <p:spPr>
          <a:xfrm>
            <a:off x="6329088" y="2837000"/>
            <a:ext cx="12043213" cy="10181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1790700" y="114100"/>
            <a:ext cx="20815200" cy="23508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a:t>DATA EXPLORATION</a:t>
            </a:r>
            <a:endParaRPr/>
          </a:p>
        </p:txBody>
      </p:sp>
      <p:pic>
        <p:nvPicPr>
          <p:cNvPr id="218" name="Google Shape;218;p36"/>
          <p:cNvPicPr preferRelativeResize="0"/>
          <p:nvPr/>
        </p:nvPicPr>
        <p:blipFill>
          <a:blip r:embed="rId3">
            <a:alphaModFix/>
          </a:blip>
          <a:stretch>
            <a:fillRect/>
          </a:stretch>
        </p:blipFill>
        <p:spPr>
          <a:xfrm>
            <a:off x="9455650" y="1858425"/>
            <a:ext cx="13955573" cy="11857575"/>
          </a:xfrm>
          <a:prstGeom prst="rect">
            <a:avLst/>
          </a:prstGeom>
          <a:noFill/>
          <a:ln>
            <a:noFill/>
          </a:ln>
        </p:spPr>
      </p:pic>
      <p:sp>
        <p:nvSpPr>
          <p:cNvPr id="219" name="Google Shape;219;p36"/>
          <p:cNvSpPr txBox="1"/>
          <p:nvPr/>
        </p:nvSpPr>
        <p:spPr>
          <a:xfrm>
            <a:off x="866625" y="2464900"/>
            <a:ext cx="5738400" cy="8687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3500">
                <a:solidFill>
                  <a:schemeClr val="lt1"/>
                </a:solidFill>
              </a:rPr>
              <a:t>Revenue is strongly positively correlated with:</a:t>
            </a:r>
            <a:endParaRPr sz="3500">
              <a:solidFill>
                <a:schemeClr val="lt1"/>
              </a:solidFill>
            </a:endParaRPr>
          </a:p>
          <a:p>
            <a:pPr marL="0" lvl="0" indent="0">
              <a:spcBef>
                <a:spcPts val="0"/>
              </a:spcBef>
              <a:spcAft>
                <a:spcPts val="0"/>
              </a:spcAft>
              <a:buNone/>
            </a:pP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Budget</a:t>
            </a: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IMDB Votes</a:t>
            </a: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Screenwriter revenue</a:t>
            </a: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Minor award nominations</a:t>
            </a: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Part of collection</a:t>
            </a:r>
            <a:endParaRPr sz="3500">
              <a:solidFill>
                <a:schemeClr val="lt1"/>
              </a:solidFill>
            </a:endParaRPr>
          </a:p>
          <a:p>
            <a:pPr marL="0" lvl="0" indent="0" rtl="0">
              <a:spcBef>
                <a:spcPts val="0"/>
              </a:spcBef>
              <a:spcAft>
                <a:spcPts val="0"/>
              </a:spcAft>
              <a:buNone/>
            </a:pPr>
            <a:endParaRPr sz="3500">
              <a:solidFill>
                <a:schemeClr val="lt1"/>
              </a:solidFill>
            </a:endParaRPr>
          </a:p>
          <a:p>
            <a:pPr marL="0" lvl="0" indent="0" rtl="0">
              <a:spcBef>
                <a:spcPts val="0"/>
              </a:spcBef>
              <a:spcAft>
                <a:spcPts val="0"/>
              </a:spcAft>
              <a:buNone/>
            </a:pPr>
            <a:endParaRPr sz="3500">
              <a:solidFill>
                <a:schemeClr val="lt1"/>
              </a:solidFill>
            </a:endParaRPr>
          </a:p>
          <a:p>
            <a:pPr marL="0" lvl="0" indent="0" rtl="0">
              <a:spcBef>
                <a:spcPts val="0"/>
              </a:spcBef>
              <a:spcAft>
                <a:spcPts val="0"/>
              </a:spcAft>
              <a:buNone/>
            </a:pPr>
            <a:r>
              <a:rPr lang="en-US" sz="3500">
                <a:solidFill>
                  <a:schemeClr val="lt1"/>
                </a:solidFill>
              </a:rPr>
              <a:t>Revenue is negatively correlated with:</a:t>
            </a:r>
            <a:endParaRPr sz="3500">
              <a:solidFill>
                <a:schemeClr val="lt1"/>
              </a:solidFill>
            </a:endParaRPr>
          </a:p>
          <a:p>
            <a:pPr marL="0" lvl="0" indent="0" rtl="0">
              <a:spcBef>
                <a:spcPts val="0"/>
              </a:spcBef>
              <a:spcAft>
                <a:spcPts val="0"/>
              </a:spcAft>
              <a:buNone/>
            </a:pP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Rated R or Other</a:t>
            </a:r>
            <a:endParaRPr sz="3500">
              <a:solidFill>
                <a:schemeClr val="lt1"/>
              </a:solidFill>
            </a:endParaRPr>
          </a:p>
          <a:p>
            <a:pPr marL="457200" lvl="0" indent="-450850" rtl="0">
              <a:spcBef>
                <a:spcPts val="0"/>
              </a:spcBef>
              <a:spcAft>
                <a:spcPts val="0"/>
              </a:spcAft>
              <a:buClr>
                <a:schemeClr val="lt1"/>
              </a:buClr>
              <a:buSzPts val="3500"/>
              <a:buChar char="●"/>
            </a:pPr>
            <a:r>
              <a:rPr lang="en-US" sz="3500">
                <a:solidFill>
                  <a:schemeClr val="lt1"/>
                </a:solidFill>
              </a:rPr>
              <a:t>Drama</a:t>
            </a:r>
            <a:endParaRPr sz="35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1790700" y="571500"/>
            <a:ext cx="20815200" cy="29844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a:t>DATA EXPLORATION</a:t>
            </a:r>
            <a:endParaRPr/>
          </a:p>
        </p:txBody>
      </p:sp>
      <p:sp>
        <p:nvSpPr>
          <p:cNvPr id="225" name="Google Shape;225;p37"/>
          <p:cNvSpPr txBox="1"/>
          <p:nvPr/>
        </p:nvSpPr>
        <p:spPr>
          <a:xfrm>
            <a:off x="2835075" y="3601800"/>
            <a:ext cx="7188300" cy="89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Logged Revenue by MPAA Rating</a:t>
            </a:r>
            <a:endParaRPr sz="3500">
              <a:solidFill>
                <a:schemeClr val="lt1"/>
              </a:solidFill>
            </a:endParaRPr>
          </a:p>
        </p:txBody>
      </p:sp>
      <p:pic>
        <p:nvPicPr>
          <p:cNvPr id="226" name="Google Shape;226;p37"/>
          <p:cNvPicPr preferRelativeResize="0"/>
          <p:nvPr/>
        </p:nvPicPr>
        <p:blipFill>
          <a:blip r:embed="rId3">
            <a:alphaModFix/>
          </a:blip>
          <a:stretch>
            <a:fillRect/>
          </a:stretch>
        </p:blipFill>
        <p:spPr>
          <a:xfrm>
            <a:off x="1066800" y="4546500"/>
            <a:ext cx="10724850" cy="7956675"/>
          </a:xfrm>
          <a:prstGeom prst="rect">
            <a:avLst/>
          </a:prstGeom>
          <a:noFill/>
          <a:ln>
            <a:noFill/>
          </a:ln>
        </p:spPr>
      </p:pic>
      <p:pic>
        <p:nvPicPr>
          <p:cNvPr id="227" name="Google Shape;227;p37"/>
          <p:cNvPicPr preferRelativeResize="0"/>
          <p:nvPr/>
        </p:nvPicPr>
        <p:blipFill>
          <a:blip r:embed="rId4">
            <a:alphaModFix/>
          </a:blip>
          <a:stretch>
            <a:fillRect/>
          </a:stretch>
        </p:blipFill>
        <p:spPr>
          <a:xfrm>
            <a:off x="12844500" y="4546505"/>
            <a:ext cx="10970978" cy="7956674"/>
          </a:xfrm>
          <a:prstGeom prst="rect">
            <a:avLst/>
          </a:prstGeom>
          <a:noFill/>
          <a:ln>
            <a:noFill/>
          </a:ln>
        </p:spPr>
      </p:pic>
      <p:sp>
        <p:nvSpPr>
          <p:cNvPr id="228" name="Google Shape;228;p37"/>
          <p:cNvSpPr txBox="1"/>
          <p:nvPr/>
        </p:nvSpPr>
        <p:spPr>
          <a:xfrm>
            <a:off x="15779625" y="3601800"/>
            <a:ext cx="6661200" cy="89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Logged Revenue by Season</a:t>
            </a:r>
            <a:endParaRPr sz="35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1790700" y="571500"/>
            <a:ext cx="20815200" cy="2052900"/>
          </a:xfrm>
          <a:prstGeom prst="rect">
            <a:avLst/>
          </a:prstGeom>
          <a:noFill/>
          <a:ln>
            <a:noFill/>
          </a:ln>
        </p:spPr>
        <p:txBody>
          <a:bodyPr spcFirstLastPara="1" wrap="square" lIns="50800" tIns="50800" rIns="50800" bIns="50800" anchor="ctr" anchorCtr="0">
            <a:noAutofit/>
          </a:bodyPr>
          <a:lstStyle/>
          <a:p>
            <a:pPr marL="0" lvl="0" indent="0" rtl="0">
              <a:spcBef>
                <a:spcPts val="0"/>
              </a:spcBef>
              <a:spcAft>
                <a:spcPts val="0"/>
              </a:spcAft>
              <a:buClr>
                <a:schemeClr val="lt1"/>
              </a:buClr>
              <a:buSzPts val="7200"/>
              <a:buFont typeface="Helvetica Neue"/>
              <a:buNone/>
            </a:pPr>
            <a:r>
              <a:rPr lang="en-US" sz="7200">
                <a:solidFill>
                  <a:schemeClr val="lt1"/>
                </a:solidFill>
              </a:rPr>
              <a:t>DATA EXPLORATION</a:t>
            </a:r>
            <a:endParaRPr/>
          </a:p>
        </p:txBody>
      </p:sp>
      <p:sp>
        <p:nvSpPr>
          <p:cNvPr id="234" name="Google Shape;234;p38"/>
          <p:cNvSpPr txBox="1"/>
          <p:nvPr/>
        </p:nvSpPr>
        <p:spPr>
          <a:xfrm>
            <a:off x="6685875" y="3171150"/>
            <a:ext cx="14924700" cy="636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Logged Revenue by Whether Movie is Part of Collection</a:t>
            </a:r>
            <a:endParaRPr sz="3500">
              <a:solidFill>
                <a:schemeClr val="lt1"/>
              </a:solidFill>
            </a:endParaRPr>
          </a:p>
        </p:txBody>
      </p:sp>
      <p:pic>
        <p:nvPicPr>
          <p:cNvPr id="235" name="Google Shape;235;p38"/>
          <p:cNvPicPr preferRelativeResize="0"/>
          <p:nvPr/>
        </p:nvPicPr>
        <p:blipFill>
          <a:blip r:embed="rId3">
            <a:alphaModFix/>
          </a:blip>
          <a:stretch>
            <a:fillRect/>
          </a:stretch>
        </p:blipFill>
        <p:spPr>
          <a:xfrm>
            <a:off x="5829275" y="3929225"/>
            <a:ext cx="13211350" cy="9392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a:xfrm>
            <a:off x="1790700" y="571500"/>
            <a:ext cx="20815200" cy="1984500"/>
          </a:xfrm>
          <a:prstGeom prst="rect">
            <a:avLst/>
          </a:prstGeom>
          <a:noFill/>
          <a:ln>
            <a:noFill/>
          </a:ln>
        </p:spPr>
        <p:txBody>
          <a:bodyPr spcFirstLastPara="1" wrap="square" lIns="50800" tIns="50800" rIns="50800" bIns="50800" anchor="ctr" anchorCtr="0">
            <a:noAutofit/>
          </a:bodyPr>
          <a:lstStyle/>
          <a:p>
            <a:pPr marL="0" lvl="0" indent="0" rtl="0">
              <a:spcBef>
                <a:spcPts val="0"/>
              </a:spcBef>
              <a:spcAft>
                <a:spcPts val="0"/>
              </a:spcAft>
              <a:buClr>
                <a:schemeClr val="lt1"/>
              </a:buClr>
              <a:buSzPts val="7200"/>
              <a:buFont typeface="Helvetica Neue"/>
              <a:buNone/>
            </a:pPr>
            <a:r>
              <a:rPr lang="en-US" sz="7200">
                <a:solidFill>
                  <a:schemeClr val="lt1"/>
                </a:solidFill>
              </a:rPr>
              <a:t>DATA EXPLORATION</a:t>
            </a:r>
            <a:endParaRPr/>
          </a:p>
        </p:txBody>
      </p:sp>
      <p:sp>
        <p:nvSpPr>
          <p:cNvPr id="241" name="Google Shape;241;p39"/>
          <p:cNvSpPr txBox="1"/>
          <p:nvPr/>
        </p:nvSpPr>
        <p:spPr>
          <a:xfrm>
            <a:off x="4114750" y="3067775"/>
            <a:ext cx="3530100" cy="72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6 Profit Buckets</a:t>
            </a:r>
            <a:endParaRPr sz="3500">
              <a:solidFill>
                <a:schemeClr val="lt1"/>
              </a:solidFill>
            </a:endParaRPr>
          </a:p>
        </p:txBody>
      </p:sp>
      <p:pic>
        <p:nvPicPr>
          <p:cNvPr id="242" name="Google Shape;242;p39"/>
          <p:cNvPicPr preferRelativeResize="0"/>
          <p:nvPr/>
        </p:nvPicPr>
        <p:blipFill>
          <a:blip r:embed="rId3">
            <a:alphaModFix/>
          </a:blip>
          <a:stretch>
            <a:fillRect/>
          </a:stretch>
        </p:blipFill>
        <p:spPr>
          <a:xfrm>
            <a:off x="405350" y="4073700"/>
            <a:ext cx="11271525" cy="7641125"/>
          </a:xfrm>
          <a:prstGeom prst="rect">
            <a:avLst/>
          </a:prstGeom>
          <a:noFill/>
          <a:ln>
            <a:noFill/>
          </a:ln>
        </p:spPr>
      </p:pic>
      <p:pic>
        <p:nvPicPr>
          <p:cNvPr id="243" name="Google Shape;243;p39"/>
          <p:cNvPicPr preferRelativeResize="0"/>
          <p:nvPr/>
        </p:nvPicPr>
        <p:blipFill>
          <a:blip r:embed="rId4">
            <a:alphaModFix/>
          </a:blip>
          <a:stretch>
            <a:fillRect/>
          </a:stretch>
        </p:blipFill>
        <p:spPr>
          <a:xfrm>
            <a:off x="12922777" y="4073700"/>
            <a:ext cx="11067723" cy="7641125"/>
          </a:xfrm>
          <a:prstGeom prst="rect">
            <a:avLst/>
          </a:prstGeom>
          <a:noFill/>
          <a:ln>
            <a:noFill/>
          </a:ln>
        </p:spPr>
      </p:pic>
      <p:sp>
        <p:nvSpPr>
          <p:cNvPr id="244" name="Google Shape;244;p39"/>
          <p:cNvSpPr txBox="1"/>
          <p:nvPr/>
        </p:nvSpPr>
        <p:spPr>
          <a:xfrm>
            <a:off x="16691588" y="3067775"/>
            <a:ext cx="3530100" cy="72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2 Profit Buckets</a:t>
            </a:r>
            <a:endParaRPr sz="3500">
              <a:solidFill>
                <a:schemeClr val="lt1"/>
              </a:solidFill>
            </a:endParaRPr>
          </a:p>
        </p:txBody>
      </p:sp>
      <p:sp>
        <p:nvSpPr>
          <p:cNvPr id="245" name="Google Shape;245;p39"/>
          <p:cNvSpPr txBox="1"/>
          <p:nvPr/>
        </p:nvSpPr>
        <p:spPr>
          <a:xfrm>
            <a:off x="15175698" y="12232625"/>
            <a:ext cx="6561900" cy="72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~58% of movies do not earn at least twice its production budget</a:t>
            </a:r>
            <a:endParaRPr sz="3500">
              <a:solidFill>
                <a:schemeClr val="lt1"/>
              </a:solidFill>
            </a:endParaRPr>
          </a:p>
        </p:txBody>
      </p:sp>
      <p:sp>
        <p:nvSpPr>
          <p:cNvPr id="246" name="Google Shape;246;p39"/>
          <p:cNvSpPr txBox="1"/>
          <p:nvPr/>
        </p:nvSpPr>
        <p:spPr>
          <a:xfrm>
            <a:off x="2907500" y="12232625"/>
            <a:ext cx="6561900" cy="12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500">
                <a:solidFill>
                  <a:schemeClr val="lt1"/>
                </a:solidFill>
              </a:rPr>
              <a:t>~39% of movies do not earn back its production budget</a:t>
            </a:r>
            <a:endParaRPr sz="35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0"/>
          <p:cNvSpPr txBox="1">
            <a:spLocks noGrp="1"/>
          </p:cNvSpPr>
          <p:nvPr>
            <p:ph type="title"/>
          </p:nvPr>
        </p:nvSpPr>
        <p:spPr>
          <a:xfrm>
            <a:off x="1790700" y="571500"/>
            <a:ext cx="20815200" cy="29844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b="0" i="0" u="none" strike="noStrike" cap="none">
                <a:solidFill>
                  <a:srgbClr val="FFFFFF"/>
                </a:solidFill>
                <a:latin typeface="Helvetica Neue"/>
                <a:ea typeface="Helvetica Neue"/>
                <a:cs typeface="Helvetica Neue"/>
                <a:sym typeface="Helvetica Neue"/>
              </a:rPr>
              <a:t>DATA </a:t>
            </a:r>
            <a:r>
              <a:rPr lang="en-US" sz="7200"/>
              <a:t>MODELING</a:t>
            </a:r>
            <a:endParaRPr/>
          </a:p>
        </p:txBody>
      </p:sp>
      <p:sp>
        <p:nvSpPr>
          <p:cNvPr id="252" name="Google Shape;252;p40"/>
          <p:cNvSpPr txBox="1">
            <a:spLocks noGrp="1"/>
          </p:cNvSpPr>
          <p:nvPr>
            <p:ph type="body" idx="1"/>
          </p:nvPr>
        </p:nvSpPr>
        <p:spPr>
          <a:xfrm>
            <a:off x="1790700" y="3644900"/>
            <a:ext cx="18529200" cy="8839200"/>
          </a:xfrm>
          <a:prstGeom prst="rect">
            <a:avLst/>
          </a:prstGeom>
          <a:noFill/>
          <a:ln>
            <a:noFill/>
          </a:ln>
        </p:spPr>
        <p:txBody>
          <a:bodyPr spcFirstLastPara="1" wrap="square" lIns="50800" tIns="50800" rIns="50800" bIns="50800" anchor="t" anchorCtr="0">
            <a:noAutofit/>
          </a:bodyPr>
          <a:lstStyle/>
          <a:p>
            <a:pPr marL="609600" marR="0" lvl="0" indent="-609600" algn="l" rtl="0">
              <a:lnSpc>
                <a:spcPct val="100000"/>
              </a:lnSpc>
              <a:spcBef>
                <a:spcPts val="0"/>
              </a:spcBef>
              <a:spcAft>
                <a:spcPts val="0"/>
              </a:spcAft>
              <a:buClr>
                <a:srgbClr val="FFFFFF"/>
              </a:buClr>
              <a:buSzPts val="3900"/>
              <a:buFont typeface="Helvetica Neue"/>
              <a:buChar char="●"/>
            </a:pPr>
            <a:r>
              <a:rPr lang="en-US"/>
              <a:t>Two different modeling approaches were used.</a:t>
            </a:r>
            <a:endParaRPr/>
          </a:p>
          <a:p>
            <a:pPr marL="609600" marR="0" lvl="0" indent="0" algn="l" rtl="0">
              <a:lnSpc>
                <a:spcPct val="100000"/>
              </a:lnSpc>
              <a:spcBef>
                <a:spcPts val="0"/>
              </a:spcBef>
              <a:spcAft>
                <a:spcPts val="0"/>
              </a:spcAft>
              <a:buNone/>
            </a:pPr>
            <a:endParaRPr/>
          </a:p>
          <a:p>
            <a:pPr marL="609600" marR="0" lvl="0" indent="-609600" algn="l" rtl="0">
              <a:lnSpc>
                <a:spcPct val="100000"/>
              </a:lnSpc>
              <a:spcBef>
                <a:spcPts val="0"/>
              </a:spcBef>
              <a:spcAft>
                <a:spcPts val="0"/>
              </a:spcAft>
              <a:buClr>
                <a:srgbClr val="FFFFFF"/>
              </a:buClr>
              <a:buSzPts val="3900"/>
              <a:buFont typeface="Helvetica Neue"/>
              <a:buChar char="●"/>
            </a:pPr>
            <a:r>
              <a:rPr lang="en-US"/>
              <a:t>Regression models:</a:t>
            </a:r>
            <a:endParaRPr/>
          </a:p>
          <a:p>
            <a:pPr marL="1219200" marR="0" lvl="1" indent="-609600" algn="l" rtl="0">
              <a:lnSpc>
                <a:spcPct val="100000"/>
              </a:lnSpc>
              <a:spcBef>
                <a:spcPts val="0"/>
              </a:spcBef>
              <a:spcAft>
                <a:spcPts val="0"/>
              </a:spcAft>
              <a:buSzPts val="3900"/>
              <a:buChar char="○"/>
            </a:pPr>
            <a:r>
              <a:rPr lang="en-US"/>
              <a:t>Predict deflated box office revenue</a:t>
            </a:r>
            <a:endParaRPr/>
          </a:p>
          <a:p>
            <a:pPr marL="1219200" marR="0" lvl="1" indent="-609600" algn="l" rtl="0">
              <a:lnSpc>
                <a:spcPct val="100000"/>
              </a:lnSpc>
              <a:spcBef>
                <a:spcPts val="0"/>
              </a:spcBef>
              <a:spcAft>
                <a:spcPts val="0"/>
              </a:spcAft>
              <a:buSzPts val="3900"/>
              <a:buChar char="○"/>
            </a:pPr>
            <a:r>
              <a:rPr lang="en-US"/>
              <a:t>Used logged values of any dollar amounts</a:t>
            </a:r>
            <a:endParaRPr/>
          </a:p>
          <a:p>
            <a:pPr marL="1219200" marR="0" lvl="1" indent="-609600" algn="l" rtl="0">
              <a:lnSpc>
                <a:spcPct val="100000"/>
              </a:lnSpc>
              <a:spcBef>
                <a:spcPts val="0"/>
              </a:spcBef>
              <a:spcAft>
                <a:spcPts val="0"/>
              </a:spcAft>
              <a:buSzPts val="3900"/>
              <a:buChar char="○"/>
            </a:pPr>
            <a:r>
              <a:rPr lang="en-US"/>
              <a:t>Using logs restricted data set to 1,879 movies</a:t>
            </a:r>
            <a:endParaRPr/>
          </a:p>
          <a:p>
            <a:pPr marL="1219200" marR="0" lvl="0" indent="0" algn="l" rtl="0">
              <a:lnSpc>
                <a:spcPct val="100000"/>
              </a:lnSpc>
              <a:spcBef>
                <a:spcPts val="0"/>
              </a:spcBef>
              <a:spcAft>
                <a:spcPts val="0"/>
              </a:spcAft>
              <a:buNone/>
            </a:pPr>
            <a:endParaRPr/>
          </a:p>
          <a:p>
            <a:pPr marL="609600" marR="0" lvl="0" indent="-609600" algn="l" rtl="0">
              <a:lnSpc>
                <a:spcPct val="100000"/>
              </a:lnSpc>
              <a:spcBef>
                <a:spcPts val="0"/>
              </a:spcBef>
              <a:spcAft>
                <a:spcPts val="0"/>
              </a:spcAft>
              <a:buClr>
                <a:srgbClr val="FFFFFF"/>
              </a:buClr>
              <a:buSzPts val="3900"/>
              <a:buFont typeface="Helvetica Neue"/>
              <a:buChar char="●"/>
            </a:pPr>
            <a:r>
              <a:rPr lang="en-US"/>
              <a:t>Classification models:</a:t>
            </a:r>
            <a:endParaRPr/>
          </a:p>
          <a:p>
            <a:pPr marL="1219200" marR="0" lvl="1" indent="-609600" algn="l" rtl="0">
              <a:lnSpc>
                <a:spcPct val="100000"/>
              </a:lnSpc>
              <a:spcBef>
                <a:spcPts val="0"/>
              </a:spcBef>
              <a:spcAft>
                <a:spcPts val="0"/>
              </a:spcAft>
              <a:buSzPts val="3900"/>
              <a:buChar char="○"/>
            </a:pPr>
            <a:r>
              <a:rPr lang="en-US"/>
              <a:t>Predict whether a movie earned at least twice its production budget</a:t>
            </a:r>
            <a:endParaRPr/>
          </a:p>
          <a:p>
            <a:pPr marL="1219200" marR="0" lvl="1" indent="-609600" algn="l" rtl="0">
              <a:lnSpc>
                <a:spcPct val="100000"/>
              </a:lnSpc>
              <a:spcBef>
                <a:spcPts val="0"/>
              </a:spcBef>
              <a:spcAft>
                <a:spcPts val="0"/>
              </a:spcAft>
              <a:buSzPts val="3900"/>
              <a:buChar char="○"/>
            </a:pPr>
            <a:r>
              <a:rPr lang="en-US"/>
              <a:t>Data set of 4,414 movies</a:t>
            </a:r>
            <a:endParaRPr/>
          </a:p>
          <a:p>
            <a:pPr marL="1219200" marR="0" lvl="1" indent="-609600" algn="l" rtl="0">
              <a:lnSpc>
                <a:spcPct val="100000"/>
              </a:lnSpc>
              <a:spcBef>
                <a:spcPts val="0"/>
              </a:spcBef>
              <a:spcAft>
                <a:spcPts val="0"/>
              </a:spcAft>
              <a:buSzPts val="3900"/>
              <a:buChar char="○"/>
            </a:pPr>
            <a:r>
              <a:rPr lang="en-US"/>
              <a:t>Experiment with shorter time period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title"/>
          </p:nvPr>
        </p:nvSpPr>
        <p:spPr>
          <a:xfrm>
            <a:off x="1784400" y="521525"/>
            <a:ext cx="20815200" cy="19203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REGRESSION MODELS</a:t>
            </a:r>
            <a:endParaRPr sz="7200"/>
          </a:p>
        </p:txBody>
      </p:sp>
      <p:pic>
        <p:nvPicPr>
          <p:cNvPr id="258" name="Google Shape;258;p41"/>
          <p:cNvPicPr preferRelativeResize="0"/>
          <p:nvPr/>
        </p:nvPicPr>
        <p:blipFill rotWithShape="1">
          <a:blip r:embed="rId3">
            <a:alphaModFix/>
          </a:blip>
          <a:srcRect l="-18470" t="-12410" r="18470" b="12409"/>
          <a:stretch/>
        </p:blipFill>
        <p:spPr>
          <a:xfrm>
            <a:off x="9913800" y="1107625"/>
            <a:ext cx="12981350" cy="12378050"/>
          </a:xfrm>
          <a:prstGeom prst="rect">
            <a:avLst/>
          </a:prstGeom>
          <a:noFill/>
          <a:ln>
            <a:noFill/>
          </a:ln>
        </p:spPr>
      </p:pic>
      <p:sp>
        <p:nvSpPr>
          <p:cNvPr id="259" name="Google Shape;259;p41"/>
          <p:cNvSpPr txBox="1">
            <a:spLocks noGrp="1"/>
          </p:cNvSpPr>
          <p:nvPr>
            <p:ph type="body" idx="1"/>
          </p:nvPr>
        </p:nvSpPr>
        <p:spPr>
          <a:xfrm>
            <a:off x="1145250" y="3320125"/>
            <a:ext cx="10607400" cy="2984400"/>
          </a:xfrm>
          <a:prstGeom prst="rect">
            <a:avLst/>
          </a:prstGeom>
        </p:spPr>
        <p:txBody>
          <a:bodyPr spcFirstLastPara="1" wrap="square" lIns="50800" tIns="50800" rIns="50800" bIns="50800" anchor="t" anchorCtr="0">
            <a:noAutofit/>
          </a:bodyPr>
          <a:lstStyle/>
          <a:p>
            <a:pPr marL="0" marR="0" lvl="0" indent="0" algn="l" rtl="0">
              <a:lnSpc>
                <a:spcPct val="100000"/>
              </a:lnSpc>
              <a:spcBef>
                <a:spcPts val="0"/>
              </a:spcBef>
              <a:spcAft>
                <a:spcPts val="0"/>
              </a:spcAft>
              <a:buNone/>
            </a:pPr>
            <a:r>
              <a:rPr lang="en-US" sz="4500"/>
              <a:t>Initial observations:</a:t>
            </a:r>
            <a:endParaRPr sz="4500"/>
          </a:p>
          <a:p>
            <a:pPr marL="457200" marR="0" lvl="0" indent="-514350" algn="l" rtl="0">
              <a:lnSpc>
                <a:spcPct val="100000"/>
              </a:lnSpc>
              <a:spcBef>
                <a:spcPts val="1500"/>
              </a:spcBef>
              <a:spcAft>
                <a:spcPts val="0"/>
              </a:spcAft>
              <a:buSzPts val="4500"/>
              <a:buChar char="•"/>
            </a:pPr>
            <a:r>
              <a:rPr lang="en-US" sz="4500"/>
              <a:t>R-squared not bad at 0.65</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Budget is important</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No season variable is significant</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Dramas have negative coefficient</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Screenwriters’ historical revenues more important than actors’ or directors’</a:t>
            </a:r>
            <a:endParaRPr sz="4500"/>
          </a:p>
          <a:p>
            <a:pPr marL="457200" marR="0" lvl="0" indent="0" algn="l" rtl="0">
              <a:lnSpc>
                <a:spcPct val="100000"/>
              </a:lnSpc>
              <a:spcBef>
                <a:spcPts val="1500"/>
              </a:spcBef>
              <a:spcAft>
                <a:spcPts val="1500"/>
              </a:spcAft>
              <a:buNone/>
            </a:pPr>
            <a:endParaRPr sz="45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2"/>
          <p:cNvSpPr txBox="1">
            <a:spLocks noGrp="1"/>
          </p:cNvSpPr>
          <p:nvPr>
            <p:ph type="body" idx="1"/>
          </p:nvPr>
        </p:nvSpPr>
        <p:spPr>
          <a:xfrm>
            <a:off x="1145250" y="3320125"/>
            <a:ext cx="22093500" cy="29844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Split data set into train/test sets and used regularization models: Ridge, Lasso, and ElasticNet</a:t>
            </a:r>
            <a:endParaRPr sz="4500"/>
          </a:p>
          <a:p>
            <a:pPr marL="457200" marR="0" lvl="0" indent="-514350" algn="l" rtl="0">
              <a:lnSpc>
                <a:spcPct val="100000"/>
              </a:lnSpc>
              <a:spcBef>
                <a:spcPts val="1500"/>
              </a:spcBef>
              <a:spcAft>
                <a:spcPts val="0"/>
              </a:spcAft>
              <a:buSzPts val="4500"/>
              <a:buChar char="●"/>
            </a:pPr>
            <a:r>
              <a:rPr lang="en-US" sz="4500"/>
              <a:t>All generally had R-squareds of around 0.62 and mean absolute errors of $80,000,000.</a:t>
            </a:r>
            <a:endParaRPr sz="4500"/>
          </a:p>
          <a:p>
            <a:pPr marL="457200" marR="0" lvl="0" indent="-514350" algn="l" rtl="0">
              <a:lnSpc>
                <a:spcPct val="100000"/>
              </a:lnSpc>
              <a:spcBef>
                <a:spcPts val="1500"/>
              </a:spcBef>
              <a:spcAft>
                <a:spcPts val="0"/>
              </a:spcAft>
              <a:buSzPts val="4500"/>
              <a:buChar char="●"/>
            </a:pPr>
            <a:r>
              <a:rPr lang="en-US" sz="4500"/>
              <a:t>Chose Lasso model, which had slightly higher R-squared after using 10-fold CV</a:t>
            </a:r>
            <a:endParaRPr sz="4500"/>
          </a:p>
          <a:p>
            <a:pPr marL="914400" marR="0" lvl="1" indent="-514350" algn="l" rtl="0">
              <a:lnSpc>
                <a:spcPct val="100000"/>
              </a:lnSpc>
              <a:spcBef>
                <a:spcPts val="1500"/>
              </a:spcBef>
              <a:spcAft>
                <a:spcPts val="0"/>
              </a:spcAft>
              <a:buSzPts val="4500"/>
              <a:buChar char="○"/>
            </a:pPr>
            <a:r>
              <a:rPr lang="en-US" sz="4500"/>
              <a:t>Important variables:</a:t>
            </a:r>
            <a:endParaRPr sz="4500"/>
          </a:p>
          <a:p>
            <a:pPr marL="1828800" marR="0" lvl="3" indent="-514350" algn="l" rtl="0">
              <a:lnSpc>
                <a:spcPct val="100000"/>
              </a:lnSpc>
              <a:spcBef>
                <a:spcPts val="1500"/>
              </a:spcBef>
              <a:spcAft>
                <a:spcPts val="0"/>
              </a:spcAft>
              <a:buSzPts val="4500"/>
              <a:buChar char="●"/>
            </a:pPr>
            <a:r>
              <a:rPr lang="en-US" sz="4500"/>
              <a:t>Part of collection</a:t>
            </a:r>
            <a:endParaRPr sz="4500"/>
          </a:p>
          <a:p>
            <a:pPr marL="1828800" marR="0" lvl="3" indent="-514350" algn="l" rtl="0">
              <a:lnSpc>
                <a:spcPct val="100000"/>
              </a:lnSpc>
              <a:spcBef>
                <a:spcPts val="1500"/>
              </a:spcBef>
              <a:spcAft>
                <a:spcPts val="0"/>
              </a:spcAft>
              <a:buSzPts val="4500"/>
              <a:buChar char="●"/>
            </a:pPr>
            <a:r>
              <a:rPr lang="en-US" sz="4500"/>
              <a:t>Budget</a:t>
            </a:r>
            <a:endParaRPr sz="4500"/>
          </a:p>
          <a:p>
            <a:pPr marL="1828800" marR="0" lvl="3" indent="-514350" algn="l" rtl="0">
              <a:lnSpc>
                <a:spcPct val="100000"/>
              </a:lnSpc>
              <a:spcBef>
                <a:spcPts val="1500"/>
              </a:spcBef>
              <a:spcAft>
                <a:spcPts val="0"/>
              </a:spcAft>
              <a:buSzPts val="4500"/>
              <a:buChar char="●"/>
            </a:pPr>
            <a:r>
              <a:rPr lang="en-US" sz="4500"/>
              <a:t>Rated R or Other</a:t>
            </a:r>
            <a:endParaRPr sz="4500"/>
          </a:p>
          <a:p>
            <a:pPr marL="1828800" marR="0" lvl="3" indent="-514350" algn="l" rtl="0">
              <a:lnSpc>
                <a:spcPct val="100000"/>
              </a:lnSpc>
              <a:spcBef>
                <a:spcPts val="1500"/>
              </a:spcBef>
              <a:spcAft>
                <a:spcPts val="0"/>
              </a:spcAft>
              <a:buSzPts val="4500"/>
              <a:buChar char="●"/>
            </a:pPr>
            <a:r>
              <a:rPr lang="en-US" sz="4500"/>
              <a:t>Drama</a:t>
            </a:r>
            <a:endParaRPr sz="4500"/>
          </a:p>
          <a:p>
            <a:pPr marL="1828800" marR="0" lvl="3" indent="-514350" algn="l" rtl="0">
              <a:lnSpc>
                <a:spcPct val="100000"/>
              </a:lnSpc>
              <a:spcBef>
                <a:spcPts val="1500"/>
              </a:spcBef>
              <a:spcAft>
                <a:spcPts val="1500"/>
              </a:spcAft>
              <a:buSzPts val="4500"/>
              <a:buChar char="●"/>
            </a:pPr>
            <a:r>
              <a:rPr lang="en-US" sz="4500"/>
              <a:t>Companies</a:t>
            </a:r>
            <a:endParaRPr sz="4500"/>
          </a:p>
        </p:txBody>
      </p:sp>
      <p:sp>
        <p:nvSpPr>
          <p:cNvPr id="265" name="Google Shape;265;p42"/>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a:spcBef>
                <a:spcPts val="0"/>
              </a:spcBef>
              <a:spcAft>
                <a:spcPts val="0"/>
              </a:spcAft>
              <a:buNone/>
            </a:pPr>
            <a:r>
              <a:rPr lang="en-US" sz="7200">
                <a:solidFill>
                  <a:schemeClr val="lt1"/>
                </a:solidFill>
              </a:rPr>
              <a:t>REGRESSION MODELS</a:t>
            </a:r>
            <a:endParaRPr sz="7200">
              <a:solidFill>
                <a:schemeClr val="lt1"/>
              </a:solidFill>
            </a:endParaRPr>
          </a:p>
          <a:p>
            <a:pPr marL="0" lvl="0" indent="0" rtl="0">
              <a:spcBef>
                <a:spcPts val="0"/>
              </a:spcBef>
              <a:spcAft>
                <a:spcPts val="0"/>
              </a:spcAft>
              <a:buNone/>
            </a:pPr>
            <a:endParaRPr sz="7200"/>
          </a:p>
        </p:txBody>
      </p:sp>
      <p:pic>
        <p:nvPicPr>
          <p:cNvPr id="266" name="Google Shape;266;p42"/>
          <p:cNvPicPr preferRelativeResize="0"/>
          <p:nvPr/>
        </p:nvPicPr>
        <p:blipFill rotWithShape="1">
          <a:blip r:embed="rId3">
            <a:alphaModFix/>
          </a:blip>
          <a:srcRect t="18980" b="-18980"/>
          <a:stretch/>
        </p:blipFill>
        <p:spPr>
          <a:xfrm>
            <a:off x="8128000" y="7661000"/>
            <a:ext cx="15872750" cy="7307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1790700" y="571500"/>
            <a:ext cx="20815200" cy="24867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600"/>
              <a:buFont typeface="Helvetica Neue"/>
              <a:buNone/>
            </a:pPr>
            <a:r>
              <a:rPr lang="en-US" sz="7200" b="0" i="0" u="none" strike="noStrike" cap="none">
                <a:solidFill>
                  <a:srgbClr val="FFFFFF"/>
                </a:solidFill>
                <a:latin typeface="Helvetica Neue"/>
                <a:ea typeface="Helvetica Neue"/>
                <a:cs typeface="Helvetica Neue"/>
                <a:sym typeface="Helvetica Neue"/>
              </a:rPr>
              <a:t>TEAM BOX OFFICE</a:t>
            </a:r>
            <a:endParaRPr sz="7200"/>
          </a:p>
        </p:txBody>
      </p:sp>
      <p:sp>
        <p:nvSpPr>
          <p:cNvPr id="71" name="Google Shape;71;p16"/>
          <p:cNvSpPr txBox="1"/>
          <p:nvPr/>
        </p:nvSpPr>
        <p:spPr>
          <a:xfrm>
            <a:off x="1790700" y="2601700"/>
            <a:ext cx="21147300" cy="9195300"/>
          </a:xfrm>
          <a:prstGeom prst="rect">
            <a:avLst/>
          </a:prstGeom>
          <a:noFill/>
          <a:ln>
            <a:noFill/>
          </a:ln>
        </p:spPr>
        <p:txBody>
          <a:bodyPr spcFirstLastPara="1" wrap="square" lIns="50800" tIns="50800" rIns="50800" bIns="50800" anchor="ctr" anchorCtr="0">
            <a:noAutofit/>
          </a:bodyPr>
          <a:lstStyle/>
          <a:p>
            <a:pPr marL="0" marR="0" lvl="0" indent="0" algn="l" rtl="0">
              <a:lnSpc>
                <a:spcPct val="160416"/>
              </a:lnSpc>
              <a:spcBef>
                <a:spcPts val="0"/>
              </a:spcBef>
              <a:spcAft>
                <a:spcPts val="0"/>
              </a:spcAft>
              <a:buClr>
                <a:srgbClr val="FFFFFF"/>
              </a:buClr>
              <a:buSzPts val="4800"/>
              <a:buFont typeface="Arial"/>
              <a:buNone/>
            </a:pPr>
            <a:r>
              <a:rPr lang="en-US" sz="4800" b="1" i="0" u="none" strike="noStrike" cap="none">
                <a:solidFill>
                  <a:srgbClr val="FFFFFF"/>
                </a:solidFill>
              </a:rPr>
              <a:t>Hypothesis:</a:t>
            </a:r>
            <a:r>
              <a:rPr lang="en-US" sz="4800" b="0" i="0" u="none" strike="noStrike" cap="none">
                <a:solidFill>
                  <a:srgbClr val="FFFFFF"/>
                </a:solidFill>
                <a:latin typeface="Arial"/>
                <a:ea typeface="Arial"/>
                <a:cs typeface="Arial"/>
                <a:sym typeface="Arial"/>
              </a:rPr>
              <a:t> Based on movie data from </a:t>
            </a:r>
            <a:r>
              <a:rPr lang="en-US" sz="4800">
                <a:solidFill>
                  <a:srgbClr val="FFFFFF"/>
                </a:solidFill>
              </a:rPr>
              <a:t>1995 to mid-2018</a:t>
            </a:r>
            <a:r>
              <a:rPr lang="en-US" sz="4800" b="0" i="0" u="none" strike="noStrike" cap="none">
                <a:solidFill>
                  <a:srgbClr val="FFFFFF"/>
                </a:solidFill>
                <a:latin typeface="Arial"/>
                <a:ea typeface="Arial"/>
                <a:cs typeface="Arial"/>
                <a:sym typeface="Arial"/>
              </a:rPr>
              <a:t>, we will try to </a:t>
            </a:r>
            <a:endParaRPr/>
          </a:p>
          <a:p>
            <a:pPr marL="0" marR="0" lvl="0" indent="0" algn="l" rtl="0">
              <a:lnSpc>
                <a:spcPct val="160416"/>
              </a:lnSpc>
              <a:spcBef>
                <a:spcPts val="0"/>
              </a:spcBef>
              <a:spcAft>
                <a:spcPts val="0"/>
              </a:spcAft>
              <a:buClr>
                <a:srgbClr val="FFFFFF"/>
              </a:buClr>
              <a:buSzPts val="4800"/>
              <a:buFont typeface="Arial"/>
              <a:buNone/>
            </a:pPr>
            <a:r>
              <a:rPr lang="en-US" sz="4800" b="0" i="0" u="none" strike="noStrike" cap="none">
                <a:solidFill>
                  <a:srgbClr val="FFFFFF"/>
                </a:solidFill>
                <a:latin typeface="Arial"/>
                <a:ea typeface="Arial"/>
                <a:cs typeface="Arial"/>
                <a:sym typeface="Arial"/>
              </a:rPr>
              <a:t>determine which features and attributes of a movie best predict its wo</a:t>
            </a:r>
            <a:r>
              <a:rPr lang="en-US" sz="4800">
                <a:solidFill>
                  <a:srgbClr val="FFFFFF"/>
                </a:solidFill>
              </a:rPr>
              <a:t>rldwide </a:t>
            </a:r>
            <a:r>
              <a:rPr lang="en-US" sz="4800" b="0" i="0" u="none" strike="noStrike" cap="none">
                <a:solidFill>
                  <a:srgbClr val="FFFFFF"/>
                </a:solidFill>
                <a:latin typeface="Arial"/>
                <a:ea typeface="Arial"/>
                <a:cs typeface="Arial"/>
                <a:sym typeface="Arial"/>
              </a:rPr>
              <a:t>box office revenues and pro</a:t>
            </a:r>
            <a:r>
              <a:rPr lang="en-US" sz="4800">
                <a:solidFill>
                  <a:srgbClr val="FFFFFF"/>
                </a:solidFill>
              </a:rPr>
              <a:t>fitability.</a:t>
            </a:r>
            <a:endParaRPr sz="4800">
              <a:solidFill>
                <a:srgbClr val="FFFFFF"/>
              </a:solidFill>
            </a:endParaRPr>
          </a:p>
          <a:p>
            <a:pPr marL="0" marR="0" lvl="0" indent="0" algn="l" rtl="0">
              <a:lnSpc>
                <a:spcPct val="160416"/>
              </a:lnSpc>
              <a:spcBef>
                <a:spcPts val="0"/>
              </a:spcBef>
              <a:spcAft>
                <a:spcPts val="0"/>
              </a:spcAft>
              <a:buClr>
                <a:srgbClr val="FFFFFF"/>
              </a:buClr>
              <a:buSzPts val="4800"/>
              <a:buFont typeface="Arial"/>
              <a:buNone/>
            </a:pPr>
            <a:endParaRPr sz="4800">
              <a:solidFill>
                <a:srgbClr val="FFFFFF"/>
              </a:solidFill>
            </a:endParaRPr>
          </a:p>
          <a:p>
            <a:pPr marL="0" marR="0" lvl="0" indent="0" algn="l" rtl="0">
              <a:lnSpc>
                <a:spcPct val="160416"/>
              </a:lnSpc>
              <a:spcBef>
                <a:spcPts val="0"/>
              </a:spcBef>
              <a:spcAft>
                <a:spcPts val="0"/>
              </a:spcAft>
              <a:buClr>
                <a:srgbClr val="FFFFFF"/>
              </a:buClr>
              <a:buSzPts val="4800"/>
              <a:buFont typeface="Arial"/>
              <a:buNone/>
            </a:pPr>
            <a:endParaRPr sz="48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body" idx="1"/>
          </p:nvPr>
        </p:nvSpPr>
        <p:spPr>
          <a:xfrm>
            <a:off x="1145250" y="3320125"/>
            <a:ext cx="22093500" cy="91356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Clr>
                <a:srgbClr val="FFFFFF"/>
              </a:buClr>
              <a:buSzPts val="4500"/>
              <a:buFont typeface="Helvetica Neue"/>
              <a:buChar char="●"/>
            </a:pPr>
            <a:r>
              <a:rPr lang="en-US" sz="4500"/>
              <a:t>Classification = 1, if movie made at least twice its budget</a:t>
            </a:r>
            <a:endParaRPr sz="4500"/>
          </a:p>
          <a:p>
            <a:pPr marL="457200" marR="0" lvl="0" indent="0" algn="l" rtl="0">
              <a:lnSpc>
                <a:spcPct val="100000"/>
              </a:lnSpc>
              <a:spcBef>
                <a:spcPts val="0"/>
              </a:spcBef>
              <a:spcAft>
                <a:spcPts val="0"/>
              </a:spcAft>
              <a:buNone/>
            </a:pPr>
            <a:endParaRPr sz="4500"/>
          </a:p>
          <a:p>
            <a:pPr marL="457200" marR="0" lvl="0" indent="-514350" algn="l" rtl="0">
              <a:lnSpc>
                <a:spcPct val="100000"/>
              </a:lnSpc>
              <a:spcBef>
                <a:spcPts val="0"/>
              </a:spcBef>
              <a:spcAft>
                <a:spcPts val="0"/>
              </a:spcAft>
              <a:buClr>
                <a:srgbClr val="FFFFFF"/>
              </a:buClr>
              <a:buSzPts val="4500"/>
              <a:buFont typeface="Helvetica Neue"/>
              <a:buChar char="●"/>
            </a:pPr>
            <a:r>
              <a:rPr lang="en-US" sz="4500"/>
              <a:t>A variety of classification models were initially tested.</a:t>
            </a:r>
            <a:endParaRPr sz="4500"/>
          </a:p>
          <a:p>
            <a:pPr marL="457200" marR="0" lvl="0" indent="0" algn="l" rtl="0">
              <a:lnSpc>
                <a:spcPct val="100000"/>
              </a:lnSpc>
              <a:spcBef>
                <a:spcPts val="0"/>
              </a:spcBef>
              <a:spcAft>
                <a:spcPts val="0"/>
              </a:spcAft>
              <a:buNone/>
            </a:pPr>
            <a:endParaRPr sz="4500"/>
          </a:p>
          <a:p>
            <a:pPr marL="457200" marR="0" lvl="0" indent="-514350" algn="l" rtl="0">
              <a:lnSpc>
                <a:spcPct val="100000"/>
              </a:lnSpc>
              <a:spcBef>
                <a:spcPts val="0"/>
              </a:spcBef>
              <a:spcAft>
                <a:spcPts val="0"/>
              </a:spcAft>
              <a:buSzPts val="4500"/>
              <a:buChar char="●"/>
            </a:pPr>
            <a:r>
              <a:rPr lang="en-US" sz="4500"/>
              <a:t>Arbitrary F1 score cut off at 0.60 for correctly classifying when movie is profitable.</a:t>
            </a:r>
            <a:endParaRPr sz="4500"/>
          </a:p>
          <a:p>
            <a:pPr marL="914400" marR="0" lvl="1" indent="-514350" algn="l" rtl="0">
              <a:lnSpc>
                <a:spcPct val="100000"/>
              </a:lnSpc>
              <a:spcBef>
                <a:spcPts val="0"/>
              </a:spcBef>
              <a:spcAft>
                <a:spcPts val="0"/>
              </a:spcAft>
              <a:buSzPts val="4500"/>
              <a:buChar char="○"/>
            </a:pPr>
            <a:r>
              <a:rPr lang="en-US" sz="4500"/>
              <a:t>Performed further 10-fold CV to ensure those models performed same with different train/test sets.</a:t>
            </a:r>
            <a:endParaRPr sz="4500"/>
          </a:p>
          <a:p>
            <a:pPr marL="914400" marR="0" lvl="0" indent="0" algn="l" rtl="0">
              <a:lnSpc>
                <a:spcPct val="100000"/>
              </a:lnSpc>
              <a:spcBef>
                <a:spcPts val="0"/>
              </a:spcBef>
              <a:spcAft>
                <a:spcPts val="0"/>
              </a:spcAft>
              <a:buNone/>
            </a:pPr>
            <a:endParaRPr sz="4500"/>
          </a:p>
          <a:p>
            <a:pPr marL="457200" marR="0" lvl="0" indent="-514350" algn="l" rtl="0">
              <a:lnSpc>
                <a:spcPct val="100000"/>
              </a:lnSpc>
              <a:spcBef>
                <a:spcPts val="0"/>
              </a:spcBef>
              <a:spcAft>
                <a:spcPts val="0"/>
              </a:spcAft>
              <a:buSzPts val="4500"/>
              <a:buChar char="●"/>
            </a:pPr>
            <a:r>
              <a:rPr lang="en-US" sz="4500"/>
              <a:t>Left with Logistic Regression, Random Forest, Ada Boost, XGB Classifier, Gradient Boosting, and MLP Classifier</a:t>
            </a:r>
            <a:endParaRPr sz="4500"/>
          </a:p>
          <a:p>
            <a:pPr marL="457200" marR="0" lvl="0" indent="0" algn="l" rtl="0">
              <a:lnSpc>
                <a:spcPct val="100000"/>
              </a:lnSpc>
              <a:spcBef>
                <a:spcPts val="0"/>
              </a:spcBef>
              <a:spcAft>
                <a:spcPts val="0"/>
              </a:spcAft>
              <a:buNone/>
            </a:pPr>
            <a:endParaRPr sz="4500"/>
          </a:p>
          <a:p>
            <a:pPr marL="457200" marR="0" lvl="0" indent="-514350" algn="l" rtl="0">
              <a:lnSpc>
                <a:spcPct val="100000"/>
              </a:lnSpc>
              <a:spcBef>
                <a:spcPts val="0"/>
              </a:spcBef>
              <a:spcAft>
                <a:spcPts val="0"/>
              </a:spcAft>
              <a:buSzPts val="4500"/>
              <a:buChar char="●"/>
            </a:pPr>
            <a:r>
              <a:rPr lang="en-US" sz="4500"/>
              <a:t>Performed hyperparameter tuning for most of these models.</a:t>
            </a:r>
            <a:endParaRPr sz="4500"/>
          </a:p>
          <a:p>
            <a:pPr marL="457200" marR="0" lvl="0" indent="0" algn="l" rtl="0">
              <a:lnSpc>
                <a:spcPct val="100000"/>
              </a:lnSpc>
              <a:spcBef>
                <a:spcPts val="0"/>
              </a:spcBef>
              <a:spcAft>
                <a:spcPts val="1500"/>
              </a:spcAft>
              <a:buNone/>
            </a:pPr>
            <a:endParaRPr sz="4500"/>
          </a:p>
        </p:txBody>
      </p:sp>
      <p:sp>
        <p:nvSpPr>
          <p:cNvPr id="272" name="Google Shape;272;p43"/>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CLASSIFICATION MODELS</a:t>
            </a:r>
            <a:endParaRPr sz="7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body" idx="1"/>
          </p:nvPr>
        </p:nvSpPr>
        <p:spPr>
          <a:xfrm>
            <a:off x="1145250" y="2100925"/>
            <a:ext cx="22093500" cy="91356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The optimal models were then put into a Voting Classifier and a final grid search was performed.</a:t>
            </a:r>
            <a:endParaRPr sz="4500"/>
          </a:p>
          <a:p>
            <a:pPr marL="914400" marR="0" lvl="1" indent="-514350" algn="l" rtl="0">
              <a:lnSpc>
                <a:spcPct val="100000"/>
              </a:lnSpc>
              <a:spcBef>
                <a:spcPts val="1500"/>
              </a:spcBef>
              <a:spcAft>
                <a:spcPts val="0"/>
              </a:spcAft>
              <a:buSzPts val="4500"/>
              <a:buChar char="○"/>
            </a:pPr>
            <a:r>
              <a:rPr lang="en-US" sz="4500"/>
              <a:t>Grid Search showed voting should be set to “hard”</a:t>
            </a:r>
            <a:endParaRPr sz="4500"/>
          </a:p>
          <a:p>
            <a:pPr marL="914400" marR="0" lvl="1" indent="-514350" algn="l" rtl="0">
              <a:lnSpc>
                <a:spcPct val="100000"/>
              </a:lnSpc>
              <a:spcBef>
                <a:spcPts val="1500"/>
              </a:spcBef>
              <a:spcAft>
                <a:spcPts val="0"/>
              </a:spcAft>
              <a:buSzPts val="4500"/>
              <a:buChar char="○"/>
            </a:pPr>
            <a:r>
              <a:rPr lang="en-US" sz="4500"/>
              <a:t>Only Random Forest, XGB Classifier, and MLP Classifier should be included.</a:t>
            </a:r>
            <a:endParaRPr sz="4500"/>
          </a:p>
          <a:p>
            <a:pPr marL="914400" marR="0" lvl="1" indent="-514350" algn="l" rtl="0">
              <a:lnSpc>
                <a:spcPct val="100000"/>
              </a:lnSpc>
              <a:spcBef>
                <a:spcPts val="1500"/>
              </a:spcBef>
              <a:spcAft>
                <a:spcPts val="0"/>
              </a:spcAft>
              <a:buSzPts val="4500"/>
              <a:buChar char="○"/>
            </a:pPr>
            <a:r>
              <a:rPr lang="en-US" sz="4500"/>
              <a:t>Classification of 1 had F1 score = .66.  Classification of 0 had F1 score of .76.  </a:t>
            </a:r>
            <a:endParaRPr sz="4500"/>
          </a:p>
          <a:p>
            <a:pPr marL="457200" marR="0" lvl="0" indent="0" algn="l" rtl="0">
              <a:lnSpc>
                <a:spcPct val="100000"/>
              </a:lnSpc>
              <a:spcBef>
                <a:spcPts val="1500"/>
              </a:spcBef>
              <a:spcAft>
                <a:spcPts val="1500"/>
              </a:spcAft>
              <a:buNone/>
            </a:pPr>
            <a:endParaRPr sz="4500"/>
          </a:p>
        </p:txBody>
      </p:sp>
      <p:sp>
        <p:nvSpPr>
          <p:cNvPr id="278" name="Google Shape;278;p44"/>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a:spcBef>
                <a:spcPts val="0"/>
              </a:spcBef>
              <a:spcAft>
                <a:spcPts val="0"/>
              </a:spcAft>
              <a:buNone/>
            </a:pPr>
            <a:r>
              <a:rPr lang="en-US" sz="7200">
                <a:solidFill>
                  <a:schemeClr val="lt1"/>
                </a:solidFill>
              </a:rPr>
              <a:t>CLASSIFICATION MODELS</a:t>
            </a:r>
            <a:endParaRPr sz="7200">
              <a:solidFill>
                <a:schemeClr val="lt1"/>
              </a:solidFill>
            </a:endParaRPr>
          </a:p>
          <a:p>
            <a:pPr marL="0" lvl="0" indent="0" rtl="0">
              <a:spcBef>
                <a:spcPts val="0"/>
              </a:spcBef>
              <a:spcAft>
                <a:spcPts val="0"/>
              </a:spcAft>
              <a:buNone/>
            </a:pPr>
            <a:endParaRPr sz="7200"/>
          </a:p>
        </p:txBody>
      </p:sp>
      <p:pic>
        <p:nvPicPr>
          <p:cNvPr id="279" name="Google Shape;279;p44"/>
          <p:cNvPicPr preferRelativeResize="0"/>
          <p:nvPr/>
        </p:nvPicPr>
        <p:blipFill>
          <a:blip r:embed="rId3">
            <a:alphaModFix/>
          </a:blip>
          <a:stretch>
            <a:fillRect/>
          </a:stretch>
        </p:blipFill>
        <p:spPr>
          <a:xfrm>
            <a:off x="2542319" y="6601319"/>
            <a:ext cx="20057275" cy="6785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a:spLocks noGrp="1"/>
          </p:cNvSpPr>
          <p:nvPr>
            <p:ph type="body" idx="1"/>
          </p:nvPr>
        </p:nvSpPr>
        <p:spPr>
          <a:xfrm>
            <a:off x="1145250" y="2177125"/>
            <a:ext cx="22093500" cy="91356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A look at feature importances of the optimal Random Forest and XGB Classifier.</a:t>
            </a:r>
            <a:endParaRPr sz="4500"/>
          </a:p>
          <a:p>
            <a:pPr marL="457200" marR="0" lvl="0" indent="0" algn="l" rtl="0">
              <a:lnSpc>
                <a:spcPct val="100000"/>
              </a:lnSpc>
              <a:spcBef>
                <a:spcPts val="1500"/>
              </a:spcBef>
              <a:spcAft>
                <a:spcPts val="1500"/>
              </a:spcAft>
              <a:buNone/>
            </a:pPr>
            <a:endParaRPr sz="4500"/>
          </a:p>
        </p:txBody>
      </p:sp>
      <p:sp>
        <p:nvSpPr>
          <p:cNvPr id="285" name="Google Shape;285;p45"/>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a:spcBef>
                <a:spcPts val="0"/>
              </a:spcBef>
              <a:spcAft>
                <a:spcPts val="0"/>
              </a:spcAft>
              <a:buNone/>
            </a:pPr>
            <a:r>
              <a:rPr lang="en-US" sz="7200">
                <a:solidFill>
                  <a:schemeClr val="lt1"/>
                </a:solidFill>
              </a:rPr>
              <a:t>CLASSIFICATION MODELS</a:t>
            </a:r>
            <a:endParaRPr sz="7200">
              <a:solidFill>
                <a:schemeClr val="lt1"/>
              </a:solidFill>
            </a:endParaRPr>
          </a:p>
          <a:p>
            <a:pPr marL="0" lvl="0" indent="0" rtl="0">
              <a:spcBef>
                <a:spcPts val="0"/>
              </a:spcBef>
              <a:spcAft>
                <a:spcPts val="0"/>
              </a:spcAft>
              <a:buNone/>
            </a:pPr>
            <a:endParaRPr sz="7200"/>
          </a:p>
        </p:txBody>
      </p:sp>
      <p:pic>
        <p:nvPicPr>
          <p:cNvPr id="286" name="Google Shape;286;p45"/>
          <p:cNvPicPr preferRelativeResize="0"/>
          <p:nvPr/>
        </p:nvPicPr>
        <p:blipFill>
          <a:blip r:embed="rId3">
            <a:alphaModFix/>
          </a:blip>
          <a:stretch>
            <a:fillRect/>
          </a:stretch>
        </p:blipFill>
        <p:spPr>
          <a:xfrm>
            <a:off x="1602449" y="3543645"/>
            <a:ext cx="20963674" cy="965600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6"/>
          <p:cNvSpPr txBox="1">
            <a:spLocks noGrp="1"/>
          </p:cNvSpPr>
          <p:nvPr>
            <p:ph type="body" idx="1"/>
          </p:nvPr>
        </p:nvSpPr>
        <p:spPr>
          <a:xfrm>
            <a:off x="1145250" y="2210525"/>
            <a:ext cx="22093500" cy="103587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Tested a shorter sample period of 2008-2018. Same steps were repeated with 2,395 movies.</a:t>
            </a:r>
            <a:endParaRPr sz="4500"/>
          </a:p>
          <a:p>
            <a:pPr marL="914400" marR="0" lvl="1" indent="-514350" algn="l" rtl="0">
              <a:lnSpc>
                <a:spcPct val="100000"/>
              </a:lnSpc>
              <a:spcBef>
                <a:spcPts val="1500"/>
              </a:spcBef>
              <a:spcAft>
                <a:spcPts val="0"/>
              </a:spcAft>
              <a:buSzPts val="4500"/>
              <a:buChar char="○"/>
            </a:pPr>
            <a:r>
              <a:rPr lang="en-US" sz="4500"/>
              <a:t>Grid Search on Voting Classifer showed voting should be set to “soft”</a:t>
            </a:r>
            <a:endParaRPr sz="4500"/>
          </a:p>
          <a:p>
            <a:pPr marL="914400" marR="0" lvl="1" indent="-514350" algn="l" rtl="0">
              <a:lnSpc>
                <a:spcPct val="100000"/>
              </a:lnSpc>
              <a:spcBef>
                <a:spcPts val="1500"/>
              </a:spcBef>
              <a:spcAft>
                <a:spcPts val="0"/>
              </a:spcAft>
              <a:buSzPts val="4500"/>
              <a:buChar char="○"/>
            </a:pPr>
            <a:r>
              <a:rPr lang="en-US" sz="4500"/>
              <a:t>Only Random Forest, XGB Classifier, and Ada Boost should be included.</a:t>
            </a:r>
            <a:endParaRPr sz="4500"/>
          </a:p>
          <a:p>
            <a:pPr marL="914400" lvl="1" indent="-514350" rtl="0">
              <a:spcBef>
                <a:spcPts val="1500"/>
              </a:spcBef>
              <a:spcAft>
                <a:spcPts val="0"/>
              </a:spcAft>
              <a:buClr>
                <a:schemeClr val="lt1"/>
              </a:buClr>
              <a:buSzPts val="4500"/>
              <a:buChar char="○"/>
            </a:pPr>
            <a:r>
              <a:rPr lang="en-US" sz="4500">
                <a:solidFill>
                  <a:schemeClr val="lt1"/>
                </a:solidFill>
              </a:rPr>
              <a:t>Classification of 1 had F1 score = .70.  Classification of 0 had F1 score of .76.  </a:t>
            </a:r>
            <a:endParaRPr sz="4500">
              <a:solidFill>
                <a:schemeClr val="lt1"/>
              </a:solidFill>
            </a:endParaRPr>
          </a:p>
          <a:p>
            <a:pPr marL="914400" marR="0" lvl="0" indent="0" algn="l" rtl="0">
              <a:lnSpc>
                <a:spcPct val="100000"/>
              </a:lnSpc>
              <a:spcBef>
                <a:spcPts val="1500"/>
              </a:spcBef>
              <a:spcAft>
                <a:spcPts val="0"/>
              </a:spcAft>
              <a:buNone/>
            </a:pPr>
            <a:endParaRPr sz="4500"/>
          </a:p>
          <a:p>
            <a:pPr marL="457200" marR="0" lvl="0" indent="0" algn="l" rtl="0">
              <a:lnSpc>
                <a:spcPct val="100000"/>
              </a:lnSpc>
              <a:spcBef>
                <a:spcPts val="1500"/>
              </a:spcBef>
              <a:spcAft>
                <a:spcPts val="1500"/>
              </a:spcAft>
              <a:buNone/>
            </a:pPr>
            <a:endParaRPr sz="4500"/>
          </a:p>
        </p:txBody>
      </p:sp>
      <p:sp>
        <p:nvSpPr>
          <p:cNvPr id="292" name="Google Shape;292;p46"/>
          <p:cNvSpPr txBox="1">
            <a:spLocks noGrp="1"/>
          </p:cNvSpPr>
          <p:nvPr>
            <p:ph type="title"/>
          </p:nvPr>
        </p:nvSpPr>
        <p:spPr>
          <a:xfrm>
            <a:off x="1784400" y="521525"/>
            <a:ext cx="20815200" cy="18597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6000">
                <a:solidFill>
                  <a:schemeClr val="lt1"/>
                </a:solidFill>
              </a:rPr>
              <a:t>CLASSIFICATION MODELS, SHORTER </a:t>
            </a:r>
            <a:r>
              <a:rPr lang="en-US" sz="6000"/>
              <a:t>TIME FRAME</a:t>
            </a:r>
            <a:endParaRPr sz="6000"/>
          </a:p>
        </p:txBody>
      </p:sp>
      <p:pic>
        <p:nvPicPr>
          <p:cNvPr id="293" name="Google Shape;293;p46"/>
          <p:cNvPicPr preferRelativeResize="0"/>
          <p:nvPr/>
        </p:nvPicPr>
        <p:blipFill>
          <a:blip r:embed="rId3">
            <a:alphaModFix/>
          </a:blip>
          <a:stretch>
            <a:fillRect/>
          </a:stretch>
        </p:blipFill>
        <p:spPr>
          <a:xfrm>
            <a:off x="2542325" y="6448946"/>
            <a:ext cx="19972833" cy="7114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7"/>
          <p:cNvSpPr txBox="1">
            <a:spLocks noGrp="1"/>
          </p:cNvSpPr>
          <p:nvPr>
            <p:ph type="body" idx="1"/>
          </p:nvPr>
        </p:nvSpPr>
        <p:spPr>
          <a:xfrm>
            <a:off x="1145250" y="2558125"/>
            <a:ext cx="22093500" cy="91356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A look at feature importances of the optimal Random Forest, XGB Classifier, and Ada Boost.</a:t>
            </a:r>
            <a:endParaRPr sz="4500"/>
          </a:p>
          <a:p>
            <a:pPr marL="457200" marR="0" lvl="0" indent="0" algn="l" rtl="0">
              <a:lnSpc>
                <a:spcPct val="100000"/>
              </a:lnSpc>
              <a:spcBef>
                <a:spcPts val="1500"/>
              </a:spcBef>
              <a:spcAft>
                <a:spcPts val="1500"/>
              </a:spcAft>
              <a:buNone/>
            </a:pPr>
            <a:endParaRPr sz="4500"/>
          </a:p>
        </p:txBody>
      </p:sp>
      <p:sp>
        <p:nvSpPr>
          <p:cNvPr id="299" name="Google Shape;299;p47"/>
          <p:cNvSpPr txBox="1">
            <a:spLocks noGrp="1"/>
          </p:cNvSpPr>
          <p:nvPr>
            <p:ph type="title"/>
          </p:nvPr>
        </p:nvSpPr>
        <p:spPr>
          <a:xfrm>
            <a:off x="1784400" y="521525"/>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6000"/>
              <a:t>CLASSIFICATION MODELS, SHORTER TIME FRAME</a:t>
            </a:r>
            <a:endParaRPr sz="6000"/>
          </a:p>
        </p:txBody>
      </p:sp>
      <p:pic>
        <p:nvPicPr>
          <p:cNvPr id="300" name="Google Shape;300;p47"/>
          <p:cNvPicPr preferRelativeResize="0"/>
          <p:nvPr/>
        </p:nvPicPr>
        <p:blipFill>
          <a:blip r:embed="rId3">
            <a:alphaModFix/>
          </a:blip>
          <a:stretch>
            <a:fillRect/>
          </a:stretch>
        </p:blipFill>
        <p:spPr>
          <a:xfrm>
            <a:off x="579613" y="4616750"/>
            <a:ext cx="23224774" cy="7305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8"/>
          <p:cNvSpPr txBox="1">
            <a:spLocks noGrp="1"/>
          </p:cNvSpPr>
          <p:nvPr>
            <p:ph type="title"/>
          </p:nvPr>
        </p:nvSpPr>
        <p:spPr>
          <a:xfrm>
            <a:off x="1790700" y="571500"/>
            <a:ext cx="20815200" cy="22128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SUMMARY</a:t>
            </a:r>
            <a:endParaRPr sz="7200"/>
          </a:p>
        </p:txBody>
      </p:sp>
      <p:sp>
        <p:nvSpPr>
          <p:cNvPr id="306" name="Google Shape;306;p48"/>
          <p:cNvSpPr txBox="1">
            <a:spLocks noGrp="1"/>
          </p:cNvSpPr>
          <p:nvPr>
            <p:ph type="body" idx="1"/>
          </p:nvPr>
        </p:nvSpPr>
        <p:spPr>
          <a:xfrm>
            <a:off x="1145250" y="2786725"/>
            <a:ext cx="22093500" cy="9135600"/>
          </a:xfrm>
          <a:prstGeom prst="rect">
            <a:avLst/>
          </a:prstGeom>
        </p:spPr>
        <p:txBody>
          <a:bodyPr spcFirstLastPara="1" wrap="square" lIns="50800" tIns="50800" rIns="50800" bIns="50800" anchor="t" anchorCtr="0">
            <a:noAutofit/>
          </a:bodyPr>
          <a:lstStyle/>
          <a:p>
            <a:pPr marL="457200" marR="0" lvl="0" indent="-514350" algn="l" rtl="0">
              <a:lnSpc>
                <a:spcPct val="100000"/>
              </a:lnSpc>
              <a:spcBef>
                <a:spcPts val="0"/>
              </a:spcBef>
              <a:spcAft>
                <a:spcPts val="0"/>
              </a:spcAft>
              <a:buSzPts val="4500"/>
              <a:buChar char="•"/>
            </a:pPr>
            <a:r>
              <a:rPr lang="en-US" sz="4500"/>
              <a:t>We were able to develop regression models that could account for ~65% of the variation in box office revenues.</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We were able to develop classification models that had F1-scores of around 0.70 when trying to predict if a movie was profitable.  </a:t>
            </a:r>
            <a:endParaRPr sz="4500"/>
          </a:p>
          <a:p>
            <a:pPr marL="457200" marR="0" lvl="0" indent="0" algn="l" rtl="0">
              <a:lnSpc>
                <a:spcPct val="100000"/>
              </a:lnSpc>
              <a:spcBef>
                <a:spcPts val="1500"/>
              </a:spcBef>
              <a:spcAft>
                <a:spcPts val="0"/>
              </a:spcAft>
              <a:buNone/>
            </a:pPr>
            <a:endParaRPr sz="4500"/>
          </a:p>
          <a:p>
            <a:pPr marL="457200" marR="0" lvl="0" indent="-514350" algn="l" rtl="0">
              <a:lnSpc>
                <a:spcPct val="100000"/>
              </a:lnSpc>
              <a:spcBef>
                <a:spcPts val="1500"/>
              </a:spcBef>
              <a:spcAft>
                <a:spcPts val="0"/>
              </a:spcAft>
              <a:buSzPts val="4500"/>
              <a:buChar char="•"/>
            </a:pPr>
            <a:r>
              <a:rPr lang="en-US" sz="4500"/>
              <a:t>Interesting findings:</a:t>
            </a:r>
            <a:endParaRPr sz="4500"/>
          </a:p>
          <a:p>
            <a:pPr marL="914400" marR="0" lvl="1" indent="-514350" algn="l" rtl="0">
              <a:lnSpc>
                <a:spcPct val="100000"/>
              </a:lnSpc>
              <a:spcBef>
                <a:spcPts val="0"/>
              </a:spcBef>
              <a:spcAft>
                <a:spcPts val="0"/>
              </a:spcAft>
              <a:buSzPts val="4500"/>
              <a:buChar char="•"/>
            </a:pPr>
            <a:r>
              <a:rPr lang="en-US" sz="4500"/>
              <a:t>Having movie budgets really helped.</a:t>
            </a:r>
            <a:endParaRPr sz="4500"/>
          </a:p>
          <a:p>
            <a:pPr marL="914400" marR="0" lvl="1" indent="-514350" algn="l" rtl="0">
              <a:lnSpc>
                <a:spcPct val="100000"/>
              </a:lnSpc>
              <a:spcBef>
                <a:spcPts val="0"/>
              </a:spcBef>
              <a:spcAft>
                <a:spcPts val="0"/>
              </a:spcAft>
              <a:buSzPts val="4500"/>
              <a:buChar char="•"/>
            </a:pPr>
            <a:r>
              <a:rPr lang="en-US" sz="4500"/>
              <a:t>Whether a movie is a part of a collection was important in many models. </a:t>
            </a:r>
            <a:endParaRPr sz="4500"/>
          </a:p>
          <a:p>
            <a:pPr marL="914400" marR="0" lvl="1" indent="-514350" algn="l" rtl="0">
              <a:lnSpc>
                <a:spcPct val="100000"/>
              </a:lnSpc>
              <a:spcBef>
                <a:spcPts val="0"/>
              </a:spcBef>
              <a:spcAft>
                <a:spcPts val="0"/>
              </a:spcAft>
              <a:buSzPts val="4500"/>
              <a:buChar char="•"/>
            </a:pPr>
            <a:r>
              <a:rPr lang="en-US" sz="4500"/>
              <a:t>Screenwriters’ historical revenue was more important than expected.</a:t>
            </a:r>
            <a:endParaRPr sz="4500"/>
          </a:p>
          <a:p>
            <a:pPr marL="914400" marR="0" lvl="1" indent="-514350" algn="l" rtl="0">
              <a:lnSpc>
                <a:spcPct val="100000"/>
              </a:lnSpc>
              <a:spcBef>
                <a:spcPts val="0"/>
              </a:spcBef>
              <a:spcAft>
                <a:spcPts val="0"/>
              </a:spcAft>
              <a:buSzPts val="4500"/>
              <a:buChar char="•"/>
            </a:pPr>
            <a:r>
              <a:rPr lang="en-US" sz="4500"/>
              <a:t>Time of year of release wasn’t important.</a:t>
            </a:r>
            <a:endParaRPr sz="4500"/>
          </a:p>
          <a:p>
            <a:pPr marL="914400" marR="0" lvl="1" indent="-514350" algn="l" rtl="0">
              <a:lnSpc>
                <a:spcPct val="100000"/>
              </a:lnSpc>
              <a:spcBef>
                <a:spcPts val="0"/>
              </a:spcBef>
              <a:spcAft>
                <a:spcPts val="0"/>
              </a:spcAft>
              <a:buSzPts val="4500"/>
              <a:buChar char="•"/>
            </a:pPr>
            <a:r>
              <a:rPr lang="en-US" sz="4500"/>
              <a:t>Shortening the time period for the classification models improved scores.</a:t>
            </a:r>
            <a:endParaRPr sz="45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9"/>
          <p:cNvSpPr txBox="1">
            <a:spLocks noGrp="1"/>
          </p:cNvSpPr>
          <p:nvPr>
            <p:ph type="title"/>
          </p:nvPr>
        </p:nvSpPr>
        <p:spPr>
          <a:xfrm>
            <a:off x="1790700" y="571500"/>
            <a:ext cx="20815200" cy="22128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DATA PRODUCT</a:t>
            </a:r>
            <a:endParaRPr sz="7200"/>
          </a:p>
        </p:txBody>
      </p:sp>
      <p:sp>
        <p:nvSpPr>
          <p:cNvPr id="312" name="Google Shape;312;p49"/>
          <p:cNvSpPr txBox="1"/>
          <p:nvPr/>
        </p:nvSpPr>
        <p:spPr>
          <a:xfrm>
            <a:off x="3879725" y="2564625"/>
            <a:ext cx="17246700" cy="2775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3600" dirty="0">
                <a:solidFill>
                  <a:schemeClr val="lt1"/>
                </a:solidFill>
              </a:rPr>
              <a:t>Regression Model</a:t>
            </a:r>
            <a:endParaRPr sz="3600" dirty="0">
              <a:solidFill>
                <a:schemeClr val="lt1"/>
              </a:solidFill>
            </a:endParaRPr>
          </a:p>
          <a:p>
            <a:pPr marL="0" lvl="0" indent="0">
              <a:spcBef>
                <a:spcPts val="0"/>
              </a:spcBef>
              <a:spcAft>
                <a:spcPts val="0"/>
              </a:spcAft>
              <a:buNone/>
            </a:pPr>
            <a:endParaRPr sz="3600" dirty="0">
              <a:solidFill>
                <a:schemeClr val="lt1"/>
              </a:solidFill>
            </a:endParaRPr>
          </a:p>
          <a:p>
            <a:pPr marL="0" lvl="0" indent="0">
              <a:spcBef>
                <a:spcPts val="0"/>
              </a:spcBef>
              <a:spcAft>
                <a:spcPts val="0"/>
              </a:spcAft>
              <a:buNone/>
            </a:pPr>
            <a:r>
              <a:rPr lang="en-US" sz="3600" dirty="0">
                <a:solidFill>
                  <a:schemeClr val="lt1"/>
                </a:solidFill>
              </a:rPr>
              <a:t>When Selecting a Movie from the Dropdown list , the movie will provide a predicted revenue. </a:t>
            </a:r>
            <a:endParaRPr sz="3600" dirty="0">
              <a:solidFill>
                <a:schemeClr val="lt1"/>
              </a:solidFill>
            </a:endParaRPr>
          </a:p>
          <a:p>
            <a:pPr marL="0" lvl="0" indent="0">
              <a:spcBef>
                <a:spcPts val="0"/>
              </a:spcBef>
              <a:spcAft>
                <a:spcPts val="0"/>
              </a:spcAft>
              <a:buNone/>
            </a:pPr>
            <a:r>
              <a:rPr lang="en-US" sz="3600" dirty="0">
                <a:solidFill>
                  <a:schemeClr val="lt1"/>
                </a:solidFill>
              </a:rPr>
              <a:t> </a:t>
            </a:r>
            <a:endParaRPr sz="3600" dirty="0">
              <a:solidFill>
                <a:schemeClr val="lt1"/>
              </a:solidFill>
            </a:endParaRPr>
          </a:p>
        </p:txBody>
      </p:sp>
      <p:pic>
        <p:nvPicPr>
          <p:cNvPr id="313" name="Google Shape;313;p49"/>
          <p:cNvPicPr preferRelativeResize="0"/>
          <p:nvPr/>
        </p:nvPicPr>
        <p:blipFill>
          <a:blip r:embed="rId3">
            <a:alphaModFix/>
          </a:blip>
          <a:stretch>
            <a:fillRect/>
          </a:stretch>
        </p:blipFill>
        <p:spPr>
          <a:xfrm>
            <a:off x="3470652" y="5941204"/>
            <a:ext cx="8126075" cy="2406100"/>
          </a:xfrm>
          <a:prstGeom prst="rect">
            <a:avLst/>
          </a:prstGeom>
          <a:noFill/>
          <a:ln>
            <a:noFill/>
          </a:ln>
        </p:spPr>
      </p:pic>
      <p:pic>
        <p:nvPicPr>
          <p:cNvPr id="3" name="Picture 2">
            <a:extLst>
              <a:ext uri="{FF2B5EF4-FFF2-40B4-BE49-F238E27FC236}">
                <a16:creationId xmlns:a16="http://schemas.microsoft.com/office/drawing/2014/main" id="{B7D6638B-C426-7748-A861-C508A65A65E9}"/>
              </a:ext>
            </a:extLst>
          </p:cNvPr>
          <p:cNvPicPr>
            <a:picLocks noChangeAspect="1"/>
          </p:cNvPicPr>
          <p:nvPr/>
        </p:nvPicPr>
        <p:blipFill>
          <a:blip r:embed="rId4"/>
          <a:stretch>
            <a:fillRect/>
          </a:stretch>
        </p:blipFill>
        <p:spPr>
          <a:xfrm>
            <a:off x="12503075" y="5941204"/>
            <a:ext cx="8167178" cy="236872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0"/>
          <p:cNvSpPr txBox="1">
            <a:spLocks noGrp="1"/>
          </p:cNvSpPr>
          <p:nvPr>
            <p:ph type="title"/>
          </p:nvPr>
        </p:nvSpPr>
        <p:spPr>
          <a:xfrm>
            <a:off x="1790700" y="571500"/>
            <a:ext cx="20815200" cy="22128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DATA PRODUCT</a:t>
            </a:r>
            <a:endParaRPr sz="7200"/>
          </a:p>
        </p:txBody>
      </p:sp>
      <p:sp>
        <p:nvSpPr>
          <p:cNvPr id="322" name="Google Shape;322;p50"/>
          <p:cNvSpPr txBox="1"/>
          <p:nvPr/>
        </p:nvSpPr>
        <p:spPr>
          <a:xfrm>
            <a:off x="3879725" y="3187700"/>
            <a:ext cx="16272000" cy="4998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600" dirty="0">
                <a:solidFill>
                  <a:schemeClr val="lt1"/>
                </a:solidFill>
              </a:rPr>
              <a:t>Classification Model</a:t>
            </a:r>
            <a:endParaRPr sz="3600" dirty="0">
              <a:solidFill>
                <a:schemeClr val="lt1"/>
              </a:solidFill>
            </a:endParaRPr>
          </a:p>
          <a:p>
            <a:pPr marL="0" lvl="0" indent="0" rtl="0">
              <a:spcBef>
                <a:spcPts val="0"/>
              </a:spcBef>
              <a:spcAft>
                <a:spcPts val="0"/>
              </a:spcAft>
              <a:buNone/>
            </a:pPr>
            <a:endParaRPr sz="3600" dirty="0">
              <a:solidFill>
                <a:schemeClr val="lt1"/>
              </a:solidFill>
            </a:endParaRPr>
          </a:p>
          <a:p>
            <a:pPr marL="0" lvl="0" indent="0" rtl="0">
              <a:spcBef>
                <a:spcPts val="0"/>
              </a:spcBef>
              <a:spcAft>
                <a:spcPts val="0"/>
              </a:spcAft>
              <a:buNone/>
            </a:pPr>
            <a:r>
              <a:rPr lang="en-US" sz="3600" dirty="0">
                <a:solidFill>
                  <a:schemeClr val="lt1"/>
                </a:solidFill>
              </a:rPr>
              <a:t>When Selecting a Movie from the Dropdown list: </a:t>
            </a:r>
            <a:endParaRPr sz="3600" dirty="0">
              <a:solidFill>
                <a:schemeClr val="lt1"/>
              </a:solidFill>
            </a:endParaRPr>
          </a:p>
          <a:p>
            <a:pPr marL="0" lvl="0" indent="0" rtl="0">
              <a:spcBef>
                <a:spcPts val="0"/>
              </a:spcBef>
              <a:spcAft>
                <a:spcPts val="0"/>
              </a:spcAft>
              <a:buNone/>
            </a:pPr>
            <a:endParaRPr sz="3600" dirty="0">
              <a:solidFill>
                <a:schemeClr val="lt1"/>
              </a:solidFill>
            </a:endParaRPr>
          </a:p>
          <a:p>
            <a:pPr marL="0" lvl="0" indent="0" rtl="0">
              <a:spcBef>
                <a:spcPts val="0"/>
              </a:spcBef>
              <a:spcAft>
                <a:spcPts val="0"/>
              </a:spcAft>
              <a:buNone/>
            </a:pPr>
            <a:r>
              <a:rPr lang="en-US" sz="3600" dirty="0">
                <a:solidFill>
                  <a:schemeClr val="lt1"/>
                </a:solidFill>
              </a:rPr>
              <a:t>The output will be either Yes or No. YES, if the movie will be successful and NO, if the movie will not be successful.</a:t>
            </a:r>
            <a:endParaRPr sz="3600" dirty="0">
              <a:solidFill>
                <a:schemeClr val="lt1"/>
              </a:solidFill>
            </a:endParaRPr>
          </a:p>
          <a:p>
            <a:pPr marL="0" lvl="0" indent="0" rtl="0">
              <a:spcBef>
                <a:spcPts val="0"/>
              </a:spcBef>
              <a:spcAft>
                <a:spcPts val="0"/>
              </a:spcAft>
              <a:buNone/>
            </a:pPr>
            <a:endParaRPr sz="3600" dirty="0">
              <a:solidFill>
                <a:schemeClr val="lt1"/>
              </a:solidFill>
            </a:endParaRPr>
          </a:p>
          <a:p>
            <a:pPr marL="0" lvl="0" indent="0" rtl="0">
              <a:spcBef>
                <a:spcPts val="0"/>
              </a:spcBef>
              <a:spcAft>
                <a:spcPts val="0"/>
              </a:spcAft>
              <a:buNone/>
            </a:pPr>
            <a:r>
              <a:rPr lang="en-US" sz="3600" dirty="0">
                <a:solidFill>
                  <a:schemeClr val="lt1"/>
                </a:solidFill>
              </a:rPr>
              <a:t> </a:t>
            </a:r>
            <a:endParaRPr sz="3600" dirty="0">
              <a:solidFill>
                <a:schemeClr val="lt1"/>
              </a:solidFill>
            </a:endParaRPr>
          </a:p>
        </p:txBody>
      </p:sp>
      <p:pic>
        <p:nvPicPr>
          <p:cNvPr id="323" name="Google Shape;323;p50"/>
          <p:cNvPicPr preferRelativeResize="0"/>
          <p:nvPr/>
        </p:nvPicPr>
        <p:blipFill>
          <a:blip r:embed="rId3">
            <a:alphaModFix/>
          </a:blip>
          <a:stretch>
            <a:fillRect/>
          </a:stretch>
        </p:blipFill>
        <p:spPr>
          <a:xfrm>
            <a:off x="13827900" y="8185700"/>
            <a:ext cx="7572701" cy="2566125"/>
          </a:xfrm>
          <a:prstGeom prst="rect">
            <a:avLst/>
          </a:prstGeom>
          <a:noFill/>
          <a:ln>
            <a:noFill/>
          </a:ln>
        </p:spPr>
      </p:pic>
      <p:pic>
        <p:nvPicPr>
          <p:cNvPr id="324" name="Google Shape;324;p50"/>
          <p:cNvPicPr preferRelativeResize="0"/>
          <p:nvPr/>
        </p:nvPicPr>
        <p:blipFill>
          <a:blip r:embed="rId4">
            <a:alphaModFix/>
          </a:blip>
          <a:stretch>
            <a:fillRect/>
          </a:stretch>
        </p:blipFill>
        <p:spPr>
          <a:xfrm>
            <a:off x="3621350" y="8185700"/>
            <a:ext cx="7698350" cy="2566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1"/>
          <p:cNvSpPr txBox="1">
            <a:spLocks noGrp="1"/>
          </p:cNvSpPr>
          <p:nvPr>
            <p:ph type="title"/>
          </p:nvPr>
        </p:nvSpPr>
        <p:spPr>
          <a:xfrm>
            <a:off x="1790700" y="571500"/>
            <a:ext cx="20815200" cy="16572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DATA PRODUCT - IDEAL</a:t>
            </a:r>
            <a:endParaRPr sz="7200"/>
          </a:p>
        </p:txBody>
      </p:sp>
      <p:sp>
        <p:nvSpPr>
          <p:cNvPr id="330" name="Google Shape;330;p51"/>
          <p:cNvSpPr txBox="1"/>
          <p:nvPr/>
        </p:nvSpPr>
        <p:spPr>
          <a:xfrm>
            <a:off x="1790700" y="1524000"/>
            <a:ext cx="20815200" cy="6114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4000" dirty="0">
              <a:solidFill>
                <a:schemeClr val="lt1"/>
              </a:solidFill>
            </a:endParaRPr>
          </a:p>
          <a:p>
            <a:pPr marL="0" lvl="0" indent="0">
              <a:spcBef>
                <a:spcPts val="0"/>
              </a:spcBef>
              <a:spcAft>
                <a:spcPts val="0"/>
              </a:spcAft>
              <a:buNone/>
            </a:pPr>
            <a:endParaRPr sz="4000" dirty="0">
              <a:solidFill>
                <a:schemeClr val="lt1"/>
              </a:solidFill>
            </a:endParaRPr>
          </a:p>
          <a:p>
            <a:pPr marL="0" lvl="0" indent="0">
              <a:spcBef>
                <a:spcPts val="0"/>
              </a:spcBef>
              <a:spcAft>
                <a:spcPts val="0"/>
              </a:spcAft>
              <a:buNone/>
            </a:pPr>
            <a:r>
              <a:rPr lang="en-US" sz="4000" dirty="0">
                <a:solidFill>
                  <a:schemeClr val="lt1"/>
                </a:solidFill>
              </a:rPr>
              <a:t>Our ideal data product would be for us to have an User-Interface where,</a:t>
            </a:r>
            <a:endParaRPr sz="4000" dirty="0">
              <a:solidFill>
                <a:schemeClr val="lt1"/>
              </a:solidFill>
            </a:endParaRPr>
          </a:p>
          <a:p>
            <a:pPr marL="0" lvl="0" indent="0">
              <a:spcBef>
                <a:spcPts val="0"/>
              </a:spcBef>
              <a:spcAft>
                <a:spcPts val="0"/>
              </a:spcAft>
              <a:buNone/>
            </a:pPr>
            <a:endParaRPr sz="4000" dirty="0">
              <a:solidFill>
                <a:schemeClr val="lt1"/>
              </a:solidFill>
            </a:endParaRPr>
          </a:p>
          <a:p>
            <a:pPr marL="0" lvl="0" indent="0">
              <a:spcBef>
                <a:spcPts val="0"/>
              </a:spcBef>
              <a:spcAft>
                <a:spcPts val="0"/>
              </a:spcAft>
              <a:buNone/>
            </a:pPr>
            <a:r>
              <a:rPr lang="en-US" sz="4000" dirty="0">
                <a:solidFill>
                  <a:schemeClr val="lt1"/>
                </a:solidFill>
              </a:rPr>
              <a:t>If there is a data feed from our data sources, the user would just have to enter the name of the movie to get results. </a:t>
            </a:r>
            <a:endParaRPr sz="4000" dirty="0">
              <a:solidFill>
                <a:schemeClr val="lt1"/>
              </a:solidFill>
            </a:endParaRPr>
          </a:p>
          <a:p>
            <a:pPr marL="0" lvl="0" indent="0">
              <a:spcBef>
                <a:spcPts val="0"/>
              </a:spcBef>
              <a:spcAft>
                <a:spcPts val="0"/>
              </a:spcAft>
              <a:buNone/>
            </a:pPr>
            <a:endParaRPr sz="4000" dirty="0">
              <a:solidFill>
                <a:schemeClr val="lt1"/>
              </a:solidFill>
            </a:endParaRPr>
          </a:p>
          <a:p>
            <a:pPr marL="4114800" lvl="0" indent="-482600">
              <a:spcBef>
                <a:spcPts val="0"/>
              </a:spcBef>
              <a:spcAft>
                <a:spcPts val="0"/>
              </a:spcAft>
              <a:buClr>
                <a:schemeClr val="lt1"/>
              </a:buClr>
              <a:buSzPts val="4000"/>
              <a:buChar char="●"/>
            </a:pPr>
            <a:r>
              <a:rPr lang="en-US" sz="4000" dirty="0">
                <a:solidFill>
                  <a:schemeClr val="lt1"/>
                </a:solidFill>
              </a:rPr>
              <a:t>For Example, Movie Name = Night School</a:t>
            </a:r>
            <a:endParaRPr sz="4000" dirty="0">
              <a:solidFill>
                <a:schemeClr val="lt1"/>
              </a:solidFill>
            </a:endParaRPr>
          </a:p>
          <a:p>
            <a:pPr marL="0" lvl="0" indent="0">
              <a:spcBef>
                <a:spcPts val="0"/>
              </a:spcBef>
              <a:spcAft>
                <a:spcPts val="0"/>
              </a:spcAft>
              <a:buNone/>
            </a:pPr>
            <a:endParaRPr sz="4000" dirty="0">
              <a:solidFill>
                <a:schemeClr val="lt1"/>
              </a:solidFill>
            </a:endParaRPr>
          </a:p>
          <a:p>
            <a:pPr marL="0" lvl="0" indent="0" rtl="0">
              <a:spcBef>
                <a:spcPts val="0"/>
              </a:spcBef>
              <a:spcAft>
                <a:spcPts val="0"/>
              </a:spcAft>
              <a:buNone/>
            </a:pPr>
            <a:r>
              <a:rPr lang="en-US" sz="4000" dirty="0">
                <a:solidFill>
                  <a:schemeClr val="lt1"/>
                </a:solidFill>
              </a:rPr>
              <a:t>If there is no data loaded in the database for the new movie, enter:</a:t>
            </a:r>
            <a:endParaRPr sz="4000" dirty="0">
              <a:solidFill>
                <a:schemeClr val="lt1"/>
              </a:solidFill>
            </a:endParaRPr>
          </a:p>
          <a:p>
            <a:pPr marL="0" lvl="0" indent="0">
              <a:spcBef>
                <a:spcPts val="0"/>
              </a:spcBef>
              <a:spcAft>
                <a:spcPts val="0"/>
              </a:spcAft>
              <a:buNone/>
            </a:pPr>
            <a:endParaRPr sz="3600" dirty="0">
              <a:solidFill>
                <a:schemeClr val="lt1"/>
              </a:solidFill>
            </a:endParaRPr>
          </a:p>
          <a:p>
            <a:pPr marL="1371600" lvl="0" indent="457200">
              <a:spcBef>
                <a:spcPts val="0"/>
              </a:spcBef>
              <a:spcAft>
                <a:spcPts val="0"/>
              </a:spcAft>
              <a:buNone/>
            </a:pPr>
            <a:r>
              <a:rPr lang="en-US" sz="3600" dirty="0">
                <a:solidFill>
                  <a:schemeClr val="lt1"/>
                </a:solidFill>
              </a:rPr>
              <a:t>Budget				Actress/Actor			Genre	           		Metacritic Rating</a:t>
            </a:r>
            <a:endParaRPr sz="3600" dirty="0">
              <a:solidFill>
                <a:schemeClr val="lt1"/>
              </a:solidFill>
            </a:endParaRPr>
          </a:p>
          <a:p>
            <a:pPr marL="1371600" lvl="0" indent="457200">
              <a:spcBef>
                <a:spcPts val="0"/>
              </a:spcBef>
              <a:spcAft>
                <a:spcPts val="0"/>
              </a:spcAft>
              <a:buNone/>
            </a:pPr>
            <a:r>
              <a:rPr lang="en-US" sz="3600" dirty="0">
                <a:solidFill>
                  <a:schemeClr val="lt1"/>
                </a:solidFill>
              </a:rPr>
              <a:t>Director’s Name		MPAA Rating		Season		    		Movie Length</a:t>
            </a:r>
            <a:endParaRPr sz="3600" dirty="0">
              <a:solidFill>
                <a:schemeClr val="lt1"/>
              </a:solidFill>
            </a:endParaRPr>
          </a:p>
          <a:p>
            <a:pPr marL="1371600" lvl="0" indent="457200" rtl="0">
              <a:spcBef>
                <a:spcPts val="0"/>
              </a:spcBef>
              <a:spcAft>
                <a:spcPts val="0"/>
              </a:spcAft>
              <a:buNone/>
            </a:pPr>
            <a:r>
              <a:rPr lang="en-US" sz="3600" dirty="0">
                <a:solidFill>
                  <a:schemeClr val="lt1"/>
                </a:solidFill>
              </a:rPr>
              <a:t>Writer’s Name		IMDB Rating			Rotten Tomatoes%  	Company</a:t>
            </a:r>
            <a:endParaRPr sz="3600" dirty="0">
              <a:solidFill>
                <a:schemeClr val="lt1"/>
              </a:solidFill>
            </a:endParaRPr>
          </a:p>
          <a:p>
            <a:pPr marL="1371600" lvl="0" indent="457200">
              <a:spcBef>
                <a:spcPts val="0"/>
              </a:spcBef>
              <a:spcAft>
                <a:spcPts val="0"/>
              </a:spcAft>
              <a:buNone/>
            </a:pPr>
            <a:endParaRPr sz="3600" dirty="0">
              <a:solidFill>
                <a:schemeClr val="lt1"/>
              </a:solidFill>
            </a:endParaRPr>
          </a:p>
          <a:p>
            <a:pPr marL="0" lvl="0" indent="0" rtl="0">
              <a:spcBef>
                <a:spcPts val="0"/>
              </a:spcBef>
              <a:spcAft>
                <a:spcPts val="0"/>
              </a:spcAft>
              <a:buNone/>
            </a:pPr>
            <a:endParaRPr sz="3600" dirty="0">
              <a:solidFill>
                <a:schemeClr val="lt1"/>
              </a:solidFill>
            </a:endParaRPr>
          </a:p>
          <a:p>
            <a:pPr marL="0" lvl="0" indent="0" rtl="0">
              <a:spcBef>
                <a:spcPts val="0"/>
              </a:spcBef>
              <a:spcAft>
                <a:spcPts val="0"/>
              </a:spcAft>
              <a:buNone/>
            </a:pPr>
            <a:r>
              <a:rPr lang="en-US" sz="3600" dirty="0">
                <a:solidFill>
                  <a:schemeClr val="lt1"/>
                </a:solidFill>
              </a:rPr>
              <a:t> </a:t>
            </a:r>
            <a:endParaRPr sz="3600"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7"/>
          <p:cNvPicPr preferRelativeResize="0"/>
          <p:nvPr/>
        </p:nvPicPr>
        <p:blipFill>
          <a:blip r:embed="rId3">
            <a:alphaModFix/>
          </a:blip>
          <a:stretch>
            <a:fillRect/>
          </a:stretch>
        </p:blipFill>
        <p:spPr>
          <a:xfrm>
            <a:off x="1162050" y="152400"/>
            <a:ext cx="21361400" cy="1341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Clr>
                <a:srgbClr val="000000"/>
              </a:buClr>
              <a:buSzPts val="1100"/>
              <a:buFont typeface="Arial"/>
              <a:buNone/>
            </a:pPr>
            <a:r>
              <a:rPr lang="en-US" sz="7200"/>
              <a:t>PROJECT CRITERIA</a:t>
            </a:r>
            <a:endParaRPr sz="7200"/>
          </a:p>
        </p:txBody>
      </p:sp>
      <p:sp>
        <p:nvSpPr>
          <p:cNvPr id="82" name="Google Shape;82;p18"/>
          <p:cNvSpPr txBox="1">
            <a:spLocks noGrp="1"/>
          </p:cNvSpPr>
          <p:nvPr>
            <p:ph type="body" idx="1"/>
          </p:nvPr>
        </p:nvSpPr>
        <p:spPr>
          <a:xfrm>
            <a:off x="1790700" y="3555900"/>
            <a:ext cx="20815200" cy="8013900"/>
          </a:xfrm>
          <a:prstGeom prst="rect">
            <a:avLst/>
          </a:prstGeom>
        </p:spPr>
        <p:txBody>
          <a:bodyPr spcFirstLastPara="1" wrap="square" lIns="50800" tIns="50800" rIns="50800" bIns="50800" anchor="t" anchorCtr="0">
            <a:noAutofit/>
          </a:bodyPr>
          <a:lstStyle/>
          <a:p>
            <a:pPr marL="457200" lvl="0" indent="-476250" rtl="0">
              <a:spcBef>
                <a:spcPts val="0"/>
              </a:spcBef>
              <a:spcAft>
                <a:spcPts val="0"/>
              </a:spcAft>
              <a:buSzPts val="3900"/>
              <a:buChar char="•"/>
            </a:pPr>
            <a:r>
              <a:rPr lang="en-US"/>
              <a:t>Movies must be released in theaters</a:t>
            </a:r>
            <a:endParaRPr/>
          </a:p>
          <a:p>
            <a:pPr marL="457200" lvl="0" indent="-476250" rtl="0">
              <a:spcBef>
                <a:spcPts val="1500"/>
              </a:spcBef>
              <a:spcAft>
                <a:spcPts val="0"/>
              </a:spcAft>
              <a:buSzPts val="3900"/>
              <a:buChar char="•"/>
            </a:pPr>
            <a:r>
              <a:rPr lang="en-US"/>
              <a:t>Box office revenue should be worldwide revenue</a:t>
            </a:r>
            <a:endParaRPr/>
          </a:p>
          <a:p>
            <a:pPr marL="457200" lvl="0" indent="-476250" rtl="0">
              <a:spcBef>
                <a:spcPts val="1500"/>
              </a:spcBef>
              <a:spcAft>
                <a:spcPts val="0"/>
              </a:spcAft>
              <a:buSzPts val="3900"/>
              <a:buChar char="•"/>
            </a:pPr>
            <a:r>
              <a:rPr lang="en-US"/>
              <a:t>Non-theater revenue from DVD sales or on demand video are not included.</a:t>
            </a:r>
            <a:endParaRPr/>
          </a:p>
          <a:p>
            <a:pPr marL="457200" lvl="0" indent="-476250" rtl="0">
              <a:spcBef>
                <a:spcPts val="1500"/>
              </a:spcBef>
              <a:spcAft>
                <a:spcPts val="0"/>
              </a:spcAft>
              <a:buSzPts val="3900"/>
              <a:buChar char="•"/>
            </a:pPr>
            <a:r>
              <a:rPr lang="en-US"/>
              <a:t>Movies should be primarily in English</a:t>
            </a:r>
            <a:endParaRPr/>
          </a:p>
          <a:p>
            <a:pPr marL="457200" lvl="0" indent="0">
              <a:spcBef>
                <a:spcPts val="59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Clr>
                <a:srgbClr val="000000"/>
              </a:buClr>
              <a:buSzPts val="1100"/>
              <a:buFont typeface="Arial"/>
              <a:buNone/>
            </a:pPr>
            <a:r>
              <a:rPr lang="en-US" sz="7200"/>
              <a:t>LITERATURE REVIEW</a:t>
            </a:r>
            <a:endParaRPr sz="7200"/>
          </a:p>
        </p:txBody>
      </p:sp>
      <p:sp>
        <p:nvSpPr>
          <p:cNvPr id="88" name="Google Shape;88;p19"/>
          <p:cNvSpPr txBox="1">
            <a:spLocks noGrp="1"/>
          </p:cNvSpPr>
          <p:nvPr>
            <p:ph type="body" idx="1"/>
          </p:nvPr>
        </p:nvSpPr>
        <p:spPr>
          <a:xfrm>
            <a:off x="1790700" y="3555900"/>
            <a:ext cx="20815200" cy="8013900"/>
          </a:xfrm>
          <a:prstGeom prst="rect">
            <a:avLst/>
          </a:prstGeom>
        </p:spPr>
        <p:txBody>
          <a:bodyPr spcFirstLastPara="1" wrap="square" lIns="50800" tIns="50800" rIns="50800" bIns="50800" anchor="t" anchorCtr="0">
            <a:noAutofit/>
          </a:bodyPr>
          <a:lstStyle/>
          <a:p>
            <a:pPr marL="457200" lvl="0" indent="-476250" rtl="0">
              <a:spcBef>
                <a:spcPts val="0"/>
              </a:spcBef>
              <a:spcAft>
                <a:spcPts val="0"/>
              </a:spcAft>
              <a:buSzPts val="3900"/>
              <a:buChar char="●"/>
            </a:pPr>
            <a:r>
              <a:rPr lang="en-US"/>
              <a:t>Some papers describe attempts at linear regressions to predict box office revenue</a:t>
            </a:r>
            <a:endParaRPr/>
          </a:p>
          <a:p>
            <a:pPr marL="914400" lvl="1" indent="-514350" rtl="0">
              <a:spcBef>
                <a:spcPts val="1500"/>
              </a:spcBef>
              <a:spcAft>
                <a:spcPts val="0"/>
              </a:spcAft>
              <a:buSzPts val="4500"/>
              <a:buChar char="○"/>
            </a:pPr>
            <a:r>
              <a:rPr lang="en-US" sz="4500"/>
              <a:t>R-squared tends to be in .40 range</a:t>
            </a:r>
            <a:endParaRPr sz="4500"/>
          </a:p>
          <a:p>
            <a:pPr marL="914400" lvl="1" indent="-514350" rtl="0">
              <a:spcBef>
                <a:spcPts val="1500"/>
              </a:spcBef>
              <a:spcAft>
                <a:spcPts val="0"/>
              </a:spcAft>
              <a:buSzPts val="4500"/>
              <a:buChar char="○"/>
            </a:pPr>
            <a:r>
              <a:rPr lang="en-US" sz="4500"/>
              <a:t>Important variables range from budget, MPAA rating, genre, past profitability of director/cast</a:t>
            </a:r>
            <a:endParaRPr sz="4500"/>
          </a:p>
          <a:p>
            <a:pPr marL="914400" lvl="0" indent="0" rtl="0">
              <a:spcBef>
                <a:spcPts val="1500"/>
              </a:spcBef>
              <a:spcAft>
                <a:spcPts val="0"/>
              </a:spcAft>
              <a:buNone/>
            </a:pPr>
            <a:endParaRPr sz="4500"/>
          </a:p>
          <a:p>
            <a:pPr marL="457200" lvl="0" indent="-476250" rtl="0">
              <a:spcBef>
                <a:spcPts val="1500"/>
              </a:spcBef>
              <a:spcAft>
                <a:spcPts val="0"/>
              </a:spcAft>
              <a:buSzPts val="3900"/>
              <a:buChar char="●"/>
            </a:pPr>
            <a:r>
              <a:rPr lang="en-US"/>
              <a:t>Other general research showed that movies have significant costs beyond just production costs (e.g., marketing, distribution)</a:t>
            </a:r>
            <a:endParaRPr/>
          </a:p>
          <a:p>
            <a:pPr marL="914400" lvl="1" indent="-514350" rtl="0">
              <a:spcBef>
                <a:spcPts val="1500"/>
              </a:spcBef>
              <a:spcAft>
                <a:spcPts val="0"/>
              </a:spcAft>
              <a:buSzPts val="4500"/>
              <a:buChar char="○"/>
            </a:pPr>
            <a:r>
              <a:rPr lang="en-US" sz="4500"/>
              <a:t>Movies that earn hundreds of million of dollars may still not turn a profit</a:t>
            </a:r>
            <a:endParaRPr sz="4500"/>
          </a:p>
          <a:p>
            <a:pPr marL="914400" lvl="1" indent="-514350" rtl="0">
              <a:spcBef>
                <a:spcPts val="1500"/>
              </a:spcBef>
              <a:spcAft>
                <a:spcPts val="0"/>
              </a:spcAft>
              <a:buSzPts val="4500"/>
              <a:buChar char="○"/>
            </a:pPr>
            <a:r>
              <a:rPr lang="en-US" sz="4500"/>
              <a:t>Some use a rule-of-thumb where a movie may have earned a profit if it has earned back at least twice its production budget.</a:t>
            </a:r>
            <a:endParaRPr sz="4500"/>
          </a:p>
          <a:p>
            <a:pPr marL="457200" lvl="0" indent="0" rtl="0">
              <a:spcBef>
                <a:spcPts val="59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1790700" y="571500"/>
            <a:ext cx="20815300" cy="29845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7200"/>
              <a:buFont typeface="Helvetica Neue"/>
              <a:buNone/>
            </a:pPr>
            <a:r>
              <a:rPr lang="en-US" sz="7200" b="0" i="0" u="none" strike="noStrike" cap="none">
                <a:solidFill>
                  <a:srgbClr val="FFFFFF"/>
                </a:solidFill>
                <a:latin typeface="Helvetica Neue"/>
                <a:ea typeface="Helvetica Neue"/>
                <a:cs typeface="Helvetica Neue"/>
                <a:sym typeface="Helvetica Neue"/>
              </a:rPr>
              <a:t>DATA SOURCES</a:t>
            </a:r>
            <a:endParaRPr/>
          </a:p>
        </p:txBody>
      </p:sp>
      <p:pic>
        <p:nvPicPr>
          <p:cNvPr id="94" name="Google Shape;94;p20" descr="Image"/>
          <p:cNvPicPr preferRelativeResize="0"/>
          <p:nvPr/>
        </p:nvPicPr>
        <p:blipFill rotWithShape="1">
          <a:blip r:embed="rId3">
            <a:alphaModFix/>
          </a:blip>
          <a:srcRect/>
          <a:stretch/>
        </p:blipFill>
        <p:spPr>
          <a:xfrm>
            <a:off x="14520341" y="4414915"/>
            <a:ext cx="4040710" cy="1014335"/>
          </a:xfrm>
          <a:prstGeom prst="rect">
            <a:avLst/>
          </a:prstGeom>
          <a:noFill/>
          <a:ln>
            <a:noFill/>
          </a:ln>
        </p:spPr>
      </p:pic>
      <p:pic>
        <p:nvPicPr>
          <p:cNvPr id="95" name="Google Shape;95;p20" descr="Image"/>
          <p:cNvPicPr preferRelativeResize="0"/>
          <p:nvPr/>
        </p:nvPicPr>
        <p:blipFill rotWithShape="1">
          <a:blip r:embed="rId4">
            <a:alphaModFix/>
          </a:blip>
          <a:srcRect/>
          <a:stretch/>
        </p:blipFill>
        <p:spPr>
          <a:xfrm>
            <a:off x="5683250" y="4465715"/>
            <a:ext cx="3932497" cy="1014335"/>
          </a:xfrm>
          <a:prstGeom prst="rect">
            <a:avLst/>
          </a:prstGeom>
          <a:noFill/>
          <a:ln>
            <a:noFill/>
          </a:ln>
        </p:spPr>
      </p:pic>
      <p:pic>
        <p:nvPicPr>
          <p:cNvPr id="96" name="Google Shape;96;p20" descr="Image"/>
          <p:cNvPicPr preferRelativeResize="0"/>
          <p:nvPr/>
        </p:nvPicPr>
        <p:blipFill rotWithShape="1">
          <a:blip r:embed="rId5">
            <a:alphaModFix/>
          </a:blip>
          <a:srcRect/>
          <a:stretch/>
        </p:blipFill>
        <p:spPr>
          <a:xfrm>
            <a:off x="6207781" y="9005132"/>
            <a:ext cx="3075205" cy="1014336"/>
          </a:xfrm>
          <a:prstGeom prst="rect">
            <a:avLst/>
          </a:prstGeom>
          <a:noFill/>
          <a:ln>
            <a:noFill/>
          </a:ln>
        </p:spPr>
      </p:pic>
      <p:pic>
        <p:nvPicPr>
          <p:cNvPr id="97" name="Google Shape;97;p20" descr="Image"/>
          <p:cNvPicPr preferRelativeResize="0"/>
          <p:nvPr/>
        </p:nvPicPr>
        <p:blipFill rotWithShape="1">
          <a:blip r:embed="rId6">
            <a:alphaModFix/>
          </a:blip>
          <a:srcRect/>
          <a:stretch/>
        </p:blipFill>
        <p:spPr>
          <a:xfrm>
            <a:off x="13824084" y="6359525"/>
            <a:ext cx="3924166" cy="996950"/>
          </a:xfrm>
          <a:prstGeom prst="rect">
            <a:avLst/>
          </a:prstGeom>
          <a:noFill/>
          <a:ln>
            <a:noFill/>
          </a:ln>
        </p:spPr>
      </p:pic>
      <p:pic>
        <p:nvPicPr>
          <p:cNvPr id="98" name="Google Shape;98;p20" descr="Image"/>
          <p:cNvPicPr preferRelativeResize="0"/>
          <p:nvPr/>
        </p:nvPicPr>
        <p:blipFill rotWithShape="1">
          <a:blip r:embed="rId7">
            <a:alphaModFix/>
          </a:blip>
          <a:srcRect/>
          <a:stretch/>
        </p:blipFill>
        <p:spPr>
          <a:xfrm>
            <a:off x="15260895" y="8812212"/>
            <a:ext cx="2842954" cy="914401"/>
          </a:xfrm>
          <a:prstGeom prst="rect">
            <a:avLst/>
          </a:prstGeom>
          <a:noFill/>
          <a:ln>
            <a:noFill/>
          </a:ln>
        </p:spPr>
      </p:pic>
      <p:pic>
        <p:nvPicPr>
          <p:cNvPr id="99" name="Google Shape;99;p20" descr="Image"/>
          <p:cNvPicPr preferRelativeResize="0"/>
          <p:nvPr/>
        </p:nvPicPr>
        <p:blipFill rotWithShape="1">
          <a:blip r:embed="rId8">
            <a:alphaModFix/>
          </a:blip>
          <a:srcRect/>
          <a:stretch/>
        </p:blipFill>
        <p:spPr>
          <a:xfrm>
            <a:off x="10534650" y="4083050"/>
            <a:ext cx="2768600" cy="1346200"/>
          </a:xfrm>
          <a:prstGeom prst="rect">
            <a:avLst/>
          </a:prstGeom>
          <a:noFill/>
          <a:ln>
            <a:noFill/>
          </a:ln>
        </p:spPr>
      </p:pic>
      <p:pic>
        <p:nvPicPr>
          <p:cNvPr id="100" name="Google Shape;100;p20" descr="Image"/>
          <p:cNvPicPr preferRelativeResize="0"/>
          <p:nvPr/>
        </p:nvPicPr>
        <p:blipFill rotWithShape="1">
          <a:blip r:embed="rId9">
            <a:alphaModFix/>
          </a:blip>
          <a:srcRect/>
          <a:stretch/>
        </p:blipFill>
        <p:spPr>
          <a:xfrm>
            <a:off x="7359650" y="11168817"/>
            <a:ext cx="1480820" cy="1346201"/>
          </a:xfrm>
          <a:prstGeom prst="rect">
            <a:avLst/>
          </a:prstGeom>
          <a:noFill/>
          <a:ln>
            <a:noFill/>
          </a:ln>
        </p:spPr>
      </p:pic>
      <p:pic>
        <p:nvPicPr>
          <p:cNvPr id="101" name="Google Shape;101;p20" descr="Image"/>
          <p:cNvPicPr preferRelativeResize="0"/>
          <p:nvPr/>
        </p:nvPicPr>
        <p:blipFill rotWithShape="1">
          <a:blip r:embed="rId10">
            <a:alphaModFix/>
          </a:blip>
          <a:srcRect/>
          <a:stretch/>
        </p:blipFill>
        <p:spPr>
          <a:xfrm>
            <a:off x="11588750" y="11334750"/>
            <a:ext cx="6400800" cy="1014335"/>
          </a:xfrm>
          <a:prstGeom prst="rect">
            <a:avLst/>
          </a:prstGeom>
          <a:noFill/>
          <a:ln>
            <a:noFill/>
          </a:ln>
        </p:spPr>
      </p:pic>
      <p:pic>
        <p:nvPicPr>
          <p:cNvPr id="102" name="Google Shape;102;p20" descr="Image"/>
          <p:cNvPicPr preferRelativeResize="0"/>
          <p:nvPr/>
        </p:nvPicPr>
        <p:blipFill rotWithShape="1">
          <a:blip r:embed="rId11">
            <a:alphaModFix/>
          </a:blip>
          <a:srcRect/>
          <a:stretch/>
        </p:blipFill>
        <p:spPr>
          <a:xfrm>
            <a:off x="7486650" y="6402465"/>
            <a:ext cx="2085021" cy="1014336"/>
          </a:xfrm>
          <a:prstGeom prst="rect">
            <a:avLst/>
          </a:prstGeom>
          <a:noFill/>
          <a:ln>
            <a:noFill/>
          </a:ln>
        </p:spPr>
      </p:pic>
      <p:pic>
        <p:nvPicPr>
          <p:cNvPr id="103" name="Google Shape;103;p20" descr="Image"/>
          <p:cNvPicPr preferRelativeResize="0"/>
          <p:nvPr/>
        </p:nvPicPr>
        <p:blipFill rotWithShape="1">
          <a:blip r:embed="rId12">
            <a:alphaModFix/>
          </a:blip>
          <a:srcRect/>
          <a:stretch/>
        </p:blipFill>
        <p:spPr>
          <a:xfrm>
            <a:off x="10389875" y="7969250"/>
            <a:ext cx="3764133" cy="134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Clr>
                <a:srgbClr val="000000"/>
              </a:buClr>
              <a:buSzPts val="1100"/>
              <a:buFont typeface="Arial"/>
              <a:buNone/>
            </a:pPr>
            <a:r>
              <a:rPr lang="en-US" sz="7200"/>
              <a:t>PRIMARY DATA SOURCES</a:t>
            </a:r>
            <a:endParaRPr sz="7200"/>
          </a:p>
        </p:txBody>
      </p:sp>
      <p:sp>
        <p:nvSpPr>
          <p:cNvPr id="109" name="Google Shape;109;p21"/>
          <p:cNvSpPr txBox="1">
            <a:spLocks noGrp="1"/>
          </p:cNvSpPr>
          <p:nvPr>
            <p:ph type="body" idx="1"/>
          </p:nvPr>
        </p:nvSpPr>
        <p:spPr>
          <a:xfrm>
            <a:off x="1790700" y="2730500"/>
            <a:ext cx="20815200" cy="8839200"/>
          </a:xfrm>
          <a:prstGeom prst="rect">
            <a:avLst/>
          </a:prstGeom>
        </p:spPr>
        <p:txBody>
          <a:bodyPr spcFirstLastPara="1" wrap="square" lIns="50800" tIns="50800" rIns="50800" bIns="50800" anchor="t" anchorCtr="0">
            <a:noAutofit/>
          </a:bodyPr>
          <a:lstStyle/>
          <a:p>
            <a:pPr marL="457200" lvl="0" indent="-476250" rtl="0">
              <a:spcBef>
                <a:spcPts val="5900"/>
              </a:spcBef>
              <a:spcAft>
                <a:spcPts val="0"/>
              </a:spcAft>
              <a:buSzPts val="3900"/>
              <a:buAutoNum type="arabicPeriod"/>
            </a:pPr>
            <a:r>
              <a:rPr lang="en-US"/>
              <a:t>Kaggle data set, comprised MovieLens data (our base file)</a:t>
            </a:r>
            <a:endParaRPr/>
          </a:p>
          <a:p>
            <a:pPr marL="457200" lvl="0" indent="-476250" rtl="0">
              <a:spcBef>
                <a:spcPts val="0"/>
              </a:spcBef>
              <a:spcAft>
                <a:spcPts val="0"/>
              </a:spcAft>
              <a:buSzPts val="3900"/>
              <a:buAutoNum type="arabicPeriod"/>
            </a:pPr>
            <a:r>
              <a:rPr lang="en-US"/>
              <a:t>Kaggle data set, movies from The Movies Database</a:t>
            </a:r>
            <a:endParaRPr/>
          </a:p>
          <a:p>
            <a:pPr marL="457200" lvl="0" indent="-476250" rtl="0">
              <a:spcBef>
                <a:spcPts val="0"/>
              </a:spcBef>
              <a:spcAft>
                <a:spcPts val="0"/>
              </a:spcAft>
              <a:buSzPts val="3900"/>
              <a:buAutoNum type="arabicPeriod"/>
            </a:pPr>
            <a:r>
              <a:rPr lang="en-US"/>
              <a:t>The-Numbers.com</a:t>
            </a:r>
            <a:endParaRPr/>
          </a:p>
          <a:p>
            <a:pPr marL="457200" lvl="0" indent="-476250" rtl="0">
              <a:spcBef>
                <a:spcPts val="0"/>
              </a:spcBef>
              <a:spcAft>
                <a:spcPts val="0"/>
              </a:spcAft>
              <a:buSzPts val="3900"/>
              <a:buAutoNum type="arabicPeriod"/>
            </a:pPr>
            <a:r>
              <a:rPr lang="en-US"/>
              <a:t>Open Movie Database (OMDB API)</a:t>
            </a:r>
            <a:endParaRPr/>
          </a:p>
          <a:p>
            <a:pPr marL="457200" lvl="0" indent="-476250" rtl="0">
              <a:spcBef>
                <a:spcPts val="0"/>
              </a:spcBef>
              <a:spcAft>
                <a:spcPts val="0"/>
              </a:spcAft>
              <a:buSzPts val="3900"/>
              <a:buAutoNum type="arabicPeriod"/>
            </a:pPr>
            <a:r>
              <a:rPr lang="en-US"/>
              <a:t>The Movies Database (TMDB API)</a:t>
            </a:r>
            <a:endParaRPr/>
          </a:p>
          <a:p>
            <a:pPr marL="0" lvl="0" indent="0" rtl="0">
              <a:spcBef>
                <a:spcPts val="5900"/>
              </a:spcBef>
              <a:spcAft>
                <a:spcPts val="0"/>
              </a:spcAft>
              <a:buNone/>
            </a:pPr>
            <a:r>
              <a:rPr lang="en-US"/>
              <a:t>The primary data sources included some combination of features like revenue, budget, cast, crew, genres, length, plot, tagline, keywords, company, and ratings.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790700" y="571500"/>
            <a:ext cx="20815200" cy="2984400"/>
          </a:xfrm>
          <a:prstGeom prst="rect">
            <a:avLst/>
          </a:prstGeom>
        </p:spPr>
        <p:txBody>
          <a:bodyPr spcFirstLastPara="1" wrap="square" lIns="50800" tIns="50800" rIns="50800" bIns="50800" anchor="ctr" anchorCtr="0">
            <a:noAutofit/>
          </a:bodyPr>
          <a:lstStyle/>
          <a:p>
            <a:pPr marL="0" lvl="0" indent="0" rtl="0">
              <a:spcBef>
                <a:spcPts val="0"/>
              </a:spcBef>
              <a:spcAft>
                <a:spcPts val="0"/>
              </a:spcAft>
              <a:buNone/>
            </a:pPr>
            <a:r>
              <a:rPr lang="en-US" sz="7200"/>
              <a:t>SECONDARY DATA SOURCES</a:t>
            </a:r>
            <a:endParaRPr sz="7200"/>
          </a:p>
        </p:txBody>
      </p:sp>
      <p:sp>
        <p:nvSpPr>
          <p:cNvPr id="115" name="Google Shape;115;p22"/>
          <p:cNvSpPr txBox="1">
            <a:spLocks noGrp="1"/>
          </p:cNvSpPr>
          <p:nvPr>
            <p:ph type="body" idx="1"/>
          </p:nvPr>
        </p:nvSpPr>
        <p:spPr>
          <a:xfrm>
            <a:off x="1790700" y="2730500"/>
            <a:ext cx="20815200" cy="8839200"/>
          </a:xfrm>
          <a:prstGeom prst="rect">
            <a:avLst/>
          </a:prstGeom>
        </p:spPr>
        <p:txBody>
          <a:bodyPr spcFirstLastPara="1" wrap="square" lIns="50800" tIns="50800" rIns="50800" bIns="50800" anchor="t" anchorCtr="0">
            <a:noAutofit/>
          </a:bodyPr>
          <a:lstStyle/>
          <a:p>
            <a:pPr marL="457200" lvl="0" indent="-476250" rtl="0">
              <a:spcBef>
                <a:spcPts val="5900"/>
              </a:spcBef>
              <a:spcAft>
                <a:spcPts val="0"/>
              </a:spcAft>
              <a:buSzPts val="3900"/>
              <a:buAutoNum type="arabicPeriod"/>
            </a:pPr>
            <a:r>
              <a:rPr lang="en-US"/>
              <a:t>Google searches for 2017 and 2018 movies.</a:t>
            </a:r>
            <a:endParaRPr/>
          </a:p>
          <a:p>
            <a:pPr marL="457200" lvl="0" indent="-476250" rtl="0">
              <a:spcBef>
                <a:spcPts val="0"/>
              </a:spcBef>
              <a:spcAft>
                <a:spcPts val="0"/>
              </a:spcAft>
              <a:buSzPts val="3900"/>
              <a:buAutoNum type="arabicPeriod"/>
            </a:pPr>
            <a:r>
              <a:rPr lang="en-US"/>
              <a:t>IMDB and Rotten Tomatoes, for verifying some data</a:t>
            </a:r>
            <a:endParaRPr/>
          </a:p>
          <a:p>
            <a:pPr marL="0" lvl="0" indent="0" rtl="0">
              <a:spcBef>
                <a:spcPts val="5900"/>
              </a:spcBef>
              <a:spcAft>
                <a:spcPts val="0"/>
              </a:spcAft>
              <a:buNone/>
            </a:pPr>
            <a:r>
              <a:rPr lang="en-US"/>
              <a:t>Our primary data sources did not include movies post 2016.  We decided to add those movies and their features to make our data set more up-to-date.</a:t>
            </a:r>
            <a:endParaRPr/>
          </a:p>
        </p:txBody>
      </p:sp>
    </p:spTree>
  </p:cSld>
  <p:clrMapOvr>
    <a:masterClrMapping/>
  </p:clrMapOvr>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1986</Words>
  <Application>Microsoft Macintosh PowerPoint</Application>
  <PresentationFormat>Custom</PresentationFormat>
  <Paragraphs>301</Paragraphs>
  <Slides>38</Slides>
  <Notes>38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Helvetica Neue</vt:lpstr>
      <vt:lpstr>Arial</vt:lpstr>
      <vt:lpstr>Gradient</vt:lpstr>
      <vt:lpstr>GEORGETOWN UNIVERSITY  DATA SCIENCE COHORT 12</vt:lpstr>
      <vt:lpstr>PowerPoint Presentation</vt:lpstr>
      <vt:lpstr>TEAM BOX OFFICE</vt:lpstr>
      <vt:lpstr>PowerPoint Presentation</vt:lpstr>
      <vt:lpstr>PROJECT CRITERIA</vt:lpstr>
      <vt:lpstr>LITERATURE REVIEW</vt:lpstr>
      <vt:lpstr>DATA SOURCES</vt:lpstr>
      <vt:lpstr>PRIMARY DATA SOURCES</vt:lpstr>
      <vt:lpstr>SECONDARY DATA SOURCES</vt:lpstr>
      <vt:lpstr>DATA WRANGLING</vt:lpstr>
      <vt:lpstr>JOINING DATA SETS</vt:lpstr>
      <vt:lpstr>PARSING DATA</vt:lpstr>
      <vt:lpstr>PARSING DATA</vt:lpstr>
      <vt:lpstr>MERGING SIMILAR DATA</vt:lpstr>
      <vt:lpstr>REVIEW MERGED DATA</vt:lpstr>
      <vt:lpstr>DATA STORAGE</vt:lpstr>
      <vt:lpstr>PRE-PROCESSING DATA</vt:lpstr>
      <vt:lpstr>PRE-PROCESSING DATA</vt:lpstr>
      <vt:lpstr>PRE-PROCESSING DATA</vt:lpstr>
      <vt:lpstr>LIST OF  FEATURES</vt:lpstr>
      <vt:lpstr>DATA EXPLORATION</vt:lpstr>
      <vt:lpstr>DATA EXPLORATION</vt:lpstr>
      <vt:lpstr>DATA EXPLORATION</vt:lpstr>
      <vt:lpstr>DATA EXPLORATION</vt:lpstr>
      <vt:lpstr>DATA EXPLORATION</vt:lpstr>
      <vt:lpstr>DATA EXPLORATION</vt:lpstr>
      <vt:lpstr>DATA MODELING</vt:lpstr>
      <vt:lpstr>REGRESSION MODELS</vt:lpstr>
      <vt:lpstr>REGRESSION MODELS </vt:lpstr>
      <vt:lpstr>CLASSIFICATION MODELS</vt:lpstr>
      <vt:lpstr>CLASSIFICATION MODELS </vt:lpstr>
      <vt:lpstr>CLASSIFICATION MODELS </vt:lpstr>
      <vt:lpstr>CLASSIFICATION MODELS, SHORTER TIME FRAME</vt:lpstr>
      <vt:lpstr>CLASSIFICATION MODELS, SHORTER TIME FRAME</vt:lpstr>
      <vt:lpstr>SUMMARY</vt:lpstr>
      <vt:lpstr>DATA PRODUCT</vt:lpstr>
      <vt:lpstr>DATA PRODUCT</vt:lpstr>
      <vt:lpstr>DATA PRODUCT - IDEAL</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GEORGETOWN UNIVERSITY  DATA SCIENCE COHORT 12</dc:title>
  <cp:lastModifiedBy>George Brooks</cp:lastModifiedBy>
  <cp:revision>3</cp:revision>
  <dcterms:modified xsi:type="dcterms:W3CDTF">2018-09-07T21:24:17Z</dcterms:modified>
</cp:coreProperties>
</file>