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sldIdLst>
    <p:sldId id="264" r:id="rId2"/>
    <p:sldId id="323" r:id="rId3"/>
    <p:sldId id="280" r:id="rId4"/>
    <p:sldId id="321" r:id="rId5"/>
    <p:sldId id="278" r:id="rId6"/>
    <p:sldId id="281" r:id="rId7"/>
    <p:sldId id="282" r:id="rId8"/>
    <p:sldId id="283" r:id="rId9"/>
    <p:sldId id="284" r:id="rId10"/>
    <p:sldId id="292" r:id="rId11"/>
    <p:sldId id="285" r:id="rId12"/>
    <p:sldId id="288" r:id="rId13"/>
    <p:sldId id="301" r:id="rId14"/>
    <p:sldId id="286" r:id="rId15"/>
    <p:sldId id="287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305" r:id="rId24"/>
    <p:sldId id="324" r:id="rId25"/>
    <p:sldId id="297" r:id="rId26"/>
    <p:sldId id="302" r:id="rId27"/>
    <p:sldId id="303" r:id="rId28"/>
    <p:sldId id="304" r:id="rId29"/>
    <p:sldId id="306" r:id="rId30"/>
    <p:sldId id="307" r:id="rId31"/>
    <p:sldId id="308" r:id="rId32"/>
    <p:sldId id="298" r:id="rId33"/>
    <p:sldId id="310" r:id="rId34"/>
    <p:sldId id="311" r:id="rId35"/>
    <p:sldId id="313" r:id="rId36"/>
    <p:sldId id="314" r:id="rId37"/>
    <p:sldId id="315" r:id="rId38"/>
    <p:sldId id="316" r:id="rId39"/>
    <p:sldId id="317" r:id="rId40"/>
    <p:sldId id="318" r:id="rId41"/>
    <p:sldId id="326" r:id="rId42"/>
    <p:sldId id="309" r:id="rId43"/>
    <p:sldId id="319" r:id="rId44"/>
    <p:sldId id="312" r:id="rId45"/>
    <p:sldId id="325" r:id="rId46"/>
    <p:sldId id="300" r:id="rId47"/>
    <p:sldId id="327" r:id="rId48"/>
    <p:sldId id="328" r:id="rId49"/>
    <p:sldId id="329" r:id="rId50"/>
    <p:sldId id="330" r:id="rId51"/>
    <p:sldId id="331" r:id="rId52"/>
    <p:sldId id="332" r:id="rId53"/>
    <p:sldId id="334" r:id="rId54"/>
    <p:sldId id="333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2" r:id="rId64"/>
    <p:sldId id="349" r:id="rId65"/>
    <p:sldId id="344" r:id="rId66"/>
    <p:sldId id="345" r:id="rId67"/>
    <p:sldId id="347" r:id="rId68"/>
    <p:sldId id="350" r:id="rId69"/>
    <p:sldId id="351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8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1224" y="-96"/>
      </p:cViewPr>
      <p:guideLst>
        <p:guide orient="horz" pos="4319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C3159-C325-4E43-9EC8-56D56BA9D1F3}" type="datetimeFigureOut">
              <a:rPr lang="en-US" smtClean="0"/>
              <a:pPr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07C83-8624-B147-835E-79D08D736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show “L1 </a:t>
            </a:r>
            <a:r>
              <a:rPr lang="en-US" dirty="0" err="1" smtClean="0"/>
              <a:t>Regularized.m</a:t>
            </a:r>
            <a:r>
              <a:rPr lang="en-US" dirty="0" smtClean="0"/>
              <a:t>”  </a:t>
            </a:r>
          </a:p>
          <a:p>
            <a:r>
              <a:rPr lang="en-US" dirty="0" smtClean="0"/>
              <a:t>Stress points on bottom.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baseline="0" dirty="0" smtClean="0"/>
              <a:t> show “</a:t>
            </a:r>
            <a:r>
              <a:rPr lang="en-US" baseline="0" dirty="0" err="1" smtClean="0"/>
              <a:t>Tradeoff.m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that it’s similar for concave</a:t>
            </a:r>
            <a:r>
              <a:rPr lang="en-US" baseline="0" dirty="0" smtClean="0"/>
              <a:t> functions, affine functions, increasing functions and decreasing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maxEntropy.M</a:t>
            </a:r>
            <a:r>
              <a:rPr lang="en-US" dirty="0" smtClean="0"/>
              <a:t>” is the solution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ocw.mit.edu</a:t>
            </a:r>
            <a:r>
              <a:rPr lang="en-US" dirty="0" smtClean="0"/>
              <a:t>/courses/</a:t>
            </a:r>
            <a:r>
              <a:rPr lang="en-US" dirty="0" err="1" smtClean="0"/>
              <a:t>sloan</a:t>
            </a:r>
            <a:r>
              <a:rPr lang="en-US" dirty="0" smtClean="0"/>
              <a:t>-school-of-management/15-084j-nonlinear-programming-spring-2004/lecture-notes/lec23_semidef_opt.pdf</a:t>
            </a:r>
          </a:p>
          <a:p>
            <a:r>
              <a:rPr lang="en-US" dirty="0" smtClean="0"/>
              <a:t>Sections</a:t>
            </a:r>
            <a:r>
              <a:rPr lang="en-US" baseline="0" dirty="0" smtClean="0"/>
              <a:t> 3 and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 with class about reasons this could be slow…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showing the solution, show how to code this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7C83-8624-B147-835E-79D08D7365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Sunday, April 13,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/>
            <a:fld id="{A80CB818-7379-467D-8E76-EF9D9074A26C}" type="datetime2">
              <a:rPr lang="en-US" smtClean="0"/>
              <a:pPr defTabSz="914400"/>
              <a:t>Sunday, April 13,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 defTabSz="9144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xr.com/cvx/doc/intro.html%23what-is-disciplined-convex-programm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vxr.com/cvx/doc/funcref.html%23built-in-functions" TargetMode="External"/><Relationship Id="rId4" Type="http://schemas.openxmlformats.org/officeDocument/2006/relationships/hyperlink" Target="http://cvxr.com/cvx/doc/dcp.html" TargetMode="External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nford.edu/~boyd/papers/gp_tutorial.html" TargetMode="External"/><Relationship Id="rId3" Type="http://schemas.openxmlformats.org/officeDocument/2006/relationships/hyperlink" Target="http://cvxr.com/cvx/doc/gp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xr.com/cvx/doc/index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xr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7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 smtClean="0">
                <a:latin typeface="+mn-lt"/>
              </a:rPr>
              <a:t>Modeling Convex Optimization Problems</a:t>
            </a:r>
            <a:endParaRPr lang="en-US" sz="4800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199"/>
            <a:ext cx="7673887" cy="2731931"/>
          </a:xfrm>
        </p:spPr>
        <p:txBody>
          <a:bodyPr>
            <a:normAutofit/>
          </a:bodyPr>
          <a:lstStyle/>
          <a:p>
            <a:r>
              <a:rPr lang="en-US" dirty="0" smtClean="0"/>
              <a:t>CVX and CVXOPT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Vishal Gupta</a:t>
            </a:r>
          </a:p>
          <a:p>
            <a:pPr algn="r"/>
            <a:r>
              <a:rPr lang="en-US" dirty="0" smtClean="0"/>
              <a:t>Jan 31, 2013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Wrap optimization in </a:t>
            </a:r>
            <a:r>
              <a:rPr lang="en-US" sz="2200" dirty="0" err="1" smtClean="0"/>
              <a:t>cvx_begin</a:t>
            </a:r>
            <a:r>
              <a:rPr lang="en-US" sz="2200" dirty="0" smtClean="0"/>
              <a:t>, </a:t>
            </a:r>
            <a:r>
              <a:rPr lang="en-US" sz="2200" dirty="0" err="1" smtClean="0"/>
              <a:t>cvx_end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Write functions and constraints as you would write them in </a:t>
            </a:r>
            <a:r>
              <a:rPr lang="en-US" sz="2200" dirty="0" err="1" smtClean="0"/>
              <a:t>Matlab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Automatically attempts to solve, and replaces variables with their optimal values</a:t>
            </a:r>
          </a:p>
          <a:p>
            <a:endParaRPr lang="en-US" sz="2200" dirty="0" smtClean="0"/>
          </a:p>
          <a:p>
            <a:r>
              <a:rPr lang="en-US" sz="2200" dirty="0" smtClean="0"/>
              <a:t>Can embed within </a:t>
            </a:r>
            <a:r>
              <a:rPr lang="en-US" sz="2200" dirty="0" err="1" smtClean="0"/>
              <a:t>Matlab</a:t>
            </a:r>
            <a:r>
              <a:rPr lang="en-US" sz="2200" dirty="0" smtClean="0"/>
              <a:t> scripts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807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Convexity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Recall the definition of convexity:</a:t>
            </a:r>
          </a:p>
          <a:p>
            <a:endParaRPr lang="en-US" sz="2200" dirty="0"/>
          </a:p>
          <a:p>
            <a:r>
              <a:rPr lang="en-US" sz="2200" dirty="0" smtClean="0"/>
              <a:t>Intuitively, convex functions are like bowls (not hats)</a:t>
            </a:r>
          </a:p>
          <a:p>
            <a:endParaRPr lang="en-US" sz="2200" dirty="0"/>
          </a:p>
          <a:p>
            <a:r>
              <a:rPr lang="en-US" sz="2200" dirty="0" smtClean="0"/>
              <a:t>Convex functions</a:t>
            </a:r>
          </a:p>
          <a:p>
            <a:pPr lvl="1"/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2200" dirty="0" smtClean="0"/>
              <a:t>Non-convex functions</a:t>
            </a:r>
          </a:p>
          <a:p>
            <a:pPr lvl="1"/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53" y="2093069"/>
            <a:ext cx="57277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01" y="3066932"/>
            <a:ext cx="2116313" cy="1544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143" y="4797796"/>
            <a:ext cx="2420771" cy="184619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07" y="3605688"/>
            <a:ext cx="876300" cy="2667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3" y="3943669"/>
            <a:ext cx="736600" cy="2540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6" y="4265683"/>
            <a:ext cx="355600" cy="2667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07" y="4624733"/>
            <a:ext cx="1663700" cy="292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1" y="5306273"/>
            <a:ext cx="2298700" cy="292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0" y="5706212"/>
            <a:ext cx="1079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5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Convexity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convex functions in certain ways preserves their convexity:</a:t>
            </a:r>
          </a:p>
          <a:p>
            <a:pPr lvl="1"/>
            <a:r>
              <a:rPr lang="en-US" dirty="0" smtClean="0"/>
              <a:t>f(x) convex implies g(x) = f( Ax + b ) is convex.</a:t>
            </a:r>
          </a:p>
          <a:p>
            <a:pPr lvl="1"/>
            <a:r>
              <a:rPr lang="en-US" dirty="0" smtClean="0"/>
              <a:t>f(x) concave implies g(x) = -f(x) is convex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(x), f</a:t>
            </a:r>
            <a:r>
              <a:rPr lang="en-US" baseline="-25000" dirty="0" smtClean="0"/>
              <a:t>2</a:t>
            </a:r>
            <a:r>
              <a:rPr lang="en-US" dirty="0" smtClean="0"/>
              <a:t>(x) convex implies g(x) = c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(x) + c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(x) is convex if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&gt; 0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smtClean="0"/>
              <a:t>Convex Optimization</a:t>
            </a:r>
            <a:r>
              <a:rPr lang="en-US" dirty="0" smtClean="0"/>
              <a:t> by Boyd and </a:t>
            </a:r>
            <a:r>
              <a:rPr lang="en-US" dirty="0" err="1" smtClean="0"/>
              <a:t>Vandenberghe</a:t>
            </a:r>
            <a:r>
              <a:rPr lang="en-US" dirty="0" smtClean="0"/>
              <a:t> for advanced examples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Recall the definition of a convex set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Intuitively, convex sets are “round”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Convex sets: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sz="2200" dirty="0" smtClean="0"/>
              <a:t> 	</a:t>
            </a:r>
            <a:endParaRPr lang="en-US" sz="22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10" y="2126472"/>
            <a:ext cx="4165600" cy="292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1" y="4832754"/>
            <a:ext cx="1485900" cy="292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1" y="5204501"/>
            <a:ext cx="2019300" cy="2921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5" y="4091458"/>
            <a:ext cx="1612900" cy="292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0" y="4461008"/>
            <a:ext cx="3683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423" y="6288759"/>
            <a:ext cx="766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Images taken </a:t>
            </a:r>
            <a:r>
              <a:rPr lang="en-US" sz="1600" i="1" dirty="0"/>
              <a:t>from Wikipedia: http://</a:t>
            </a:r>
            <a:r>
              <a:rPr lang="en-US" sz="1600" i="1" dirty="0" err="1"/>
              <a:t>en.wikipedia.org</a:t>
            </a:r>
            <a:r>
              <a:rPr lang="en-US" sz="1600" i="1" dirty="0"/>
              <a:t>/wiki/</a:t>
            </a:r>
            <a:r>
              <a:rPr lang="en-US" sz="1600" i="1" dirty="0" err="1"/>
              <a:t>Convex_set</a:t>
            </a:r>
            <a:r>
              <a:rPr lang="en-US" dirty="0"/>
              <a:t> </a:t>
            </a:r>
          </a:p>
        </p:txBody>
      </p:sp>
      <p:pic>
        <p:nvPicPr>
          <p:cNvPr id="12" name="Picture 11" descr="220px-Convex_polygon_illustratio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30" y="3127911"/>
            <a:ext cx="2492339" cy="23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minimization problem with a convex objective function and convex feasible region is called a </a:t>
            </a:r>
            <a:r>
              <a:rPr lang="en-US" b="1" i="1" dirty="0" smtClean="0"/>
              <a:t>convex optimization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Otherwise, we say it is </a:t>
            </a:r>
            <a:r>
              <a:rPr lang="en-US" b="1" i="1" dirty="0" smtClean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352831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Disciplined Convex Programming (DCP)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CVX does NOT model convex optimization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Popular misconception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CVX models a </a:t>
            </a:r>
            <a:r>
              <a:rPr lang="en-US" u="sng" dirty="0" smtClean="0">
                <a:solidFill>
                  <a:srgbClr val="292934"/>
                </a:solidFill>
              </a:rPr>
              <a:t>subset</a:t>
            </a:r>
            <a:r>
              <a:rPr lang="en-US" dirty="0" smtClean="0">
                <a:solidFill>
                  <a:srgbClr val="292934"/>
                </a:solidFill>
              </a:rPr>
              <a:t> of convex optimizations</a:t>
            </a:r>
          </a:p>
          <a:p>
            <a:pPr lvl="1"/>
            <a:endParaRPr lang="en-US" u="sng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Specifically, CVX models problems obeying Disciplined Convex Programming (Grant, Boyd and Ye)</a:t>
            </a:r>
          </a:p>
          <a:p>
            <a:pPr lvl="1"/>
            <a:endParaRPr lang="en-US" dirty="0">
              <a:solidFill>
                <a:srgbClr val="292934"/>
              </a:solidFill>
            </a:endParaRPr>
          </a:p>
          <a:p>
            <a:pPr marL="274320" lvl="1" indent="0">
              <a:buNone/>
            </a:pPr>
            <a:r>
              <a:rPr lang="en-US" sz="1600" dirty="0" smtClean="0">
                <a:solidFill>
                  <a:srgbClr val="292934"/>
                </a:solidFill>
              </a:rPr>
              <a:t>Disciplined convex programming imposes a set of convention or rules…  Problems which adhere to the </a:t>
            </a:r>
            <a:r>
              <a:rPr lang="en-US" sz="1600" dirty="0" err="1" smtClean="0">
                <a:solidFill>
                  <a:srgbClr val="292934"/>
                </a:solidFill>
              </a:rPr>
              <a:t>ruleset</a:t>
            </a:r>
            <a:r>
              <a:rPr lang="en-US" sz="1600" dirty="0" smtClean="0">
                <a:solidFill>
                  <a:srgbClr val="292934"/>
                </a:solidFill>
              </a:rPr>
              <a:t> can [automatically] converted to solvable forms.  Problem which violate the </a:t>
            </a:r>
            <a:r>
              <a:rPr lang="en-US" sz="1600" dirty="0" err="1" smtClean="0">
                <a:solidFill>
                  <a:srgbClr val="292934"/>
                </a:solidFill>
              </a:rPr>
              <a:t>ruleset</a:t>
            </a:r>
            <a:r>
              <a:rPr lang="en-US" sz="1600" dirty="0" smtClean="0">
                <a:solidFill>
                  <a:srgbClr val="292934"/>
                </a:solidFill>
              </a:rPr>
              <a:t> [even if they are convex] are rejected.</a:t>
            </a:r>
          </a:p>
          <a:p>
            <a:pPr marL="274320" lvl="1" indent="0" algn="r">
              <a:buNone/>
            </a:pPr>
            <a:r>
              <a:rPr lang="en-US" sz="1600" dirty="0">
                <a:solidFill>
                  <a:srgbClr val="292934"/>
                </a:solidFill>
              </a:rPr>
              <a:t>Excerpted from </a:t>
            </a:r>
            <a:r>
              <a:rPr lang="en-US" sz="1600" dirty="0">
                <a:solidFill>
                  <a:srgbClr val="292934"/>
                </a:solidFill>
                <a:hlinkClick r:id="rId2"/>
              </a:rPr>
              <a:t>http://</a:t>
            </a:r>
            <a:r>
              <a:rPr lang="en-US" sz="1600" dirty="0" err="1">
                <a:solidFill>
                  <a:srgbClr val="292934"/>
                </a:solidFill>
                <a:hlinkClick r:id="rId2"/>
              </a:rPr>
              <a:t>cvxr.com</a:t>
            </a:r>
            <a:r>
              <a:rPr lang="en-US" sz="1600" dirty="0">
                <a:solidFill>
                  <a:srgbClr val="292934"/>
                </a:solidFill>
                <a:hlinkClick r:id="rId2"/>
              </a:rPr>
              <a:t>/</a:t>
            </a:r>
            <a:r>
              <a:rPr lang="en-US" sz="1600" dirty="0" err="1">
                <a:solidFill>
                  <a:srgbClr val="292934"/>
                </a:solidFill>
                <a:hlinkClick r:id="rId2"/>
              </a:rPr>
              <a:t>cvx</a:t>
            </a:r>
            <a:r>
              <a:rPr lang="en-US" sz="1600" dirty="0">
                <a:solidFill>
                  <a:srgbClr val="292934"/>
                </a:solidFill>
                <a:hlinkClick r:id="rId2"/>
              </a:rPr>
              <a:t>/doc/</a:t>
            </a:r>
            <a:r>
              <a:rPr lang="en-US" sz="1600" dirty="0" err="1" smtClean="0">
                <a:solidFill>
                  <a:srgbClr val="292934"/>
                </a:solidFill>
                <a:hlinkClick r:id="rId2"/>
              </a:rPr>
              <a:t>intro.html</a:t>
            </a:r>
            <a:endParaRPr lang="en-US" sz="16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DCP… intuitively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certain </a:t>
            </a:r>
            <a:r>
              <a:rPr lang="en-US" i="1" dirty="0" smtClean="0"/>
              <a:t>atomic </a:t>
            </a:r>
            <a:r>
              <a:rPr lang="en-US" dirty="0" smtClean="0"/>
              <a:t>functions that CVX knows are convex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 for full list</a:t>
            </a:r>
          </a:p>
          <a:p>
            <a:endParaRPr lang="en-US" dirty="0"/>
          </a:p>
          <a:p>
            <a:r>
              <a:rPr lang="en-US" dirty="0" smtClean="0"/>
              <a:t>CVX also knows a set of rules for combining convex functions to build new convex functions (DCP Rule set)</a:t>
            </a:r>
          </a:p>
          <a:p>
            <a:pPr lvl="1"/>
            <a:r>
              <a:rPr lang="en-US" dirty="0" smtClean="0"/>
              <a:t>                   (composition of convex and affine function)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documentation </a:t>
            </a:r>
            <a:r>
              <a:rPr lang="en-US" dirty="0" smtClean="0"/>
              <a:t>for full list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7" y="2418867"/>
            <a:ext cx="3873500" cy="304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7" y="4454938"/>
            <a:ext cx="1041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say that a function is “DCP-convex” if it is either atomic and convex, or can be constructed from the atomic functions by the DCP rule set</a:t>
            </a:r>
          </a:p>
          <a:p>
            <a:endParaRPr lang="en-US" dirty="0"/>
          </a:p>
          <a:p>
            <a:r>
              <a:rPr lang="en-US" dirty="0" smtClean="0"/>
              <a:t>Similar definitions apply to “DCP-concave”, “DCP-affine”, “DCP-non-decreasing”, “DCP-non-increasing”,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</a:t>
            </a:r>
            <a:r>
              <a:rPr lang="en-US" dirty="0"/>
              <a:t>DCP </a:t>
            </a:r>
            <a:r>
              <a:rPr lang="en-US" dirty="0" smtClean="0"/>
              <a:t>objective is either</a:t>
            </a:r>
            <a:endParaRPr lang="en-US" dirty="0"/>
          </a:p>
          <a:p>
            <a:pPr lvl="1"/>
            <a:r>
              <a:rPr lang="en-US" dirty="0"/>
              <a:t>  		where f is DCP-convex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		where f is DCP concave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Valid DCP constraints are of the form</a:t>
            </a:r>
          </a:p>
          <a:p>
            <a:pPr lvl="1"/>
            <a:r>
              <a:rPr lang="en-US" dirty="0" smtClean="0"/>
              <a:t>                     where    is DCP convex,    is DCP concave</a:t>
            </a:r>
          </a:p>
          <a:p>
            <a:pPr lvl="1"/>
            <a:r>
              <a:rPr lang="en-US" dirty="0" smtClean="0"/>
              <a:t>                     where	       are DCP-affine  </a:t>
            </a:r>
          </a:p>
          <a:p>
            <a:pPr lvl="1"/>
            <a:r>
              <a:rPr lang="en-US" dirty="0" smtClean="0"/>
              <a:t> 	   </a:t>
            </a:r>
            <a:r>
              <a:rPr lang="en-US" dirty="0"/>
              <a:t> </a:t>
            </a:r>
            <a:r>
              <a:rPr lang="en-US" dirty="0" smtClean="0"/>
              <a:t> where S is an atomic, convex set  (more on this later)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Not all convex optimizations are a valid DCP</a:t>
            </a:r>
          </a:p>
          <a:p>
            <a:r>
              <a:rPr lang="en-US" dirty="0" smtClean="0"/>
              <a:t>Almost all can be transformed to be a valid DCP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2" y="2453401"/>
            <a:ext cx="1003300" cy="266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3" y="2097144"/>
            <a:ext cx="952500" cy="266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2" y="3624440"/>
            <a:ext cx="12954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95" y="3631080"/>
            <a:ext cx="139700" cy="241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41" y="3679090"/>
            <a:ext cx="127000" cy="177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6" y="3971382"/>
            <a:ext cx="12954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67" y="4015061"/>
            <a:ext cx="368300" cy="2413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8" y="4374881"/>
            <a:ext cx="6223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9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Constraint:</a:t>
            </a:r>
          </a:p>
          <a:p>
            <a:pPr lvl="1"/>
            <a:r>
              <a:rPr lang="en-US" dirty="0" smtClean="0"/>
              <a:t>         is convex and DCP convex, 1 is DCP concave</a:t>
            </a:r>
          </a:p>
          <a:p>
            <a:pPr lvl="1"/>
            <a:r>
              <a:rPr lang="en-US" dirty="0" smtClean="0"/>
              <a:t>This is a </a:t>
            </a:r>
            <a:r>
              <a:rPr lang="en-US" dirty="0" smtClean="0">
                <a:solidFill>
                  <a:srgbClr val="008000"/>
                </a:solidFill>
              </a:rPr>
              <a:t>valid constraint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r>
              <a:rPr lang="en-US" sz="2200" dirty="0" smtClean="0"/>
              <a:t>Constraint: </a:t>
            </a:r>
          </a:p>
          <a:p>
            <a:pPr lvl="1"/>
            <a:r>
              <a:rPr lang="en-US" dirty="0" smtClean="0"/>
              <a:t>          is not DCP concave.  In fact, it’s DCP convex (and convex).</a:t>
            </a:r>
          </a:p>
          <a:p>
            <a:pPr lvl="1"/>
            <a:r>
              <a:rPr lang="en-US" dirty="0" smtClean="0"/>
              <a:t>This is an </a:t>
            </a:r>
            <a:r>
              <a:rPr lang="en-US" dirty="0" smtClean="0">
                <a:solidFill>
                  <a:srgbClr val="FF0000"/>
                </a:solidFill>
              </a:rPr>
              <a:t>invalid constraint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sz="2200" dirty="0" smtClean="0"/>
              <a:t>Constraint:</a:t>
            </a:r>
          </a:p>
          <a:p>
            <a:pPr lvl="1"/>
            <a:r>
              <a:rPr lang="en-US" dirty="0" smtClean="0"/>
              <a:t> 	          is convex, but NOT DCP convex</a:t>
            </a:r>
          </a:p>
          <a:p>
            <a:pPr lvl="1"/>
            <a:r>
              <a:rPr lang="en-US" dirty="0" smtClean="0"/>
              <a:t>Hence, this is an </a:t>
            </a:r>
            <a:r>
              <a:rPr lang="en-US" dirty="0" smtClean="0">
                <a:solidFill>
                  <a:srgbClr val="FF0000"/>
                </a:solidFill>
              </a:rPr>
              <a:t>invalid constraint</a:t>
            </a:r>
          </a:p>
          <a:p>
            <a:pPr lvl="1"/>
            <a:r>
              <a:rPr lang="en-US" dirty="0" smtClean="0"/>
              <a:t>Can be rewritten in DCP way 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65" y="1725396"/>
            <a:ext cx="939800" cy="266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9" y="2081657"/>
            <a:ext cx="4699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65" y="3227883"/>
            <a:ext cx="939800" cy="266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4" y="3628117"/>
            <a:ext cx="469900" cy="266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65" y="4597791"/>
            <a:ext cx="15113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4" y="4969538"/>
            <a:ext cx="1066800" cy="469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72258" y="4852087"/>
            <a:ext cx="3047838" cy="107721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Error using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cvx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sqrt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(line 61)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Disciplined convex 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programming error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   Illegal 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operation: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sqrt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({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convex} 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2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CVX Basics</a:t>
            </a:r>
          </a:p>
          <a:p>
            <a:pPr lvl="1"/>
            <a:r>
              <a:rPr lang="en-US" sz="1600" dirty="0" smtClean="0"/>
              <a:t>What is CVX?</a:t>
            </a:r>
            <a:endParaRPr lang="en-US" sz="1600" dirty="0"/>
          </a:p>
          <a:p>
            <a:pPr lvl="1"/>
            <a:r>
              <a:rPr lang="en-US" sz="1600" dirty="0" smtClean="0"/>
              <a:t>Convexity and DCP Convexity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Advanced CVX</a:t>
            </a:r>
          </a:p>
          <a:p>
            <a:pPr lvl="1"/>
            <a:r>
              <a:rPr lang="en-US" sz="1600" dirty="0" smtClean="0"/>
              <a:t>Dual variables</a:t>
            </a:r>
          </a:p>
          <a:p>
            <a:pPr lvl="1"/>
            <a:r>
              <a:rPr lang="en-US" sz="1600" dirty="0" smtClean="0"/>
              <a:t>SDPs, GPs and MICPs</a:t>
            </a:r>
            <a:endParaRPr lang="en-US" sz="1600" dirty="0"/>
          </a:p>
          <a:p>
            <a:pPr lvl="1"/>
            <a:r>
              <a:rPr lang="en-US" sz="1600" dirty="0" smtClean="0"/>
              <a:t>Solver settings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CVXPY and CVX_OPT</a:t>
            </a:r>
          </a:p>
          <a:p>
            <a:pPr lvl="1"/>
            <a:r>
              <a:rPr lang="en-US" sz="1600" dirty="0" smtClean="0"/>
              <a:t>CVXPY (brief)</a:t>
            </a:r>
          </a:p>
          <a:p>
            <a:pPr lvl="1"/>
            <a:r>
              <a:rPr lang="en-US" sz="1600" dirty="0" smtClean="0"/>
              <a:t>Modeling language vs. solver</a:t>
            </a:r>
          </a:p>
          <a:p>
            <a:pPr lvl="1"/>
            <a:r>
              <a:rPr lang="en-US" sz="1600" dirty="0" smtClean="0"/>
              <a:t>CVXOPT Basic Usage and documentation</a:t>
            </a:r>
          </a:p>
          <a:p>
            <a:pPr lvl="1"/>
            <a:r>
              <a:rPr lang="en-US" sz="1600" dirty="0" smtClean="0"/>
              <a:t>Specializing Linear Algebra (time permitting)</a:t>
            </a:r>
          </a:p>
          <a:p>
            <a:endParaRPr lang="en-US" sz="2000" dirty="0"/>
          </a:p>
          <a:p>
            <a:r>
              <a:rPr lang="en-US" sz="2000" dirty="0" smtClean="0"/>
              <a:t>Course Wrap-up</a:t>
            </a:r>
          </a:p>
        </p:txBody>
      </p:sp>
    </p:spTree>
    <p:extLst>
      <p:ext uri="{BB962C8B-B14F-4D97-AF65-F5344CB8AC3E}">
        <p14:creationId xmlns:p14="http://schemas.microsoft.com/office/powerpoint/2010/main" val="58672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practical advice….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might seem that you have to memorize all the DCP rules in order to know what you can and cannot model.</a:t>
            </a:r>
          </a:p>
          <a:p>
            <a:endParaRPr lang="en-US" dirty="0"/>
          </a:p>
          <a:p>
            <a:r>
              <a:rPr lang="en-US" dirty="0" smtClean="0"/>
              <a:t>Personally, I have not memorized the rules.</a:t>
            </a:r>
          </a:p>
          <a:p>
            <a:pPr lvl="1"/>
            <a:r>
              <a:rPr lang="en-US" dirty="0" smtClean="0"/>
              <a:t>In my experience, most convex functions you come across in practice are DCP convex.  </a:t>
            </a:r>
          </a:p>
          <a:p>
            <a:pPr lvl="1"/>
            <a:r>
              <a:rPr lang="en-US" dirty="0" smtClean="0"/>
              <a:t>When they aren’t, scanning the documentation for CVX for two minutes usually suggests the correct reformulation.</a:t>
            </a:r>
          </a:p>
          <a:p>
            <a:pPr lvl="1"/>
            <a:r>
              <a:rPr lang="en-US" dirty="0" smtClean="0"/>
              <a:t>“Easier to ask forgiveness than to get permission.”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773" y="5917010"/>
            <a:ext cx="771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Let’s try some examples!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1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turn…Maximal entropy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Let X be random variable distributed on		</a:t>
            </a:r>
            <a:r>
              <a:rPr lang="en-US" sz="1800" dirty="0"/>
              <a:t> </a:t>
            </a:r>
            <a:r>
              <a:rPr lang="en-US" sz="1800" dirty="0" smtClean="0"/>
              <a:t>such that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entropy of X, denoted H(X) is defined by: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(Entropy is a concave function of the p’s).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Suppose we know that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Formulate an optimization problem to find the maximal entropy distribution with these properties.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18" y="1691859"/>
            <a:ext cx="1409700" cy="266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92" y="2097146"/>
            <a:ext cx="31750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42" y="2627173"/>
            <a:ext cx="2451100" cy="736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27" y="3661591"/>
            <a:ext cx="1016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Entropy II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92" y="1524000"/>
            <a:ext cx="2768600" cy="250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050" y="4306096"/>
            <a:ext cx="710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Solve this problem in CVX.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the constraint that the standard deviation of X is at most 4.  Resolve.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 the output of the solver.  Notice anything 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5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DCP Convexity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CVX only models DCP-convex problems</a:t>
            </a:r>
          </a:p>
          <a:p>
            <a:endParaRPr lang="en-US" dirty="0"/>
          </a:p>
          <a:p>
            <a:r>
              <a:rPr lang="en-US" dirty="0" smtClean="0"/>
              <a:t>Remember my </a:t>
            </a:r>
            <a:r>
              <a:rPr lang="en-US" dirty="0" smtClean="0"/>
              <a:t>advice</a:t>
            </a:r>
            <a:endParaRPr lang="en-US" dirty="0" smtClean="0"/>
          </a:p>
          <a:p>
            <a:pPr lvl="1"/>
            <a:r>
              <a:rPr lang="en-US" dirty="0" smtClean="0"/>
              <a:t>“Easier to ask forgiveness than permission”</a:t>
            </a:r>
          </a:p>
          <a:p>
            <a:pPr lvl="1"/>
            <a:endParaRPr lang="en-US" dirty="0"/>
          </a:p>
          <a:p>
            <a:r>
              <a:rPr lang="en-US" dirty="0" smtClean="0"/>
              <a:t>When in doubt, the documentation is very good: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cvxr.com</a:t>
            </a:r>
            <a:r>
              <a:rPr lang="en-US" dirty="0"/>
              <a:t>/</a:t>
            </a:r>
            <a:r>
              <a:rPr lang="en-US" dirty="0" err="1"/>
              <a:t>cvx</a:t>
            </a:r>
            <a:r>
              <a:rPr lang="en-US" dirty="0"/>
              <a:t>/doc/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2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CVX Basics</a:t>
            </a:r>
          </a:p>
          <a:p>
            <a:pPr lvl="1"/>
            <a:r>
              <a:rPr lang="en-US" sz="1600" dirty="0" smtClean="0"/>
              <a:t>What is CVX?</a:t>
            </a:r>
            <a:endParaRPr lang="en-US" sz="1600" dirty="0"/>
          </a:p>
          <a:p>
            <a:pPr lvl="1"/>
            <a:r>
              <a:rPr lang="en-US" sz="1600" dirty="0" smtClean="0"/>
              <a:t>Convexity and DCP Convexity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Advanced CVX</a:t>
            </a:r>
          </a:p>
          <a:p>
            <a:pPr lvl="1"/>
            <a:r>
              <a:rPr lang="en-US" sz="1600" dirty="0" smtClean="0"/>
              <a:t>Dual variables</a:t>
            </a:r>
          </a:p>
          <a:p>
            <a:pPr lvl="1"/>
            <a:r>
              <a:rPr lang="en-US" sz="1600" dirty="0" smtClean="0"/>
              <a:t>SDPs, GPs and MICP</a:t>
            </a:r>
            <a:endParaRPr lang="en-US" sz="1600" dirty="0"/>
          </a:p>
          <a:p>
            <a:pPr lvl="1"/>
            <a:r>
              <a:rPr lang="en-US" sz="1600" dirty="0" smtClean="0"/>
              <a:t>Solver settings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CVXPY and CVX_OPT</a:t>
            </a:r>
          </a:p>
          <a:p>
            <a:pPr lvl="1"/>
            <a:r>
              <a:rPr lang="en-US" sz="1600" dirty="0" smtClean="0"/>
              <a:t>CVXPY (brief)</a:t>
            </a:r>
          </a:p>
          <a:p>
            <a:pPr lvl="1"/>
            <a:r>
              <a:rPr lang="en-US" sz="1600" dirty="0" smtClean="0"/>
              <a:t>Modeling language vs. solver</a:t>
            </a:r>
          </a:p>
          <a:p>
            <a:pPr lvl="1"/>
            <a:r>
              <a:rPr lang="en-US" sz="1600" dirty="0" smtClean="0"/>
              <a:t>CVXOPT Basic Usage and documentation</a:t>
            </a:r>
          </a:p>
          <a:p>
            <a:pPr lvl="1"/>
            <a:r>
              <a:rPr lang="en-US" sz="1600" dirty="0" smtClean="0"/>
              <a:t>Specializing Linear Algebra (time permitting)</a:t>
            </a:r>
          </a:p>
          <a:p>
            <a:endParaRPr lang="en-US" sz="2000" dirty="0"/>
          </a:p>
          <a:p>
            <a:r>
              <a:rPr lang="en-US" sz="2000" dirty="0" smtClean="0"/>
              <a:t>Course Wrap-up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79486"/>
            <a:ext cx="5493657" cy="3668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5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Possible to extract the dual variables for convex models.  </a:t>
            </a:r>
          </a:p>
          <a:p>
            <a:pPr lvl="1"/>
            <a:r>
              <a:rPr lang="en-US" dirty="0" smtClean="0"/>
              <a:t>Frequently no extra cost computational cost</a:t>
            </a:r>
          </a:p>
          <a:p>
            <a:pPr lvl="1"/>
            <a:r>
              <a:rPr lang="en-US" dirty="0" smtClean="0"/>
              <a:t>Always non-negative for inequality constraints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CVX automatically determines the dimensions of the dual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if you try to specify</a:t>
            </a:r>
          </a:p>
          <a:p>
            <a:pPr lvl="1"/>
            <a:r>
              <a:rPr lang="en-US" dirty="0" smtClean="0"/>
              <a:t>Useful for matrix inequalities like x &lt;=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solving, dual variables (like decision variables) populated with optimal values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7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Constraint: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our Max-Entropy Problem (</a:t>
            </a:r>
            <a:r>
              <a:rPr lang="en-US" dirty="0" err="1" smtClean="0"/>
              <a:t>maxEntropy.m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dual variable (See </a:t>
            </a:r>
            <a:r>
              <a:rPr lang="en-US" dirty="0" err="1" smtClean="0"/>
              <a:t>SimpleDual.m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Specifying dimension yields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916" y="2159001"/>
            <a:ext cx="357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28B22"/>
                </a:solidFill>
                <a:latin typeface="courier"/>
              </a:rPr>
              <a:t>%</a:t>
            </a:r>
            <a:r>
              <a:rPr lang="en-US" dirty="0">
                <a:solidFill>
                  <a:srgbClr val="228B22"/>
                </a:solidFill>
                <a:latin typeface="courier"/>
              </a:rPr>
              <a:t>Constrain mean</a:t>
            </a:r>
          </a:p>
          <a:p>
            <a:r>
              <a:rPr lang="sv-SE" dirty="0" err="1" smtClean="0">
                <a:solidFill>
                  <a:srgbClr val="000000"/>
                </a:solidFill>
                <a:latin typeface="courier"/>
              </a:rPr>
              <a:t>supp</a:t>
            </a:r>
            <a:r>
              <a:rPr lang="sv-SE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* p == 4;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916" y="3406524"/>
            <a:ext cx="3786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28B22"/>
                </a:solidFill>
                <a:latin typeface="courier"/>
              </a:rPr>
              <a:t>%Incorporate Dual </a:t>
            </a:r>
            <a:r>
              <a:rPr lang="en-US" dirty="0">
                <a:solidFill>
                  <a:srgbClr val="228B22"/>
                </a:solidFill>
                <a:latin typeface="courier"/>
              </a:rPr>
              <a:t>variable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dual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lambda</a:t>
            </a:r>
          </a:p>
          <a:p>
            <a:r>
              <a:rPr lang="sv-SE" dirty="0" smtClean="0">
                <a:solidFill>
                  <a:srgbClr val="000000"/>
                </a:solidFill>
                <a:latin typeface="courier"/>
              </a:rPr>
              <a:t>lambda 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: </a:t>
            </a:r>
            <a:r>
              <a:rPr lang="sv-SE" dirty="0" err="1">
                <a:solidFill>
                  <a:srgbClr val="000000"/>
                </a:solidFill>
                <a:latin typeface="courier"/>
              </a:rPr>
              <a:t>supp</a:t>
            </a:r>
            <a:r>
              <a:rPr lang="sv-SE" dirty="0">
                <a:solidFill>
                  <a:srgbClr val="000000"/>
                </a:solidFill>
                <a:latin typeface="courier"/>
              </a:rPr>
              <a:t> * p == 4;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0229" y="4872856"/>
            <a:ext cx="28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Invalid </a:t>
            </a:r>
            <a:r>
              <a:rPr lang="en-US" dirty="0">
                <a:solidFill>
                  <a:srgbClr val="FF0000"/>
                </a:solidFill>
              </a:rPr>
              <a:t>dual variable</a:t>
            </a:r>
          </a:p>
          <a:p>
            <a:r>
              <a:rPr lang="en-US" dirty="0">
                <a:solidFill>
                  <a:srgbClr val="FF0000"/>
                </a:solidFill>
              </a:rPr>
              <a:t>specification: lambda(1)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750" y="5092005"/>
            <a:ext cx="33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dual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A020F0"/>
                </a:solidFill>
                <a:latin typeface="courier"/>
              </a:rPr>
              <a:t>lambda(1)</a:t>
            </a:r>
            <a:endParaRPr lang="en-US" dirty="0">
              <a:solidFill>
                <a:srgbClr val="A020F0"/>
              </a:solidFill>
              <a:latin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0229" y="3573828"/>
            <a:ext cx="28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lambda implicitly determined to be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Vector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from our Regularized Least Squares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dual variable: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0858" y="2104569"/>
            <a:ext cx="252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latin typeface="courier"/>
              </a:rPr>
              <a:t>r </a:t>
            </a:r>
            <a:r>
              <a:rPr lang="es-ES_tradnl" dirty="0">
                <a:solidFill>
                  <a:srgbClr val="000000"/>
                </a:solidFill>
                <a:latin typeface="courier"/>
              </a:rPr>
              <a:t>== y - A * </a:t>
            </a:r>
            <a:r>
              <a:rPr lang="es-ES_tradnl" dirty="0" smtClean="0">
                <a:solidFill>
                  <a:srgbClr val="000000"/>
                </a:solidFill>
                <a:latin typeface="courier"/>
              </a:rPr>
              <a:t>x</a:t>
            </a:r>
            <a:endParaRPr lang="es-ES_tradnl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858" y="3396894"/>
            <a:ext cx="511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dual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lambda</a:t>
            </a:r>
          </a:p>
          <a:p>
            <a:r>
              <a:rPr lang="es-ES_tradnl" dirty="0" smtClean="0">
                <a:solidFill>
                  <a:srgbClr val="000000"/>
                </a:solidFill>
                <a:latin typeface="courier"/>
              </a:rPr>
              <a:t>lambda</a:t>
            </a:r>
            <a:r>
              <a:rPr lang="es-ES_tradnl" dirty="0">
                <a:solidFill>
                  <a:srgbClr val="000000"/>
                </a:solidFill>
                <a:latin typeface="courier"/>
              </a:rPr>
              <a:t>: r == y - A * </a:t>
            </a:r>
            <a:r>
              <a:rPr lang="es-ES_tradnl" dirty="0" smtClean="0">
                <a:solidFill>
                  <a:srgbClr val="000000"/>
                </a:solidFill>
                <a:latin typeface="courier"/>
              </a:rPr>
              <a:t>x</a:t>
            </a:r>
            <a:endParaRPr lang="es-ES_tradnl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0229" y="3414722"/>
            <a:ext cx="286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lambda implicitly determined to be m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a Loop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Consider following optimization </a:t>
            </a:r>
            <a:r>
              <a:rPr lang="en-US" sz="2200" dirty="0"/>
              <a:t>(</a:t>
            </a:r>
            <a:r>
              <a:rPr lang="en-US" sz="2200" dirty="0" err="1"/>
              <a:t>LoopedLeastSquares.m</a:t>
            </a:r>
            <a:r>
              <a:rPr lang="en-US" sz="2200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200" dirty="0" smtClean="0"/>
          </a:p>
          <a:p>
            <a:r>
              <a:rPr lang="en-US" sz="2200" dirty="0" smtClean="0"/>
              <a:t>How do we incorporate dual variables now?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8062" y="2058912"/>
            <a:ext cx="58499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</a:rPr>
              <a:t>cvx_begin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variables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x(n</a:t>
            </a:r>
            <a:r>
              <a:rPr lang="en-US" dirty="0" smtClean="0">
                <a:solidFill>
                  <a:srgbClr val="A020F0"/>
                </a:solidFill>
                <a:latin typeface="courier"/>
              </a:rPr>
              <a:t>) r(m)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A020F0"/>
                </a:solidFill>
                <a:latin typeface="courier"/>
              </a:rPr>
              <a:t> </a:t>
            </a:r>
            <a:endParaRPr lang="en-US" dirty="0">
              <a:solidFill>
                <a:srgbClr val="A020F0"/>
              </a:solidFill>
              <a:latin typeface="courier"/>
            </a:endParaRPr>
          </a:p>
          <a:p>
            <a:r>
              <a:rPr lang="da-DK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urier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"/>
              </a:rPr>
              <a:t> i = 1:m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    r(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== y(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- A(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:)*x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   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minimize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norm(r, 2</a:t>
            </a:r>
            <a:r>
              <a:rPr lang="en-US" dirty="0" smtClean="0">
                <a:solidFill>
                  <a:srgbClr val="A020F0"/>
                </a:solidFill>
                <a:latin typeface="courier"/>
              </a:rPr>
              <a:t>) + norm(x, 1)</a:t>
            </a:r>
            <a:endParaRPr lang="en-US" dirty="0">
              <a:solidFill>
                <a:srgbClr val="A020F0"/>
              </a:solidFill>
              <a:latin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cvx_end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2510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a Loop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Matlab’s</a:t>
            </a:r>
            <a:r>
              <a:rPr lang="en-US" dirty="0" smtClean="0"/>
              <a:t> cell array feature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Simultaneously creates (m) dual variables</a:t>
            </a:r>
          </a:p>
          <a:p>
            <a:pPr lvl="1"/>
            <a:r>
              <a:rPr lang="en-US" dirty="0" smtClean="0"/>
              <a:t>Notice the {} instead of the usual () notation</a:t>
            </a:r>
          </a:p>
          <a:p>
            <a:pPr lvl="1"/>
            <a:r>
              <a:rPr lang="en-US" dirty="0" smtClean="0"/>
              <a:t>Only really necessary for looping constructs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063" y="2068286"/>
            <a:ext cx="7819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</a:rPr>
              <a:t>cvx_begin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variables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x(n)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r(m)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dual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p{m}</a:t>
            </a:r>
          </a:p>
          <a:p>
            <a:r>
              <a:rPr lang="da-DK" dirty="0">
                <a:solidFill>
                  <a:srgbClr val="0000FF"/>
                </a:solidFill>
                <a:latin typeface="courier"/>
              </a:rPr>
              <a:t> </a:t>
            </a:r>
            <a:r>
              <a:rPr lang="da-DK" dirty="0" smtClean="0">
                <a:solidFill>
                  <a:srgbClr val="0000FF"/>
                </a:solidFill>
                <a:latin typeface="courier"/>
              </a:rPr>
              <a:t> for</a:t>
            </a:r>
            <a:r>
              <a:rPr lang="da-DK" dirty="0" smtClean="0">
                <a:solidFill>
                  <a:srgbClr val="000000"/>
                </a:solidFill>
                <a:latin typeface="courier"/>
              </a:rPr>
              <a:t> i = 1:m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p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} : r(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== y(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 - A(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, :) * x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  <a:endParaRPr lang="en-US" dirty="0">
              <a:solidFill>
                <a:srgbClr val="0000FF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</a:p>
          <a:p>
            <a:r>
              <a:rPr lang="tr-T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tr-TR" dirty="0" smtClean="0">
                <a:solidFill>
                  <a:srgbClr val="000000"/>
                </a:solidFill>
                <a:latin typeface="courier"/>
              </a:rPr>
              <a:t>minimize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norm(r, 2)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+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norm(x, 1)</a:t>
            </a:r>
          </a:p>
          <a:p>
            <a:r>
              <a:rPr lang="tr-TR" dirty="0" err="1" smtClean="0">
                <a:solidFill>
                  <a:srgbClr val="000000"/>
                </a:solidFill>
                <a:latin typeface="courier"/>
              </a:rPr>
              <a:t>cvx_end</a:t>
            </a:r>
            <a:endParaRPr lang="tr-TR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1602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5734" cy="341753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 </a:t>
            </a:r>
            <a:r>
              <a:rPr lang="en-US" sz="2200" b="1" i="1" dirty="0" smtClean="0"/>
              <a:t>strongly dislike </a:t>
            </a:r>
            <a:r>
              <a:rPr lang="en-US" sz="2200" dirty="0" err="1" smtClean="0"/>
              <a:t>Matlab</a:t>
            </a:r>
            <a:endParaRPr lang="en-US" sz="2200" dirty="0"/>
          </a:p>
          <a:p>
            <a:pPr lvl="1"/>
            <a:r>
              <a:rPr lang="en-US" dirty="0" smtClean="0"/>
              <a:t>Hangs/becomes unstable</a:t>
            </a:r>
          </a:p>
          <a:p>
            <a:pPr lvl="1"/>
            <a:r>
              <a:rPr lang="en-US" dirty="0" smtClean="0"/>
              <a:t>Many Coding conventions are frustrating (namespaces?)</a:t>
            </a:r>
          </a:p>
          <a:p>
            <a:pPr lvl="1"/>
            <a:r>
              <a:rPr lang="en-US" dirty="0" smtClean="0"/>
              <a:t>Third-party libraries (when they exist) can be buggy</a:t>
            </a:r>
          </a:p>
          <a:p>
            <a:pPr lvl="1"/>
            <a:r>
              <a:rPr lang="en-US" dirty="0" smtClean="0"/>
              <a:t>Expensive, commercial software</a:t>
            </a:r>
          </a:p>
          <a:p>
            <a:pPr lvl="1"/>
            <a:endParaRPr lang="en-US" dirty="0"/>
          </a:p>
          <a:p>
            <a:r>
              <a:rPr lang="en-US" sz="2200" i="1" dirty="0"/>
              <a:t>Why am I teaching CVX (a </a:t>
            </a:r>
            <a:r>
              <a:rPr lang="en-US" sz="2200" i="1" dirty="0" err="1"/>
              <a:t>Matlab</a:t>
            </a:r>
            <a:r>
              <a:rPr lang="en-US" sz="2200" i="1" dirty="0"/>
              <a:t> based software)?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17733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tx2"/>
                </a:solidFill>
              </a:rPr>
              <a:t>In my experience, CVX is the fastest way to prototype a convex optimization problem.  </a:t>
            </a:r>
            <a:endParaRPr lang="en-US" sz="2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5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Max Entropy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 “</a:t>
            </a:r>
            <a:r>
              <a:rPr lang="en-US" dirty="0" err="1" smtClean="0"/>
              <a:t>MomentProblems.m</a:t>
            </a:r>
            <a:r>
              <a:rPr lang="en-US" dirty="0" smtClean="0"/>
              <a:t> “</a:t>
            </a:r>
          </a:p>
          <a:p>
            <a:pPr lvl="1"/>
            <a:r>
              <a:rPr lang="en-US" dirty="0" smtClean="0"/>
              <a:t>What is this code doing?</a:t>
            </a:r>
          </a:p>
          <a:p>
            <a:pPr lvl="1"/>
            <a:r>
              <a:rPr lang="en-US" dirty="0" smtClean="0"/>
              <a:t>Is it possible to rewrite this optimization without the loop?</a:t>
            </a:r>
          </a:p>
          <a:p>
            <a:pPr lvl="1"/>
            <a:endParaRPr lang="en-US" dirty="0"/>
          </a:p>
          <a:p>
            <a:r>
              <a:rPr lang="en-US" dirty="0" smtClean="0"/>
              <a:t>Add dual variables to this optimization for:</a:t>
            </a:r>
          </a:p>
          <a:p>
            <a:pPr lvl="1"/>
            <a:r>
              <a:rPr lang="en-US" dirty="0" smtClean="0"/>
              <a:t>The normalization constraint</a:t>
            </a:r>
          </a:p>
          <a:p>
            <a:pPr lvl="1"/>
            <a:r>
              <a:rPr lang="en-US" dirty="0" smtClean="0"/>
              <a:t>Each of the moment constraints</a:t>
            </a:r>
          </a:p>
          <a:p>
            <a:pPr lvl="1"/>
            <a:r>
              <a:rPr lang="en-US" dirty="0" smtClean="0"/>
              <a:t>Plot the dual variables for each moment</a:t>
            </a:r>
          </a:p>
        </p:txBody>
      </p:sp>
    </p:spTree>
    <p:extLst>
      <p:ext uri="{BB962C8B-B14F-4D97-AF65-F5344CB8AC3E}">
        <p14:creationId xmlns:p14="http://schemas.microsoft.com/office/powerpoint/2010/main" val="112292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Entropy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“</a:t>
            </a:r>
            <a:r>
              <a:rPr lang="en-US" dirty="0" err="1" smtClean="0"/>
              <a:t>MomentProblemsWithDual.m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73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SDP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have read a little bit about SDPs as part of your homework.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Recall:</a:t>
            </a:r>
          </a:p>
          <a:p>
            <a:pPr lvl="1"/>
            <a:r>
              <a:rPr lang="en-US" dirty="0" smtClean="0"/>
              <a:t>Optimization over matrices</a:t>
            </a:r>
          </a:p>
          <a:p>
            <a:pPr lvl="1"/>
            <a:r>
              <a:rPr lang="en-US" dirty="0" smtClean="0"/>
              <a:t>Objective and constraints are </a:t>
            </a:r>
            <a:r>
              <a:rPr lang="en-US" i="1" u="sng" dirty="0" smtClean="0"/>
              <a:t>linear</a:t>
            </a:r>
            <a:r>
              <a:rPr lang="en-US" dirty="0" smtClean="0"/>
              <a:t> functions of the </a:t>
            </a:r>
            <a:r>
              <a:rPr lang="en-US" i="1" u="sng" dirty="0" smtClean="0"/>
              <a:t>entries</a:t>
            </a:r>
          </a:p>
          <a:p>
            <a:pPr lvl="1"/>
            <a:r>
              <a:rPr lang="en-US" dirty="0" smtClean="0"/>
              <a:t>Matrix is constrained to be </a:t>
            </a:r>
            <a:r>
              <a:rPr lang="en-US" i="1" u="sng" dirty="0" smtClean="0"/>
              <a:t>symmetric</a:t>
            </a:r>
            <a:r>
              <a:rPr lang="en-US" dirty="0" smtClean="0"/>
              <a:t> and</a:t>
            </a:r>
            <a:r>
              <a:rPr lang="en-US" i="1" u="sng" dirty="0" smtClean="0"/>
              <a:t> positive </a:t>
            </a:r>
            <a:r>
              <a:rPr lang="en-US" i="1" u="sng" dirty="0" err="1" smtClean="0"/>
              <a:t>semidefinite</a:t>
            </a:r>
            <a:endParaRPr lang="en-US" i="1" u="sng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63" y="2461078"/>
            <a:ext cx="3225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my word for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SDPs are extremely common and very useful…</a:t>
            </a:r>
          </a:p>
          <a:p>
            <a:pPr lvl="1"/>
            <a:r>
              <a:rPr lang="en-US" dirty="0" smtClean="0"/>
              <a:t>Applications to probability, control theory, combinatorial optimization</a:t>
            </a:r>
          </a:p>
          <a:p>
            <a:pPr lvl="1"/>
            <a:r>
              <a:rPr lang="en-US" dirty="0" smtClean="0"/>
              <a:t>Multiple courses at MIT that cover their usage</a:t>
            </a:r>
          </a:p>
          <a:p>
            <a:pPr lvl="1"/>
            <a:endParaRPr lang="en-US" dirty="0"/>
          </a:p>
          <a:p>
            <a:r>
              <a:rPr lang="en-US" dirty="0" smtClean="0"/>
              <a:t>For today, just take my word that if you work long enough in optimization, eventually you will want to solve an SDP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6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SDP in CVX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(See </a:t>
            </a:r>
            <a:r>
              <a:rPr lang="en-US" dirty="0" err="1" smtClean="0"/>
              <a:t>SimpleSDP.m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750" y="3259161"/>
            <a:ext cx="662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</a:rPr>
              <a:t>cvx_begin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variable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X(3, 3)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5 * X(1,1) + 2 * X(2, 3) - X(3, 3) == 1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2 * X(2, 2) + 3 * X(3, 3) &lt;=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2</a:t>
            </a:r>
          </a:p>
          <a:p>
            <a:r>
              <a:rPr lang="tr-TR" dirty="0" smtClean="0">
                <a:solidFill>
                  <a:srgbClr val="000000"/>
                </a:solidFill>
                <a:latin typeface="courier"/>
              </a:rPr>
              <a:t>	 X 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== </a:t>
            </a:r>
            <a:r>
              <a:rPr lang="tr-TR" dirty="0" err="1">
                <a:solidFill>
                  <a:srgbClr val="000000"/>
                </a:solidFill>
                <a:latin typeface="courier"/>
              </a:rPr>
              <a:t>semidefinite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(3)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   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tr-TR" dirty="0">
                <a:solidFill>
                  <a:srgbClr val="000000"/>
                </a:solidFill>
                <a:latin typeface="courier"/>
              </a:rPr>
              <a:t>    </a:t>
            </a:r>
            <a:endParaRPr lang="tr-TR" dirty="0" smtClean="0">
              <a:solidFill>
                <a:srgbClr val="000000"/>
              </a:solidFill>
              <a:latin typeface="courier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urier"/>
              </a:rPr>
              <a:t>	minimize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3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*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X(1, 1)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-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2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*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rgbClr val="A020F0"/>
                </a:solidFill>
                <a:latin typeface="courier"/>
              </a:rPr>
              <a:t>X(2, 3)</a:t>
            </a:r>
          </a:p>
          <a:p>
            <a:r>
              <a:rPr lang="tr-TR" dirty="0">
                <a:solidFill>
                  <a:srgbClr val="A020F0"/>
                </a:solidFill>
                <a:latin typeface="courier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urier"/>
              </a:rPr>
              <a:t>cvx_end</a:t>
            </a:r>
            <a:endParaRPr lang="tr-TR" dirty="0">
              <a:solidFill>
                <a:srgbClr val="000000"/>
              </a:solidFill>
              <a:latin typeface="courier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3" y="1796144"/>
            <a:ext cx="2737459" cy="17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7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				 (my preference… why?)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1396999"/>
            <a:ext cx="6604000" cy="92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856" y="2324099"/>
            <a:ext cx="34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vec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(C)' *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vec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(X) ==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7604" y="2063601"/>
            <a:ext cx="292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</a:rPr>
              <a:t> trace(C * X) == 1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8" y="3620948"/>
            <a:ext cx="3784600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9159" y="3957598"/>
            <a:ext cx="303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trace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(X) ==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9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Matrix Operations </a:t>
            </a:r>
            <a:r>
              <a:rPr lang="en-US" dirty="0" err="1" smtClean="0"/>
              <a:t>Ct’d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(X and y are variables)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159" y="2402103"/>
            <a:ext cx="4606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latin typeface="courier"/>
              </a:rPr>
              <a:t>variables </a:t>
            </a:r>
            <a:r>
              <a:rPr lang="es-ES_tradnl" dirty="0">
                <a:solidFill>
                  <a:srgbClr val="A020F0"/>
                </a:solidFill>
                <a:latin typeface="courier"/>
              </a:rPr>
              <a:t>y(3, 1)</a:t>
            </a:r>
            <a:r>
              <a:rPr lang="es-ES_tradnl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dirty="0">
                <a:solidFill>
                  <a:srgbClr val="A020F0"/>
                </a:solidFill>
                <a:latin typeface="courier"/>
              </a:rPr>
              <a:t>X(3, 3)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variable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Z(4, 4)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Z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==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semidefinite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(4)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Z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(1, 1) == 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Z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(2:end, 1) == y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Z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(2:end, 2:end) == X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9" y="1649249"/>
            <a:ext cx="1689100" cy="62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3518" y="48062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latin typeface="courier"/>
              </a:rPr>
              <a:t>variables </a:t>
            </a:r>
            <a:r>
              <a:rPr lang="es-ES_tradnl" dirty="0">
                <a:solidFill>
                  <a:srgbClr val="A020F0"/>
                </a:solidFill>
                <a:latin typeface="courier"/>
              </a:rPr>
              <a:t>y(3, 1)</a:t>
            </a:r>
            <a:r>
              <a:rPr lang="es-ES_tradnl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dirty="0">
                <a:solidFill>
                  <a:srgbClr val="A020F0"/>
                </a:solidFill>
                <a:latin typeface="courier"/>
              </a:rPr>
              <a:t>X(3, 3)</a:t>
            </a:r>
          </a:p>
          <a:p>
            <a:r>
              <a:rPr lang="tr-TR" dirty="0" smtClean="0">
                <a:solidFill>
                  <a:srgbClr val="000000"/>
                </a:solidFill>
                <a:latin typeface="courier"/>
              </a:rPr>
              <a:t>[ 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1, y';</a:t>
            </a:r>
          </a:p>
          <a:p>
            <a:r>
              <a:rPr lang="is-I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is-IS" dirty="0" smtClean="0">
                <a:solidFill>
                  <a:srgbClr val="000000"/>
                </a:solidFill>
                <a:latin typeface="courier"/>
              </a:rPr>
              <a:t>y</a:t>
            </a:r>
            <a:r>
              <a:rPr lang="is-IS" dirty="0">
                <a:solidFill>
                  <a:srgbClr val="000000"/>
                </a:solidFill>
                <a:latin typeface="courier"/>
              </a:rPr>
              <a:t>, X ] == semidefinite(4)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6660" y="5120046"/>
            <a:ext cx="28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method…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8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turn… Asset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three types of commodities futures: Oil, Natural Gas, and Electricity.  (Index them 1, 2, 3)</a:t>
            </a:r>
          </a:p>
          <a:p>
            <a:endParaRPr lang="en-US" dirty="0"/>
          </a:p>
          <a:p>
            <a:r>
              <a:rPr lang="en-US" dirty="0" smtClean="0"/>
              <a:t>Suppose we know from the markets that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assume we know that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value of       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89" y="3429895"/>
            <a:ext cx="1638300" cy="609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3" y="4763571"/>
            <a:ext cx="30480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57" y="5668395"/>
            <a:ext cx="330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as an SDP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this up in CVX.  What is optimal solution?</a:t>
            </a:r>
          </a:p>
          <a:p>
            <a:r>
              <a:rPr lang="en-US" dirty="0" smtClean="0"/>
              <a:t>Change your code to instead minimize 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1783411"/>
            <a:ext cx="6172200" cy="2044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04" y="5705665"/>
            <a:ext cx="2413000" cy="26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9796" y="4012777"/>
            <a:ext cx="49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 constraints here…)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6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SDP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Constraining a matrix to be PSD is a DCP-Convex constraint</a:t>
            </a:r>
          </a:p>
          <a:p>
            <a:pPr lvl="1"/>
            <a:r>
              <a:rPr lang="en-US" dirty="0" smtClean="0"/>
              <a:t>There are other structured classes which are also DCP Convex (e.g. symmetric, </a:t>
            </a:r>
            <a:r>
              <a:rPr lang="en-US" dirty="0" err="1" smtClean="0"/>
              <a:t>hermitian</a:t>
            </a:r>
            <a:r>
              <a:rPr lang="en-US" dirty="0" smtClean="0"/>
              <a:t>, </a:t>
            </a:r>
            <a:r>
              <a:rPr lang="en-US" dirty="0" err="1" smtClean="0"/>
              <a:t>topelitz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 can combine SDP constraints with other DCP-convex constraints and objectives</a:t>
            </a:r>
          </a:p>
          <a:p>
            <a:endParaRPr lang="en-US" dirty="0" smtClean="0"/>
          </a:p>
          <a:p>
            <a:r>
              <a:rPr lang="en-US" dirty="0" smtClean="0"/>
              <a:t>There is a separate “SDP mode” for CVX</a:t>
            </a:r>
          </a:p>
          <a:p>
            <a:pPr lvl="1"/>
            <a:r>
              <a:rPr lang="en-US" dirty="0" smtClean="0"/>
              <a:t>Useful if you are coding up a large set of LMIs</a:t>
            </a:r>
          </a:p>
          <a:p>
            <a:pPr lvl="1"/>
            <a:r>
              <a:rPr lang="en-US" dirty="0" smtClean="0"/>
              <a:t>Consult the documentation.  Very straightforward.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CVX Basics</a:t>
            </a:r>
          </a:p>
          <a:p>
            <a:pPr lvl="1"/>
            <a:r>
              <a:rPr lang="en-US" sz="1600" dirty="0" smtClean="0"/>
              <a:t>What is CVX?</a:t>
            </a:r>
            <a:endParaRPr lang="en-US" sz="1600" dirty="0"/>
          </a:p>
          <a:p>
            <a:pPr lvl="1"/>
            <a:r>
              <a:rPr lang="en-US" sz="1600" dirty="0" smtClean="0"/>
              <a:t>Convexity and DCP Convexity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Advanced CVX</a:t>
            </a:r>
          </a:p>
          <a:p>
            <a:pPr lvl="1"/>
            <a:r>
              <a:rPr lang="en-US" sz="1600" dirty="0" smtClean="0"/>
              <a:t>Dual variables</a:t>
            </a:r>
          </a:p>
          <a:p>
            <a:pPr lvl="1"/>
            <a:r>
              <a:rPr lang="en-US" sz="1600" dirty="0" smtClean="0"/>
              <a:t>SDPs, GPs and MICPs</a:t>
            </a:r>
            <a:endParaRPr lang="en-US" sz="1600" dirty="0"/>
          </a:p>
          <a:p>
            <a:pPr lvl="1"/>
            <a:r>
              <a:rPr lang="en-US" sz="1600" dirty="0" smtClean="0"/>
              <a:t>Solver settings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CVXPY and CVX_OPT</a:t>
            </a:r>
          </a:p>
          <a:p>
            <a:pPr lvl="1"/>
            <a:r>
              <a:rPr lang="en-US" sz="1600" dirty="0" smtClean="0"/>
              <a:t>CVXPY (brief)</a:t>
            </a:r>
          </a:p>
          <a:p>
            <a:pPr lvl="1"/>
            <a:r>
              <a:rPr lang="en-US" sz="1600" dirty="0" smtClean="0"/>
              <a:t>Modeling language vs. solver</a:t>
            </a:r>
          </a:p>
          <a:p>
            <a:pPr lvl="1"/>
            <a:r>
              <a:rPr lang="en-US" sz="1600" dirty="0" smtClean="0"/>
              <a:t>CVXOPT Basic Usage and documentation</a:t>
            </a:r>
          </a:p>
          <a:p>
            <a:pPr lvl="1"/>
            <a:r>
              <a:rPr lang="en-US" sz="1600" dirty="0" smtClean="0"/>
              <a:t>Specializing Linear Algebra (time permitting)</a:t>
            </a:r>
          </a:p>
          <a:p>
            <a:endParaRPr lang="en-US" sz="2000" dirty="0"/>
          </a:p>
          <a:p>
            <a:r>
              <a:rPr lang="en-US" sz="2000" dirty="0" smtClean="0"/>
              <a:t>Course Wrap-up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5493657" cy="3668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5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are a more advanced class of optimization problems</a:t>
            </a:r>
          </a:p>
          <a:p>
            <a:pPr lvl="1"/>
            <a:r>
              <a:rPr lang="en-US" dirty="0" smtClean="0"/>
              <a:t>By a suitable transformation, they can be made DCP convex</a:t>
            </a:r>
          </a:p>
          <a:p>
            <a:pPr lvl="1"/>
            <a:endParaRPr lang="en-US" dirty="0"/>
          </a:p>
          <a:p>
            <a:r>
              <a:rPr lang="en-US" dirty="0" smtClean="0"/>
              <a:t>Check the documentation for details (GP mode)</a:t>
            </a:r>
          </a:p>
          <a:p>
            <a:pPr lvl="1"/>
            <a:r>
              <a:rPr lang="en-US" dirty="0" smtClean="0">
                <a:hlinkClick r:id="rId2"/>
              </a:rPr>
              <a:t>GP tutorial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CVX documentation on GPs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09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solve mixed integer convex problems</a:t>
            </a:r>
          </a:p>
          <a:p>
            <a:pPr lvl="1"/>
            <a:r>
              <a:rPr lang="en-US" dirty="0" smtClean="0"/>
              <a:t>This is still a developing field</a:t>
            </a:r>
          </a:p>
          <a:p>
            <a:pPr lvl="1"/>
            <a:r>
              <a:rPr lang="en-US" dirty="0" smtClean="0"/>
              <a:t>With non-</a:t>
            </a:r>
            <a:r>
              <a:rPr lang="en-US" dirty="0" err="1" smtClean="0"/>
              <a:t>Gurobi</a:t>
            </a:r>
            <a:r>
              <a:rPr lang="en-US" dirty="0" smtClean="0"/>
              <a:t> solvers, uses a proprietary branch and bound</a:t>
            </a:r>
          </a:p>
          <a:p>
            <a:pPr lvl="1"/>
            <a:r>
              <a:rPr lang="en-US" dirty="0" smtClean="0"/>
              <a:t>Need to be careful in terms of computational power etc.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MILP, MIQP possible to use </a:t>
            </a:r>
            <a:r>
              <a:rPr lang="en-US" dirty="0" err="1" smtClean="0"/>
              <a:t>Gurobi</a:t>
            </a:r>
            <a:r>
              <a:rPr lang="en-US" dirty="0" smtClean="0"/>
              <a:t> as back-end</a:t>
            </a:r>
          </a:p>
          <a:p>
            <a:pPr lvl="1"/>
            <a:r>
              <a:rPr lang="en-US" dirty="0" smtClean="0"/>
              <a:t>Requires a “professional” license (free for academics)</a:t>
            </a:r>
          </a:p>
          <a:p>
            <a:pPr lvl="1"/>
            <a:r>
              <a:rPr lang="en-US" dirty="0" smtClean="0"/>
              <a:t>Set up is relatively easy.  See the documentation.</a:t>
            </a:r>
          </a:p>
          <a:p>
            <a:pPr lvl="1"/>
            <a:endParaRPr lang="en-US" dirty="0"/>
          </a:p>
          <a:p>
            <a:r>
              <a:rPr lang="en-US" dirty="0" smtClean="0"/>
              <a:t>To use: Simply define variables with integer type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6777" y="5802308"/>
            <a:ext cx="591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"/>
              </a:rPr>
              <a:t>variable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p(10)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integer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ourier"/>
              </a:rPr>
              <a:t>variable </a:t>
            </a:r>
            <a:r>
              <a:rPr lang="en-US" dirty="0">
                <a:solidFill>
                  <a:srgbClr val="A020F0"/>
                </a:solidFill>
                <a:latin typeface="courier"/>
              </a:rPr>
              <a:t>z(10)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A020F0"/>
                </a:solidFill>
                <a:latin typeface="courier"/>
              </a:rPr>
              <a:t>binary</a:t>
            </a:r>
            <a:endParaRPr lang="en-US" dirty="0">
              <a:solidFill>
                <a:srgbClr val="A020F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5103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Solver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the precision</a:t>
            </a:r>
          </a:p>
          <a:p>
            <a:pPr lvl="1"/>
            <a:r>
              <a:rPr lang="en-US" dirty="0" err="1"/>
              <a:t>old_precision</a:t>
            </a:r>
            <a:r>
              <a:rPr lang="en-US" dirty="0"/>
              <a:t> = </a:t>
            </a:r>
            <a:r>
              <a:rPr lang="en-US" dirty="0" err="1"/>
              <a:t>cvx_precision</a:t>
            </a:r>
            <a:r>
              <a:rPr lang="en-US" dirty="0"/>
              <a:t>('high')</a:t>
            </a:r>
          </a:p>
          <a:p>
            <a:pPr lvl="1"/>
            <a:r>
              <a:rPr lang="en-US" dirty="0" smtClean="0"/>
              <a:t>Possible choices: low, medium, default, high, best</a:t>
            </a:r>
          </a:p>
          <a:p>
            <a:pPr lvl="1"/>
            <a:endParaRPr lang="en-US" dirty="0"/>
          </a:p>
          <a:p>
            <a:r>
              <a:rPr lang="en-US" dirty="0" smtClean="0"/>
              <a:t>Change the solver</a:t>
            </a:r>
          </a:p>
          <a:p>
            <a:pPr lvl="1"/>
            <a:r>
              <a:rPr lang="en-US" dirty="0" err="1"/>
              <a:t>cvx_solver</a:t>
            </a:r>
            <a:r>
              <a:rPr lang="en-US" dirty="0"/>
              <a:t> </a:t>
            </a:r>
            <a:r>
              <a:rPr lang="en-US" dirty="0" err="1" smtClean="0"/>
              <a:t>sedumi</a:t>
            </a:r>
            <a:endParaRPr lang="en-US" dirty="0" smtClean="0"/>
          </a:p>
          <a:p>
            <a:pPr lvl="1"/>
            <a:r>
              <a:rPr lang="en-US" dirty="0" smtClean="0"/>
              <a:t>Possible choices: </a:t>
            </a:r>
            <a:r>
              <a:rPr lang="en-US" dirty="0" err="1" smtClean="0"/>
              <a:t>sedumi</a:t>
            </a:r>
            <a:r>
              <a:rPr lang="en-US" dirty="0" smtClean="0"/>
              <a:t>, sdpt3, </a:t>
            </a:r>
            <a:r>
              <a:rPr lang="en-US" dirty="0" err="1" smtClean="0"/>
              <a:t>gurobi</a:t>
            </a:r>
            <a:r>
              <a:rPr lang="en-US" dirty="0" smtClean="0"/>
              <a:t>, </a:t>
            </a:r>
            <a:r>
              <a:rPr lang="en-US" dirty="0" err="1" smtClean="0"/>
              <a:t>mosek</a:t>
            </a:r>
            <a:endParaRPr lang="en-US" dirty="0" smtClean="0"/>
          </a:p>
          <a:p>
            <a:pPr lvl="1"/>
            <a:r>
              <a:rPr lang="en-US" dirty="0" smtClean="0"/>
              <a:t>Last two require separate installation and a (free) academic license</a:t>
            </a:r>
          </a:p>
          <a:p>
            <a:pPr lvl="1"/>
            <a:endParaRPr lang="en-US" dirty="0"/>
          </a:p>
          <a:p>
            <a:r>
              <a:rPr lang="en-US" dirty="0" smtClean="0"/>
              <a:t>Pass specific settings to solver</a:t>
            </a:r>
          </a:p>
          <a:p>
            <a:pPr lvl="1"/>
            <a:r>
              <a:rPr lang="en-US" dirty="0" smtClean="0"/>
              <a:t>Badly documented</a:t>
            </a:r>
          </a:p>
          <a:p>
            <a:pPr lvl="1"/>
            <a:r>
              <a:rPr lang="en-US" dirty="0" err="1" smtClean="0"/>
              <a:t>cvx_solver_settings</a:t>
            </a:r>
            <a:r>
              <a:rPr lang="en-US" dirty="0" smtClean="0"/>
              <a:t>(“method”, 1)    // Dual simplex </a:t>
            </a:r>
            <a:r>
              <a:rPr lang="en-US" dirty="0" err="1" smtClean="0"/>
              <a:t>alg</a:t>
            </a:r>
            <a:r>
              <a:rPr lang="en-US" dirty="0" smtClean="0"/>
              <a:t> for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1"/>
            <a:r>
              <a:rPr lang="en-US" dirty="0" smtClean="0"/>
              <a:t>Key-value pairs are solver dependent.  Will throw if not supported.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Variables</a:t>
            </a:r>
          </a:p>
          <a:p>
            <a:pPr lvl="1"/>
            <a:r>
              <a:rPr lang="en-US" dirty="0" smtClean="0"/>
              <a:t>Size is implicitly determined</a:t>
            </a:r>
          </a:p>
          <a:p>
            <a:pPr lvl="1"/>
            <a:r>
              <a:rPr lang="en-US" dirty="0" smtClean="0"/>
              <a:t>Use cell array {} for loops</a:t>
            </a:r>
          </a:p>
          <a:p>
            <a:pPr lvl="1"/>
            <a:endParaRPr lang="en-US" dirty="0"/>
          </a:p>
          <a:p>
            <a:r>
              <a:rPr lang="en-US" dirty="0" err="1" smtClean="0"/>
              <a:t>Semidefinite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 smtClean="0"/>
              <a:t>Membership to the </a:t>
            </a:r>
            <a:r>
              <a:rPr lang="en-US" dirty="0" err="1" smtClean="0"/>
              <a:t>semidefinite</a:t>
            </a:r>
            <a:r>
              <a:rPr lang="en-US" dirty="0" smtClean="0"/>
              <a:t> cone is DCP-convex</a:t>
            </a:r>
          </a:p>
          <a:p>
            <a:pPr lvl="1"/>
            <a:r>
              <a:rPr lang="en-US" dirty="0" smtClean="0"/>
              <a:t>Many ways to write same constraints.  </a:t>
            </a:r>
          </a:p>
          <a:p>
            <a:pPr lvl="1"/>
            <a:r>
              <a:rPr lang="en-US" dirty="0" smtClean="0"/>
              <a:t>SDP mode may be useful to you</a:t>
            </a:r>
          </a:p>
          <a:p>
            <a:pPr lvl="1"/>
            <a:endParaRPr lang="en-US" dirty="0"/>
          </a:p>
          <a:p>
            <a:r>
              <a:rPr lang="en-US" dirty="0" smtClean="0"/>
              <a:t>Fine tuning solver settings</a:t>
            </a:r>
          </a:p>
          <a:p>
            <a:pPr lvl="1"/>
            <a:r>
              <a:rPr lang="en-US" dirty="0" smtClean="0"/>
              <a:t>Generally shouldn’t need to alter these</a:t>
            </a:r>
          </a:p>
          <a:p>
            <a:pPr lvl="1"/>
            <a:r>
              <a:rPr lang="en-US" dirty="0" smtClean="0"/>
              <a:t>Documentation is a little spotty.  Guess and check is best bet.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1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CVX Documentation is your friend…</a:t>
            </a:r>
          </a:p>
          <a:p>
            <a:pPr lvl="1"/>
            <a:r>
              <a:rPr lang="en-US" dirty="0">
                <a:hlinkClick r:id="rId2"/>
              </a:rPr>
              <a:t>http://cvxr.com/cvx/doc/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a ton of examples that ship with the distribution</a:t>
            </a:r>
          </a:p>
          <a:p>
            <a:pPr lvl="1"/>
            <a:r>
              <a:rPr lang="en-US" dirty="0" smtClean="0"/>
              <a:t>&lt;path to CVX&gt;/examples</a:t>
            </a:r>
          </a:p>
          <a:p>
            <a:pPr lvl="1"/>
            <a:r>
              <a:rPr lang="en-US" dirty="0" smtClean="0"/>
              <a:t>Many of them </a:t>
            </a:r>
            <a:r>
              <a:rPr lang="en-US" dirty="0" err="1" smtClean="0"/>
              <a:t>paralell</a:t>
            </a:r>
            <a:r>
              <a:rPr lang="en-US" dirty="0" smtClean="0"/>
              <a:t> the textbook </a:t>
            </a:r>
            <a:r>
              <a:rPr lang="en-US" i="1" dirty="0" smtClean="0"/>
              <a:t>Convex Optimization </a:t>
            </a:r>
            <a:r>
              <a:rPr lang="en-US" dirty="0" smtClean="0"/>
              <a:t>by Boyd and </a:t>
            </a:r>
            <a:r>
              <a:rPr lang="en-US" dirty="0" err="1" smtClean="0"/>
              <a:t>Vanderberghe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Experiment on your own!</a:t>
            </a:r>
          </a:p>
          <a:p>
            <a:pPr lvl="1"/>
            <a:r>
              <a:rPr lang="en-US" dirty="0" smtClean="0"/>
              <a:t> Most things in CVX are intuitive.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CVX Basics</a:t>
            </a:r>
          </a:p>
          <a:p>
            <a:pPr lvl="1"/>
            <a:r>
              <a:rPr lang="en-US" sz="1600" dirty="0" smtClean="0"/>
              <a:t>What is CVX?</a:t>
            </a:r>
            <a:endParaRPr lang="en-US" sz="1600" dirty="0"/>
          </a:p>
          <a:p>
            <a:pPr lvl="1"/>
            <a:r>
              <a:rPr lang="en-US" sz="1600" dirty="0" smtClean="0"/>
              <a:t>Convexity and DCP Convexity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Advanced CVX</a:t>
            </a:r>
          </a:p>
          <a:p>
            <a:pPr lvl="1"/>
            <a:r>
              <a:rPr lang="en-US" sz="1600" dirty="0" smtClean="0"/>
              <a:t>Dual variables</a:t>
            </a:r>
          </a:p>
          <a:p>
            <a:pPr lvl="1"/>
            <a:r>
              <a:rPr lang="en-US" sz="1600" dirty="0" smtClean="0"/>
              <a:t>MIPs, SDPs, GPs</a:t>
            </a:r>
            <a:endParaRPr lang="en-US" sz="1600" dirty="0"/>
          </a:p>
          <a:p>
            <a:pPr lvl="1"/>
            <a:r>
              <a:rPr lang="en-US" sz="1600" dirty="0" smtClean="0"/>
              <a:t>Solver settings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CVXPY and CVX_OPT</a:t>
            </a:r>
          </a:p>
          <a:p>
            <a:pPr lvl="1"/>
            <a:r>
              <a:rPr lang="en-US" sz="1600" dirty="0" smtClean="0"/>
              <a:t>CVXPY (brief)</a:t>
            </a:r>
          </a:p>
          <a:p>
            <a:pPr lvl="1"/>
            <a:r>
              <a:rPr lang="en-US" sz="1600" dirty="0" smtClean="0"/>
              <a:t>Modeling language vs. solver</a:t>
            </a:r>
          </a:p>
          <a:p>
            <a:pPr lvl="1"/>
            <a:r>
              <a:rPr lang="en-US" sz="1600" dirty="0" smtClean="0"/>
              <a:t>CVXOPT Basic Usage and documentation</a:t>
            </a:r>
          </a:p>
          <a:p>
            <a:pPr lvl="1"/>
            <a:r>
              <a:rPr lang="en-US" sz="1600" dirty="0" smtClean="0"/>
              <a:t>Specializing Linear Algebra (time permitting)</a:t>
            </a:r>
          </a:p>
          <a:p>
            <a:endParaRPr lang="en-US" sz="2000" dirty="0"/>
          </a:p>
          <a:p>
            <a:r>
              <a:rPr lang="en-US" sz="2000" dirty="0" smtClean="0"/>
              <a:t>Course Wrap-up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00" y="4249058"/>
            <a:ext cx="5493657" cy="3668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5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Bottlenecks… When not to use CVX?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our friend Lasso Regression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Dim(A) = 100 by 1000, dense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Sparse regression contexts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Solving this problem in CVX takes about 7s per instance</a:t>
            </a:r>
          </a:p>
          <a:p>
            <a:endParaRPr lang="en-US" dirty="0" smtClean="0"/>
          </a:p>
          <a:p>
            <a:r>
              <a:rPr lang="en-US" dirty="0" smtClean="0"/>
              <a:t>Is this slow?  Why?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2340429"/>
            <a:ext cx="2628900" cy="355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3" y="3309257"/>
            <a:ext cx="2667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7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vary the solver…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553200" cy="349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286" y="5842000"/>
            <a:ext cx="589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Helps a little… 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19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CVXPY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CVX but implemented in Python</a:t>
            </a:r>
          </a:p>
          <a:p>
            <a:r>
              <a:rPr lang="en-US" dirty="0" smtClean="0"/>
              <a:t>Once you understand CVX, simple to learn CVXPY from documentation</a:t>
            </a:r>
          </a:p>
          <a:p>
            <a:endParaRPr lang="en-US" dirty="0"/>
          </a:p>
          <a:p>
            <a:r>
              <a:rPr lang="en-US" dirty="0" smtClean="0"/>
              <a:t>Some sample code (“</a:t>
            </a:r>
            <a:r>
              <a:rPr lang="en-US" dirty="0" err="1" smtClean="0"/>
              <a:t>cvxpy_timing.py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4777" y="4227284"/>
            <a:ext cx="4898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variable(n, 1, name="x")</a:t>
            </a:r>
          </a:p>
          <a:p>
            <a:r>
              <a:rPr lang="en-US" dirty="0" err="1"/>
              <a:t>obj</a:t>
            </a:r>
            <a:r>
              <a:rPr lang="en-US" dirty="0"/>
              <a:t> = minimize( norm2( y - A * x) + norm1(x))</a:t>
            </a:r>
          </a:p>
          <a:p>
            <a:r>
              <a:rPr lang="en-US" dirty="0" err="1"/>
              <a:t>cnsts</a:t>
            </a:r>
            <a:r>
              <a:rPr lang="en-US" dirty="0"/>
              <a:t> = []</a:t>
            </a:r>
          </a:p>
          <a:p>
            <a:r>
              <a:rPr lang="en-US" dirty="0"/>
              <a:t>p = program(</a:t>
            </a:r>
            <a:r>
              <a:rPr lang="en-US" dirty="0" err="1"/>
              <a:t>obj</a:t>
            </a:r>
            <a:r>
              <a:rPr lang="en-US" dirty="0"/>
              <a:t>, </a:t>
            </a:r>
            <a:r>
              <a:rPr lang="en-US" dirty="0" err="1"/>
              <a:t>cnsts</a:t>
            </a:r>
            <a:r>
              <a:rPr lang="en-US" dirty="0"/>
              <a:t>)   </a:t>
            </a:r>
          </a:p>
          <a:p>
            <a:r>
              <a:rPr lang="en-US" dirty="0" err="1"/>
              <a:t>p.solve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1698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results…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761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happened?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553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CVX?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CVX is a </a:t>
            </a:r>
            <a:r>
              <a:rPr lang="en-US" sz="2200" dirty="0" err="1" smtClean="0"/>
              <a:t>Matlab</a:t>
            </a:r>
            <a:r>
              <a:rPr lang="en-US" sz="2200" dirty="0" smtClean="0"/>
              <a:t> based language for modeling convex optimization problems</a:t>
            </a:r>
          </a:p>
          <a:p>
            <a:pPr lvl="1"/>
            <a:r>
              <a:rPr lang="en-US" dirty="0" smtClean="0"/>
              <a:t>Originally academic, </a:t>
            </a:r>
            <a:r>
              <a:rPr lang="en-US" dirty="0"/>
              <a:t>now commercial (</a:t>
            </a:r>
            <a:r>
              <a:rPr lang="en-US" dirty="0">
                <a:hlinkClick r:id="rId2"/>
              </a:rPr>
              <a:t>http://cvxr.com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intuitive, well-documented</a:t>
            </a:r>
          </a:p>
          <a:p>
            <a:pPr lvl="1"/>
            <a:r>
              <a:rPr lang="en-US" dirty="0" smtClean="0"/>
              <a:t>Variety of back-end solvers (</a:t>
            </a:r>
            <a:r>
              <a:rPr lang="en-US" dirty="0" err="1" smtClean="0"/>
              <a:t>SeDumi</a:t>
            </a:r>
            <a:r>
              <a:rPr lang="en-US" dirty="0" smtClean="0"/>
              <a:t>, SDPT3, MOSEK, GUROBI)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Well suited for:</a:t>
            </a:r>
          </a:p>
          <a:p>
            <a:pPr lvl="2"/>
            <a:r>
              <a:rPr lang="en-US" dirty="0" smtClean="0"/>
              <a:t>Exploring small / medium problems</a:t>
            </a:r>
          </a:p>
          <a:p>
            <a:pPr lvl="2"/>
            <a:r>
              <a:rPr lang="en-US" dirty="0" smtClean="0"/>
              <a:t>Comparing formulations</a:t>
            </a:r>
          </a:p>
          <a:p>
            <a:pPr lvl="2"/>
            <a:r>
              <a:rPr lang="en-US" dirty="0" smtClean="0"/>
              <a:t>Prototyping optimizations in research</a:t>
            </a:r>
          </a:p>
          <a:p>
            <a:pPr lvl="2"/>
            <a:r>
              <a:rPr lang="en-US" dirty="0" smtClean="0"/>
              <a:t>Coding small MILPs for </a:t>
            </a:r>
            <a:r>
              <a:rPr lang="en-US" dirty="0" err="1" smtClean="0"/>
              <a:t>Gurobi</a:t>
            </a:r>
            <a:r>
              <a:rPr lang="en-US" dirty="0" smtClean="0"/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warning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code is slow no matter what language it is in…</a:t>
            </a:r>
          </a:p>
          <a:p>
            <a:endParaRPr lang="en-US" dirty="0" smtClean="0"/>
          </a:p>
          <a:p>
            <a:r>
              <a:rPr lang="en-US" dirty="0" smtClean="0"/>
              <a:t>CVXPY was developed as academic software and then seemingly abandoned.</a:t>
            </a:r>
          </a:p>
          <a:p>
            <a:endParaRPr lang="en-US" dirty="0"/>
          </a:p>
          <a:p>
            <a:r>
              <a:rPr lang="en-US" dirty="0" smtClean="0"/>
              <a:t>CVX on the other hand is now sold commercially.</a:t>
            </a:r>
          </a:p>
          <a:p>
            <a:pPr lvl="1"/>
            <a:r>
              <a:rPr lang="en-US" dirty="0" smtClean="0"/>
              <a:t>Has undergone multiple releases</a:t>
            </a:r>
          </a:p>
          <a:p>
            <a:pPr lvl="1"/>
            <a:r>
              <a:rPr lang="en-US" dirty="0" smtClean="0"/>
              <a:t>At this point is highly optimized as a modeling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1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modeling language to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smarter approach: bypass the modeling language and go straight to the solver</a:t>
            </a:r>
          </a:p>
          <a:p>
            <a:endParaRPr lang="en-US" dirty="0"/>
          </a:p>
          <a:p>
            <a:r>
              <a:rPr lang="en-US" dirty="0" smtClean="0"/>
              <a:t>CVXOPT is a collection of solvers for conic programs, </a:t>
            </a:r>
            <a:endParaRPr lang="en-US" dirty="0"/>
          </a:p>
          <a:p>
            <a:pPr lvl="1"/>
            <a:r>
              <a:rPr lang="en-US" dirty="0" smtClean="0"/>
              <a:t>LP, QP, GP and generic cone solvers</a:t>
            </a:r>
          </a:p>
          <a:p>
            <a:pPr lvl="1"/>
            <a:r>
              <a:rPr lang="en-US" dirty="0" smtClean="0"/>
              <a:t>Sparse Matrix functionality, and high-performance linear algebra</a:t>
            </a:r>
          </a:p>
          <a:p>
            <a:pPr lvl="1"/>
            <a:endParaRPr lang="en-US" dirty="0"/>
          </a:p>
          <a:p>
            <a:r>
              <a:rPr lang="en-US" dirty="0" smtClean="0"/>
              <a:t>Challenge is that solvers expect you to specify your problem in </a:t>
            </a:r>
            <a:r>
              <a:rPr lang="en-US" b="1" i="1" u="sng" dirty="0" smtClean="0"/>
              <a:t>standard form</a:t>
            </a:r>
          </a:p>
          <a:p>
            <a:pPr lvl="1"/>
            <a:r>
              <a:rPr lang="en-US" dirty="0" smtClean="0"/>
              <a:t>Converting your problem (on paper) can be tricky</a:t>
            </a:r>
          </a:p>
          <a:p>
            <a:pPr lvl="1"/>
            <a:r>
              <a:rPr lang="en-US" dirty="0" smtClean="0"/>
              <a:t>Coding up the reformulation can be tedious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3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QP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48" y="3193143"/>
            <a:ext cx="8487229" cy="215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the standard form </a:t>
            </a:r>
            <a:r>
              <a:rPr lang="en-US" dirty="0" err="1" smtClean="0"/>
              <a:t>cvxopt</a:t>
            </a:r>
            <a:r>
              <a:rPr lang="en-US" dirty="0" smtClean="0"/>
              <a:t> expects for QPs</a:t>
            </a:r>
          </a:p>
          <a:p>
            <a:endParaRPr lang="en-US" dirty="0" smtClean="0"/>
          </a:p>
          <a:p>
            <a:r>
              <a:rPr lang="en-US" dirty="0" smtClean="0"/>
              <a:t>Solve by calling </a:t>
            </a:r>
            <a:r>
              <a:rPr lang="en-US" dirty="0" err="1" smtClean="0"/>
              <a:t>cvxopt.qp</a:t>
            </a:r>
            <a:r>
              <a:rPr lang="en-US" dirty="0" smtClean="0"/>
              <a:t>( P, c, G, h, A, b)</a:t>
            </a:r>
          </a:p>
          <a:p>
            <a:endParaRPr lang="en-US" dirty="0" smtClean="0"/>
          </a:p>
          <a:p>
            <a:r>
              <a:rPr lang="en-US" dirty="0" smtClean="0"/>
              <a:t>Can frame our Lasso problem in this form?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3" y="1712686"/>
            <a:ext cx="2273300" cy="12192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5606144"/>
            <a:ext cx="2628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7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74" y="1759857"/>
            <a:ext cx="6575778" cy="42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5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1687286"/>
            <a:ext cx="2120900" cy="622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21" y="2570843"/>
            <a:ext cx="1778000" cy="6223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71" y="3656693"/>
            <a:ext cx="1993900" cy="6223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1" y="1687286"/>
            <a:ext cx="1206500" cy="1066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57" y="3670300"/>
            <a:ext cx="156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5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this up in </a:t>
            </a:r>
            <a:r>
              <a:rPr lang="en-US" dirty="0" err="1" smtClean="0"/>
              <a:t>CVXOpt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CVXOpt</a:t>
            </a:r>
            <a:r>
              <a:rPr lang="en-US" dirty="0" smtClean="0"/>
              <a:t> has </a:t>
            </a:r>
            <a:r>
              <a:rPr lang="en-US" i="1" dirty="0" smtClean="0"/>
              <a:t>many</a:t>
            </a:r>
            <a:r>
              <a:rPr lang="en-US" dirty="0" smtClean="0"/>
              <a:t> convenience for building up (sparse) matrices to pass to the optimizers</a:t>
            </a:r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5370286"/>
            <a:ext cx="3530600" cy="927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4" y="3354615"/>
            <a:ext cx="4064000" cy="927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4443186"/>
            <a:ext cx="3822700" cy="622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2503715"/>
            <a:ext cx="3289300" cy="62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2503715"/>
            <a:ext cx="39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Repeat a value in given shape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3672115"/>
            <a:ext cx="39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List of Lists Populated by Column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4511488"/>
            <a:ext cx="39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Works for Block Matrices, too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86" y="5661745"/>
            <a:ext cx="390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Can also create sparse block-diagonal matrices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85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(together) code up our Lasso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cvxopt_timing.py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0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results….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72074"/>
            <a:ext cx="8229600" cy="1304925"/>
          </a:xfrm>
        </p:spPr>
        <p:txBody>
          <a:bodyPr/>
          <a:lstStyle/>
          <a:p>
            <a:r>
              <a:rPr lang="en-US" dirty="0" smtClean="0"/>
              <a:t>Certainly better than </a:t>
            </a:r>
            <a:r>
              <a:rPr lang="en-US" dirty="0" err="1" smtClean="0"/>
              <a:t>CVXPy</a:t>
            </a:r>
            <a:endParaRPr lang="en-US" dirty="0" smtClean="0"/>
          </a:p>
          <a:p>
            <a:r>
              <a:rPr lang="en-US" dirty="0" smtClean="0"/>
              <a:t>But the CVXOPT cone solvers are not quite as good as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1360714"/>
            <a:ext cx="6553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6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How does Newton’s method work?  Where is the computational burden?  </a:t>
            </a:r>
          </a:p>
          <a:p>
            <a:pPr lvl="1"/>
            <a:r>
              <a:rPr lang="en-US" dirty="0" smtClean="0"/>
              <a:t>Interior point solvers have a similar problem.  Need to take solve a large linear system from KKT conditions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Often, if your problem has special structure, you can customize the linear algebra to solve this system</a:t>
            </a:r>
          </a:p>
          <a:p>
            <a:pPr lvl="1"/>
            <a:r>
              <a:rPr lang="en-US" dirty="0" smtClean="0"/>
              <a:t>General consensus is that this is tedious, but the benefits are enormous</a:t>
            </a:r>
          </a:p>
          <a:p>
            <a:pPr lvl="1"/>
            <a:r>
              <a:rPr lang="en-US" dirty="0" smtClean="0"/>
              <a:t>The paper by Andersen, </a:t>
            </a:r>
            <a:r>
              <a:rPr lang="en-US" dirty="0" err="1" smtClean="0"/>
              <a:t>et.al</a:t>
            </a:r>
            <a:r>
              <a:rPr lang="en-US" dirty="0" smtClean="0"/>
              <a:t> on website some examples and explains the background mathematics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341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case of lasso regression, the KKT equations look like: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W_1, and W_2 are diagonal.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is this matrix structured?</a:t>
            </a:r>
          </a:p>
          <a:p>
            <a:endParaRPr lang="en-US" dirty="0" smtClean="0"/>
          </a:p>
          <a:p>
            <a:r>
              <a:rPr lang="en-US" dirty="0" smtClean="0"/>
              <a:t>Turns out we can reduce this system to a much smaller system…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7" y="2376714"/>
            <a:ext cx="4178300" cy="6350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35" y="5675085"/>
            <a:ext cx="2222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CVX </a:t>
            </a:r>
            <a:r>
              <a:rPr lang="en-US" b="1" i="1" u="sng" dirty="0" smtClean="0"/>
              <a:t>NOT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CVX is NOT</a:t>
            </a:r>
          </a:p>
          <a:p>
            <a:pPr lvl="1"/>
            <a:r>
              <a:rPr lang="en-US" dirty="0" smtClean="0"/>
              <a:t>A solver</a:t>
            </a:r>
          </a:p>
          <a:p>
            <a:pPr lvl="1"/>
            <a:r>
              <a:rPr lang="en-US" dirty="0" smtClean="0"/>
              <a:t>Tool to test convexity</a:t>
            </a:r>
          </a:p>
          <a:p>
            <a:pPr lvl="1"/>
            <a:r>
              <a:rPr lang="en-US" dirty="0" smtClean="0"/>
              <a:t>Particularly clear with error </a:t>
            </a:r>
            <a:r>
              <a:rPr lang="en-US" dirty="0" smtClean="0"/>
              <a:t>messages (as of writing)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(In my opinion), CVX is not well-suited for:</a:t>
            </a:r>
          </a:p>
          <a:p>
            <a:pPr lvl="1"/>
            <a:r>
              <a:rPr lang="en-US" dirty="0"/>
              <a:t>Limited support for mixed-integer convex problems… (Not yet mature)</a:t>
            </a:r>
          </a:p>
          <a:p>
            <a:pPr lvl="1"/>
            <a:r>
              <a:rPr lang="en-US" dirty="0" smtClean="0"/>
              <a:t>Solving very large instances</a:t>
            </a:r>
          </a:p>
          <a:p>
            <a:pPr lvl="1"/>
            <a:r>
              <a:rPr lang="en-US" dirty="0" smtClean="0"/>
              <a:t>Solving many, many small instances (as in simulation)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1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results…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34086" cy="830943"/>
          </a:xfrm>
        </p:spPr>
        <p:txBody>
          <a:bodyPr/>
          <a:lstStyle/>
          <a:p>
            <a:r>
              <a:rPr lang="en-US" dirty="0"/>
              <a:t>Take a look at “</a:t>
            </a:r>
            <a:r>
              <a:rPr lang="en-US" dirty="0" smtClean="0"/>
              <a:t>l1regls.py” to see how this is implemented…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37972"/>
            <a:ext cx="6553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20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Morale of the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CVX is my choice for </a:t>
            </a:r>
            <a:r>
              <a:rPr lang="en-US" i="1" dirty="0" smtClean="0"/>
              <a:t>rapid</a:t>
            </a:r>
            <a:r>
              <a:rPr lang="en-US" dirty="0" smtClean="0"/>
              <a:t> prototyping</a:t>
            </a:r>
          </a:p>
          <a:p>
            <a:pPr lvl="1"/>
            <a:r>
              <a:rPr lang="en-US" dirty="0" smtClean="0"/>
              <a:t>Especially good when you want to change the formulation repeatedly</a:t>
            </a:r>
          </a:p>
          <a:p>
            <a:endParaRPr lang="en-US" dirty="0" smtClean="0"/>
          </a:p>
          <a:p>
            <a:r>
              <a:rPr lang="en-US" dirty="0" smtClean="0"/>
              <a:t>If you need to code in python</a:t>
            </a:r>
          </a:p>
          <a:p>
            <a:pPr lvl="1"/>
            <a:r>
              <a:rPr lang="en-US" dirty="0" smtClean="0"/>
              <a:t>CVXPY is an acceptable choice for small problems</a:t>
            </a:r>
          </a:p>
          <a:p>
            <a:pPr lvl="1"/>
            <a:r>
              <a:rPr lang="en-US" dirty="0" smtClean="0"/>
              <a:t>CVXOPT is a much better choice.</a:t>
            </a:r>
          </a:p>
          <a:p>
            <a:pPr lvl="1"/>
            <a:endParaRPr lang="en-US" dirty="0"/>
          </a:p>
          <a:p>
            <a:r>
              <a:rPr lang="en-US" dirty="0" smtClean="0"/>
              <a:t>If you have the need, patience and skill, customizing linear algebra is a good way to speed things up </a:t>
            </a:r>
            <a:r>
              <a:rPr lang="en-US" i="1" dirty="0" smtClean="0"/>
              <a:t>significantly.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818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CVX Basics</a:t>
            </a:r>
          </a:p>
          <a:p>
            <a:pPr lvl="1"/>
            <a:r>
              <a:rPr lang="en-US" sz="1600" dirty="0" smtClean="0"/>
              <a:t>What is CVX?</a:t>
            </a:r>
            <a:endParaRPr lang="en-US" sz="1600" dirty="0"/>
          </a:p>
          <a:p>
            <a:pPr lvl="1"/>
            <a:r>
              <a:rPr lang="en-US" sz="1600" dirty="0" smtClean="0"/>
              <a:t>Convexity and DCP Convexity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Advanced CVX</a:t>
            </a:r>
          </a:p>
          <a:p>
            <a:pPr lvl="1"/>
            <a:r>
              <a:rPr lang="en-US" sz="1600" dirty="0" smtClean="0"/>
              <a:t>Dual variables</a:t>
            </a:r>
          </a:p>
          <a:p>
            <a:pPr lvl="1"/>
            <a:r>
              <a:rPr lang="en-US" sz="1600" dirty="0" smtClean="0"/>
              <a:t>SDPs, GPs and MICPs</a:t>
            </a:r>
            <a:endParaRPr lang="en-US" sz="1600" dirty="0"/>
          </a:p>
          <a:p>
            <a:pPr lvl="1"/>
            <a:r>
              <a:rPr lang="en-US" sz="1600" dirty="0" smtClean="0"/>
              <a:t>Solver settings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CVXPY and CVX_OPT</a:t>
            </a:r>
          </a:p>
          <a:p>
            <a:pPr lvl="1"/>
            <a:r>
              <a:rPr lang="en-US" sz="1600" dirty="0" smtClean="0"/>
              <a:t>CVXPY (brief)</a:t>
            </a:r>
          </a:p>
          <a:p>
            <a:pPr lvl="1"/>
            <a:r>
              <a:rPr lang="en-US" sz="1600" dirty="0" smtClean="0"/>
              <a:t>Modeling language vs. solver</a:t>
            </a:r>
          </a:p>
          <a:p>
            <a:pPr lvl="1"/>
            <a:r>
              <a:rPr lang="en-US" sz="1600" dirty="0" smtClean="0"/>
              <a:t>CVXOPT Basic Usage and documentation</a:t>
            </a:r>
          </a:p>
          <a:p>
            <a:pPr lvl="1"/>
            <a:r>
              <a:rPr lang="en-US" sz="1600" dirty="0" smtClean="0"/>
              <a:t>Specializing Linear Algebra (time permitting)</a:t>
            </a:r>
          </a:p>
          <a:p>
            <a:endParaRPr lang="en-US" sz="2000" dirty="0"/>
          </a:p>
          <a:p>
            <a:r>
              <a:rPr lang="en-US" sz="2000" dirty="0" smtClean="0"/>
              <a:t>Course Wrap-up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058" y="5972628"/>
            <a:ext cx="5493657" cy="3668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4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covered many tools in a short time…</a:t>
            </a:r>
          </a:p>
          <a:p>
            <a:pPr lvl="1"/>
            <a:r>
              <a:rPr lang="en-US" dirty="0" smtClean="0"/>
              <a:t>[R] for Data Analysis</a:t>
            </a:r>
          </a:p>
          <a:p>
            <a:pPr lvl="1"/>
            <a:r>
              <a:rPr lang="en-US" dirty="0" smtClean="0"/>
              <a:t>D3.js for Interactive Visualization</a:t>
            </a:r>
          </a:p>
          <a:p>
            <a:pPr lvl="1"/>
            <a:r>
              <a:rPr lang="en-US" dirty="0" smtClean="0"/>
              <a:t>Python (</a:t>
            </a:r>
            <a:r>
              <a:rPr lang="en-US" dirty="0" err="1" smtClean="0"/>
              <a:t>PuLP</a:t>
            </a:r>
            <a:r>
              <a:rPr lang="en-US" dirty="0" smtClean="0"/>
              <a:t>) for Linear Optimization Modeling</a:t>
            </a:r>
          </a:p>
          <a:p>
            <a:pPr lvl="1"/>
            <a:r>
              <a:rPr lang="en-US" dirty="0" smtClean="0"/>
              <a:t>Java and CPLEX for customizing linear optimization solvers</a:t>
            </a:r>
          </a:p>
          <a:p>
            <a:pPr lvl="1"/>
            <a:r>
              <a:rPr lang="en-US" dirty="0" smtClean="0"/>
              <a:t>Distributed Computing on the EC2 Cloud</a:t>
            </a:r>
          </a:p>
          <a:p>
            <a:pPr lvl="1"/>
            <a:r>
              <a:rPr lang="en-US" dirty="0" smtClean="0"/>
              <a:t>CVX and </a:t>
            </a:r>
            <a:r>
              <a:rPr lang="en-US" dirty="0" err="1" smtClean="0"/>
              <a:t>CVXOpt</a:t>
            </a:r>
            <a:r>
              <a:rPr lang="en-US" dirty="0" smtClean="0"/>
              <a:t> for Convex Optimization Modeling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This suite of tools spans the various phases of research, development and implementation.</a:t>
            </a:r>
          </a:p>
          <a:p>
            <a:pPr lvl="1"/>
            <a:r>
              <a:rPr lang="en-US" dirty="0" smtClean="0"/>
              <a:t>It’s always important to think about what is the right tool for the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14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dataset of transaction data for a large retailer organized by customer.  You’re looking to build a new model to describe customer preferences.</a:t>
            </a:r>
          </a:p>
          <a:p>
            <a:endParaRPr lang="en-US" dirty="0"/>
          </a:p>
          <a:p>
            <a:r>
              <a:rPr lang="en-US" dirty="0" smtClean="0"/>
              <a:t>What would you use to do the initial data analysis?</a:t>
            </a:r>
          </a:p>
          <a:p>
            <a:endParaRPr lang="en-US" dirty="0"/>
          </a:p>
          <a:p>
            <a:r>
              <a:rPr lang="en-US" dirty="0" smtClean="0"/>
              <a:t>How would you implement and back-test various models to test their predictive power?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39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 research in linear integer programming. You’re interested in developing heuristics and algorithms for a specific class of problems (say tripartite graph matching).  </a:t>
            </a:r>
          </a:p>
          <a:p>
            <a:endParaRPr lang="en-US" dirty="0"/>
          </a:p>
          <a:p>
            <a:r>
              <a:rPr lang="en-US" dirty="0" smtClean="0"/>
              <a:t>To gain some intuition, you’d like to solve some sample instances, and study the structure of the solutions.  </a:t>
            </a:r>
          </a:p>
          <a:p>
            <a:endParaRPr lang="en-US" dirty="0"/>
          </a:p>
          <a:p>
            <a:r>
              <a:rPr lang="en-US" dirty="0" smtClean="0"/>
              <a:t>What tools would you use to do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51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studying the solutions,  you come up with (paper and pencil) a number of possible linear programming relaxations and would like to compare their relative strength.</a:t>
            </a:r>
          </a:p>
          <a:p>
            <a:endParaRPr lang="en-US" dirty="0"/>
          </a:p>
          <a:p>
            <a:r>
              <a:rPr lang="en-US" dirty="0" smtClean="0"/>
              <a:t>What tools would you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0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genius and </a:t>
            </a:r>
            <a:r>
              <a:rPr lang="en-US" dirty="0" err="1" smtClean="0"/>
              <a:t>hardwork</a:t>
            </a:r>
            <a:r>
              <a:rPr lang="en-US" dirty="0" smtClean="0"/>
              <a:t> has finally paid off!  You have a great new linear programming based heuristic.</a:t>
            </a:r>
          </a:p>
          <a:p>
            <a:endParaRPr lang="en-US" dirty="0"/>
          </a:p>
          <a:p>
            <a:r>
              <a:rPr lang="en-US" dirty="0" smtClean="0"/>
              <a:t>You would like to run the heuristic on many simulated instances to collect computational evidence for your forthcoming journal paper.</a:t>
            </a:r>
          </a:p>
          <a:p>
            <a:endParaRPr lang="en-US" dirty="0"/>
          </a:p>
          <a:p>
            <a:r>
              <a:rPr lang="en-US" dirty="0" smtClean="0"/>
              <a:t>How would you do this?</a:t>
            </a:r>
          </a:p>
          <a:p>
            <a:r>
              <a:rPr lang="en-US" dirty="0" smtClean="0"/>
              <a:t>How would you make a high-quality graphic for the 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61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better than a paper, a company wants to use your heuristic as part of their operations.</a:t>
            </a:r>
          </a:p>
          <a:p>
            <a:endParaRPr lang="en-US" dirty="0"/>
          </a:p>
          <a:p>
            <a:r>
              <a:rPr lang="en-US" dirty="0" smtClean="0"/>
              <a:t>How would you demonstrate your work to non-technical audiences?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30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1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by doing…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learn CVX by examples</a:t>
            </a:r>
          </a:p>
          <a:p>
            <a:pPr lvl="1"/>
            <a:r>
              <a:rPr lang="en-US" dirty="0" smtClean="0"/>
              <a:t>Second best: </a:t>
            </a:r>
            <a:r>
              <a:rPr lang="en-US" dirty="0"/>
              <a:t>Consult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cvxr.com</a:t>
            </a:r>
            <a:r>
              <a:rPr lang="en-US" dirty="0"/>
              <a:t>/</a:t>
            </a:r>
            <a:r>
              <a:rPr lang="en-US" dirty="0" err="1"/>
              <a:t>cvx</a:t>
            </a:r>
            <a:r>
              <a:rPr lang="en-US" dirty="0"/>
              <a:t>/doc/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Please open “</a:t>
            </a:r>
            <a:r>
              <a:rPr lang="en-US" dirty="0" err="1" smtClean="0"/>
              <a:t>testCVX.m</a:t>
            </a:r>
            <a:r>
              <a:rPr lang="en-US" dirty="0" smtClean="0"/>
              <a:t>” and run it.</a:t>
            </a:r>
          </a:p>
          <a:p>
            <a:endParaRPr lang="en-US" dirty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is this optimization doing?</a:t>
            </a:r>
          </a:p>
          <a:p>
            <a:pPr lvl="1"/>
            <a:r>
              <a:rPr lang="en-US" dirty="0" smtClean="0"/>
              <a:t>What is the dimension of x?  The value of x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many non-zero values of x are there?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CVX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Problem surrounded by </a:t>
            </a:r>
            <a:r>
              <a:rPr lang="en-US" sz="2200" dirty="0" err="1" smtClean="0">
                <a:latin typeface="Calibri"/>
                <a:cs typeface="Calibri"/>
              </a:rPr>
              <a:t>cvx_begin</a:t>
            </a:r>
            <a:r>
              <a:rPr lang="en-US" sz="2200" dirty="0" smtClean="0">
                <a:latin typeface="Calibri"/>
                <a:cs typeface="Calibri"/>
              </a:rPr>
              <a:t> … </a:t>
            </a:r>
            <a:r>
              <a:rPr lang="en-US" sz="2200" dirty="0" err="1" smtClean="0">
                <a:latin typeface="Calibri"/>
                <a:cs typeface="Calibri"/>
              </a:rPr>
              <a:t>cvx_end</a:t>
            </a:r>
            <a:endParaRPr lang="en-US" sz="2200" dirty="0" smtClean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c</a:t>
            </a:r>
            <a:r>
              <a:rPr lang="en-US" dirty="0" err="1" smtClean="0">
                <a:latin typeface="Calibri"/>
                <a:cs typeface="Calibri"/>
              </a:rPr>
              <a:t>vx_begin</a:t>
            </a:r>
            <a:r>
              <a:rPr lang="en-US" dirty="0" smtClean="0">
                <a:latin typeface="Calibri"/>
                <a:cs typeface="Calibri"/>
              </a:rPr>
              <a:t> quiet … </a:t>
            </a:r>
            <a:r>
              <a:rPr lang="en-US" dirty="0" err="1" smtClean="0">
                <a:latin typeface="Calibri"/>
                <a:cs typeface="Calibri"/>
              </a:rPr>
              <a:t>cvx_end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will suppress output</a:t>
            </a:r>
          </a:p>
          <a:p>
            <a:pPr lvl="1"/>
            <a:endParaRPr lang="en-US" dirty="0"/>
          </a:p>
          <a:p>
            <a:r>
              <a:rPr lang="en-US" sz="2200" dirty="0" smtClean="0"/>
              <a:t>Variables are declared first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Variable x(n)</a:t>
            </a:r>
            <a:r>
              <a:rPr lang="en-US" dirty="0" smtClean="0"/>
              <a:t> ~ indicates a vector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Variable y(m, n</a:t>
            </a:r>
            <a:r>
              <a:rPr lang="en-US" dirty="0" smtClean="0"/>
              <a:t>) ~ an n by m matrix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Variables x(n) y(m, n) z </a:t>
            </a:r>
            <a:r>
              <a:rPr lang="en-US" dirty="0" smtClean="0"/>
              <a:t>~ a vector, a matrix and a scalar!</a:t>
            </a:r>
          </a:p>
          <a:p>
            <a:pPr lvl="1"/>
            <a:r>
              <a:rPr lang="en-US" dirty="0" smtClean="0"/>
              <a:t>We’ll see other possibilities later</a:t>
            </a:r>
          </a:p>
          <a:p>
            <a:pPr lvl="1"/>
            <a:endParaRPr lang="en-US" dirty="0"/>
          </a:p>
          <a:p>
            <a:r>
              <a:rPr lang="en-US" sz="2200" dirty="0" smtClean="0"/>
              <a:t>After </a:t>
            </a:r>
            <a:r>
              <a:rPr lang="en-US" sz="2200" dirty="0" err="1" smtClean="0">
                <a:latin typeface="Calibri"/>
                <a:cs typeface="Calibri"/>
              </a:rPr>
              <a:t>cvx_end</a:t>
            </a:r>
            <a:r>
              <a:rPr lang="en-US" sz="2200" dirty="0" smtClean="0"/>
              <a:t>, automatically solves…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c</a:t>
            </a:r>
            <a:r>
              <a:rPr lang="en-US" dirty="0" err="1" smtClean="0">
                <a:latin typeface="Calibri"/>
                <a:cs typeface="Calibri"/>
              </a:rPr>
              <a:t>vx_optval</a:t>
            </a:r>
            <a:r>
              <a:rPr lang="en-US" dirty="0" smtClean="0"/>
              <a:t> contains optimal value</a:t>
            </a:r>
          </a:p>
          <a:p>
            <a:pPr lvl="1"/>
            <a:r>
              <a:rPr lang="en-US" dirty="0" smtClean="0"/>
              <a:t>Variables are replaced with their optimal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previous least-squares problem was badly conditioned.</a:t>
            </a:r>
          </a:p>
          <a:p>
            <a:r>
              <a:rPr lang="en-US" sz="2200" dirty="0" smtClean="0"/>
              <a:t>Modify the optimization to solve a regularized problem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for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Embed this optimization into a script to solve the above for 			    .  Plot the trade-off curve.  (Hint: Use a “for” loop.  Suppress output in the loop.)</a:t>
            </a:r>
          </a:p>
          <a:p>
            <a:endParaRPr lang="en-US" sz="2200" dirty="0" smtClean="0"/>
          </a:p>
          <a:p>
            <a:r>
              <a:rPr lang="en-US" sz="2200" dirty="0" smtClean="0"/>
              <a:t>Challenge Questions:</a:t>
            </a:r>
          </a:p>
          <a:p>
            <a:pPr lvl="1"/>
            <a:r>
              <a:rPr lang="en-US" dirty="0" smtClean="0"/>
              <a:t>Is CVX white-space sensitive?</a:t>
            </a:r>
          </a:p>
          <a:p>
            <a:pPr lvl="1"/>
            <a:r>
              <a:rPr lang="en-US" dirty="0" smtClean="0"/>
              <a:t>How would you incorporate the constraints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43" y="2406930"/>
            <a:ext cx="1905000" cy="2667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7" y="2951568"/>
            <a:ext cx="5842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4" y="4005145"/>
            <a:ext cx="2489200" cy="292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16" y="6300742"/>
            <a:ext cx="3022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3622</Words>
  <Application>Microsoft Macintosh PowerPoint</Application>
  <PresentationFormat>On-screen Show (4:3)</PresentationFormat>
  <Paragraphs>664</Paragraphs>
  <Slides>69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Clarity</vt:lpstr>
      <vt:lpstr>Modeling Convex Optimization Problems</vt:lpstr>
      <vt:lpstr>Outline</vt:lpstr>
      <vt:lpstr>Full Disclosure</vt:lpstr>
      <vt:lpstr>Outline</vt:lpstr>
      <vt:lpstr>What is CVX?</vt:lpstr>
      <vt:lpstr>What is CVX NOT?</vt:lpstr>
      <vt:lpstr>Learn by doing…</vt:lpstr>
      <vt:lpstr>CVX Basics</vt:lpstr>
      <vt:lpstr>Your turn…</vt:lpstr>
      <vt:lpstr>Summary of the basics</vt:lpstr>
      <vt:lpstr>Review: Convexity</vt:lpstr>
      <vt:lpstr>Review: Convexity II</vt:lpstr>
      <vt:lpstr>Convex Sets</vt:lpstr>
      <vt:lpstr>Convex Optimization Problems</vt:lpstr>
      <vt:lpstr>Disciplined Convex Programming (DCP)</vt:lpstr>
      <vt:lpstr>DCP… intuitively</vt:lpstr>
      <vt:lpstr>DCP (continued)</vt:lpstr>
      <vt:lpstr>Valid optimization problems</vt:lpstr>
      <vt:lpstr>Examples:</vt:lpstr>
      <vt:lpstr>Some practical advice….</vt:lpstr>
      <vt:lpstr>Your turn…Maximal entropy problems</vt:lpstr>
      <vt:lpstr>Max Entropy II</vt:lpstr>
      <vt:lpstr>Summary on DCP Convexity</vt:lpstr>
      <vt:lpstr>Outline</vt:lpstr>
      <vt:lpstr>Dual Variables</vt:lpstr>
      <vt:lpstr>Example 1 Constraint:</vt:lpstr>
      <vt:lpstr>Example: Vector Constraint</vt:lpstr>
      <vt:lpstr>Constraints in a Loop I</vt:lpstr>
      <vt:lpstr>Constraints in a Loop II</vt:lpstr>
      <vt:lpstr>Your turn … Max Entropy revisited</vt:lpstr>
      <vt:lpstr>Max Entropy Solution</vt:lpstr>
      <vt:lpstr>SDP mode</vt:lpstr>
      <vt:lpstr>Take my word for it…</vt:lpstr>
      <vt:lpstr>Your first SDP in CVX</vt:lpstr>
      <vt:lpstr>Other matrix operations</vt:lpstr>
      <vt:lpstr>Other Matrix Operations Ct’d</vt:lpstr>
      <vt:lpstr>Your turn… Asset Correlation</vt:lpstr>
      <vt:lpstr>Formulate as an SDP</vt:lpstr>
      <vt:lpstr>SDP Review</vt:lpstr>
      <vt:lpstr>Geometric programming</vt:lpstr>
      <vt:lpstr>Mixed Integer Programming</vt:lpstr>
      <vt:lpstr>Fine-tuning Solver Settings</vt:lpstr>
      <vt:lpstr>Summary of Advanced Features</vt:lpstr>
      <vt:lpstr>Where do I learn more?</vt:lpstr>
      <vt:lpstr>Outline</vt:lpstr>
      <vt:lpstr>Performance Bottlenecks… When not to use CVX?</vt:lpstr>
      <vt:lpstr>Could vary the solver…</vt:lpstr>
      <vt:lpstr>CVXPY</vt:lpstr>
      <vt:lpstr>And the results…</vt:lpstr>
      <vt:lpstr>An important warning </vt:lpstr>
      <vt:lpstr>From modeling language to solver</vt:lpstr>
      <vt:lpstr>Example QP Solver</vt:lpstr>
      <vt:lpstr>Board Work</vt:lpstr>
      <vt:lpstr>Solution</vt:lpstr>
      <vt:lpstr>Coding this up in CVXOpt</vt:lpstr>
      <vt:lpstr>Let’s (together) code up our Lasso problem</vt:lpstr>
      <vt:lpstr>And the results….</vt:lpstr>
      <vt:lpstr>Customizing Linear Algebra</vt:lpstr>
      <vt:lpstr>Example…</vt:lpstr>
      <vt:lpstr>And the results…</vt:lpstr>
      <vt:lpstr>Morale of the story…</vt:lpstr>
      <vt:lpstr>Outline</vt:lpstr>
      <vt:lpstr>Course Contents</vt:lpstr>
      <vt:lpstr>Situation 1</vt:lpstr>
      <vt:lpstr>Situation 2</vt:lpstr>
      <vt:lpstr>Situation 3</vt:lpstr>
      <vt:lpstr>Situation 4</vt:lpstr>
      <vt:lpstr>Situation 5</vt:lpstr>
      <vt:lpstr>Thank you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for ClassE Web Portal</dc:title>
  <dc:creator>Vishal Gupta</dc:creator>
  <cp:lastModifiedBy>Vishal Gupta</cp:lastModifiedBy>
  <cp:revision>158</cp:revision>
  <dcterms:created xsi:type="dcterms:W3CDTF">2012-12-06T14:00:29Z</dcterms:created>
  <dcterms:modified xsi:type="dcterms:W3CDTF">2014-04-14T01:20:39Z</dcterms:modified>
</cp:coreProperties>
</file>