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9" r:id="rId3"/>
    <p:sldId id="257" r:id="rId4"/>
    <p:sldId id="270" r:id="rId5"/>
    <p:sldId id="258" r:id="rId6"/>
    <p:sldId id="259" r:id="rId7"/>
    <p:sldId id="260" r:id="rId8"/>
    <p:sldId id="272" r:id="rId9"/>
    <p:sldId id="261" r:id="rId10"/>
    <p:sldId id="278" r:id="rId11"/>
    <p:sldId id="273" r:id="rId12"/>
    <p:sldId id="262" r:id="rId13"/>
    <p:sldId id="263" r:id="rId14"/>
    <p:sldId id="274" r:id="rId15"/>
    <p:sldId id="264" r:id="rId16"/>
    <p:sldId id="275" r:id="rId17"/>
    <p:sldId id="276" r:id="rId18"/>
    <p:sldId id="265" r:id="rId19"/>
    <p:sldId id="277" r:id="rId20"/>
    <p:sldId id="266" r:id="rId21"/>
    <p:sldId id="267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4B72A-2412-5943-9380-1F25C816E03E}" type="datetimeFigureOut">
              <a:rPr lang="fr-FR" smtClean="0"/>
              <a:t>5/2/17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8796C-306B-5F4A-A7D9-C1022EE7B1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245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8DD39-1D1B-DC4B-963A-466D6DEB6C94}" type="datetimeFigureOut">
              <a:rPr lang="fr-FR" smtClean="0"/>
              <a:t>5/2/17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C5D1B-2885-C649-A653-5AB429414C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833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F3B6-2776-C547-8269-EEBC448BF095}" type="datetime2">
              <a:rPr lang="en-US" smtClean="0"/>
              <a:t>mardi, mai 2,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45D7-18B9-814A-9A08-3AF95D36F532}" type="datetime2">
              <a:rPr lang="en-US" smtClean="0"/>
              <a:t>mardi, mai 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30B2-F525-FF45-865D-DD66D0CF569A}" type="datetime2">
              <a:rPr lang="en-US" smtClean="0"/>
              <a:t>mardi, mai 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6471-3309-5D4A-AC35-BF39B59044D5}" type="datetime2">
              <a:rPr lang="en-US" smtClean="0"/>
              <a:t>mardi, mai 2,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E843-EDF6-9044-AE1D-3E2C8E70F205}" type="datetime2">
              <a:rPr lang="en-US" smtClean="0"/>
              <a:t>mardi, mai 2, 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D83F-822F-214B-8799-8F3280C0C8D2}" type="datetime2">
              <a:rPr lang="en-US" smtClean="0"/>
              <a:t>mardi, mai 2, 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26B6-889D-0A42-84C5-A2FF034C08CD}" type="datetime2">
              <a:rPr lang="en-US" smtClean="0"/>
              <a:t>mardi, mai 2,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AC84-6F97-E742-91D0-601AC272184B}" type="datetime2">
              <a:rPr lang="en-US" smtClean="0"/>
              <a:t>mardi, mai 2, 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0CB1-3B0C-E044-A96D-9B9A07A9EA96}" type="datetime2">
              <a:rPr lang="en-US" smtClean="0"/>
              <a:t>mardi, mai 2, 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F0CB-EDFE-4E44-ADED-35E6B29B9971}" type="datetime2">
              <a:rPr lang="en-US" smtClean="0"/>
              <a:t>mardi, mai 2,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D2D6-7B7D-8C40-9B59-23F532DA6534}" type="datetime2">
              <a:rPr lang="en-US" smtClean="0"/>
              <a:t>mardi, mai 2, 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3739E8E-14B5-6C4F-A083-751A7AA7A255}" type="datetime2">
              <a:rPr lang="en-US" smtClean="0"/>
              <a:t>mardi, mai 2,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74700" y="520699"/>
            <a:ext cx="8216900" cy="2854791"/>
          </a:xfrm>
        </p:spPr>
        <p:txBody>
          <a:bodyPr/>
          <a:lstStyle/>
          <a:p>
            <a:r>
              <a:rPr lang="fr-FR" sz="4400" dirty="0" smtClean="0"/>
              <a:t>             Song </a:t>
            </a:r>
            <a:r>
              <a:rPr lang="fr-FR" sz="4400" dirty="0" err="1" smtClean="0"/>
              <a:t>Similarities</a:t>
            </a:r>
            <a:r>
              <a:rPr lang="fr-FR" sz="4400" dirty="0" smtClean="0"/>
              <a:t> </a:t>
            </a:r>
            <a:br>
              <a:rPr lang="fr-FR" sz="4400" dirty="0" smtClean="0"/>
            </a:br>
            <a:r>
              <a:rPr lang="fr-FR" sz="4000" dirty="0" smtClean="0"/>
              <a:t>via </a:t>
            </a:r>
            <a:r>
              <a:rPr lang="fr-FR" sz="4000" dirty="0" err="1" smtClean="0"/>
              <a:t>Homology</a:t>
            </a:r>
            <a:r>
              <a:rPr lang="fr-FR" sz="4000" dirty="0" smtClean="0"/>
              <a:t> of Chroma </a:t>
            </a:r>
            <a:r>
              <a:rPr lang="fr-FR" sz="4000" dirty="0" err="1" smtClean="0"/>
              <a:t>Features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Samuel </a:t>
            </a:r>
            <a:r>
              <a:rPr lang="fr-FR" dirty="0" err="1" smtClean="0"/>
              <a:t>Leventhal</a:t>
            </a:r>
            <a:r>
              <a:rPr lang="fr-FR" dirty="0" smtClean="0"/>
              <a:t> and Zahra </a:t>
            </a:r>
            <a:r>
              <a:rPr lang="fr-FR" dirty="0" err="1" smtClean="0"/>
              <a:t>Fahimfar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1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"/>
            <a:ext cx="6934200" cy="204469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fr-FR" sz="2400" dirty="0" smtClean="0"/>
              <a:t>Persistent </a:t>
            </a:r>
            <a:r>
              <a:rPr lang="fr-FR" sz="2400" dirty="0" err="1" smtClean="0"/>
              <a:t>Homology</a:t>
            </a:r>
            <a:r>
              <a:rPr lang="fr-FR" sz="2400" dirty="0" smtClean="0"/>
              <a:t> of chroma </a:t>
            </a:r>
            <a:r>
              <a:rPr lang="fr-FR" sz="2400" dirty="0" err="1" smtClean="0"/>
              <a:t>features</a:t>
            </a:r>
            <a:r>
              <a:rPr lang="fr-FR" sz="2400" dirty="0" smtClean="0"/>
              <a:t>.</a:t>
            </a:r>
          </a:p>
          <a:p>
            <a:pPr>
              <a:buFont typeface="Arial"/>
              <a:buChar char="•"/>
            </a:pPr>
            <a:endParaRPr lang="fr-FR" sz="24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1282700"/>
          </a:xfrm>
        </p:spPr>
        <p:txBody>
          <a:bodyPr/>
          <a:lstStyle/>
          <a:p>
            <a:r>
              <a:rPr lang="fr-FR" dirty="0" err="1" smtClean="0"/>
              <a:t>Topological</a:t>
            </a:r>
            <a:r>
              <a:rPr lang="fr-FR" dirty="0" smtClean="0"/>
              <a:t> Aspects</a:t>
            </a:r>
            <a:endParaRPr lang="fr-FR" dirty="0"/>
          </a:p>
        </p:txBody>
      </p:sp>
      <p:pic>
        <p:nvPicPr>
          <p:cNvPr id="6" name="Image 5" descr="persChro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55" y="609600"/>
            <a:ext cx="5186178" cy="5186178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  <p:pic>
        <p:nvPicPr>
          <p:cNvPr id="7" name="Image 6" descr="musicPersiste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" y="1864375"/>
            <a:ext cx="4377769" cy="28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9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2"/>
            <a:ext cx="6934200" cy="118887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fr-FR" sz="2400" dirty="0" smtClean="0"/>
              <a:t>Persistent </a:t>
            </a:r>
            <a:r>
              <a:rPr lang="fr-FR" sz="2400" dirty="0" err="1" smtClean="0"/>
              <a:t>Homology</a:t>
            </a:r>
            <a:r>
              <a:rPr lang="fr-FR" sz="2400" dirty="0" smtClean="0"/>
              <a:t> of Chroma </a:t>
            </a:r>
            <a:r>
              <a:rPr lang="fr-FR" sz="2400" dirty="0" err="1"/>
              <a:t>F</a:t>
            </a:r>
            <a:r>
              <a:rPr lang="fr-FR" sz="2400" dirty="0" err="1" smtClean="0"/>
              <a:t>eatures</a:t>
            </a:r>
            <a:r>
              <a:rPr lang="fr-FR" sz="2400" dirty="0" smtClean="0"/>
              <a:t>.</a:t>
            </a:r>
          </a:p>
          <a:p>
            <a:pPr lvl="1">
              <a:buFont typeface="Arial"/>
              <a:buChar char="•"/>
            </a:pPr>
            <a:r>
              <a:rPr lang="fr-FR" sz="2200" dirty="0" err="1" smtClean="0"/>
              <a:t>Example</a:t>
            </a:r>
            <a:r>
              <a:rPr lang="fr-FR" sz="2200" dirty="0" smtClean="0"/>
              <a:t>: </a:t>
            </a:r>
            <a:r>
              <a:rPr lang="fr-FR" sz="2200" dirty="0" err="1" smtClean="0"/>
              <a:t>Preachin</a:t>
            </a:r>
            <a:r>
              <a:rPr lang="fr-FR" sz="2200" dirty="0" smtClean="0"/>
              <a:t>’ by Son House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" y="4876799"/>
            <a:ext cx="7543800" cy="1391827"/>
          </a:xfrm>
        </p:spPr>
        <p:txBody>
          <a:bodyPr/>
          <a:lstStyle/>
          <a:p>
            <a:r>
              <a:rPr lang="fr-FR" dirty="0" err="1" smtClean="0"/>
              <a:t>Topological</a:t>
            </a:r>
            <a:r>
              <a:rPr lang="fr-FR" dirty="0" smtClean="0"/>
              <a:t> Aspects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  <p:pic>
        <p:nvPicPr>
          <p:cNvPr id="8" name="Image 7" descr="sonHouseAmIWriteorWr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46" y="1188878"/>
            <a:ext cx="4597057" cy="4200758"/>
          </a:xfrm>
          <a:prstGeom prst="rect">
            <a:avLst/>
          </a:prstGeom>
        </p:spPr>
      </p:pic>
      <p:pic>
        <p:nvPicPr>
          <p:cNvPr id="10" name="Image 9" descr="preachinBar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637" y="1188877"/>
            <a:ext cx="4711744" cy="420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8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b="1" dirty="0" smtClean="0"/>
              <a:t>pair-</a:t>
            </a:r>
            <a:r>
              <a:rPr lang="fr-FR" b="1" dirty="0" err="1" smtClean="0"/>
              <a:t>wise</a:t>
            </a:r>
            <a:r>
              <a:rPr lang="fr-FR" b="1" dirty="0" smtClean="0"/>
              <a:t> </a:t>
            </a:r>
            <a:r>
              <a:rPr lang="fr-FR" b="1" dirty="0" err="1" smtClean="0"/>
              <a:t>Bottleneck</a:t>
            </a:r>
            <a:r>
              <a:rPr lang="fr-FR" b="1" dirty="0" smtClean="0"/>
              <a:t> distance </a:t>
            </a:r>
            <a:r>
              <a:rPr lang="fr-FR" b="1" dirty="0" smtClean="0"/>
              <a:t>matrix.</a:t>
            </a:r>
            <a:endParaRPr lang="fr-FR" b="1" dirty="0" smtClean="0"/>
          </a:p>
          <a:p>
            <a:pPr>
              <a:buFont typeface="Arial"/>
              <a:buChar char="•"/>
            </a:pPr>
            <a:r>
              <a:rPr lang="fr-FR" dirty="0" smtClean="0"/>
              <a:t>Cluster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kMeans</a:t>
            </a:r>
            <a:r>
              <a:rPr lang="fr-FR" dirty="0" smtClean="0"/>
              <a:t> and </a:t>
            </a:r>
            <a:r>
              <a:rPr lang="fr-FR" b="1" dirty="0" err="1" smtClean="0"/>
              <a:t>kMedoid</a:t>
            </a:r>
            <a:r>
              <a:rPr lang="fr-FR" dirty="0"/>
              <a:t>.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Visualisation via </a:t>
            </a:r>
            <a:r>
              <a:rPr lang="fr-FR" b="1" dirty="0" smtClean="0"/>
              <a:t>multi-</a:t>
            </a:r>
            <a:r>
              <a:rPr lang="fr-FR" b="1" dirty="0" err="1" smtClean="0"/>
              <a:t>dimensional</a:t>
            </a:r>
            <a:r>
              <a:rPr lang="fr-FR" b="1" dirty="0" smtClean="0"/>
              <a:t> </a:t>
            </a:r>
            <a:r>
              <a:rPr lang="fr-FR" b="1" dirty="0" err="1" smtClean="0"/>
              <a:t>scaling</a:t>
            </a:r>
            <a:r>
              <a:rPr lang="fr-FR" dirty="0"/>
              <a:t>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Classification via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0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err="1" smtClean="0"/>
              <a:t>Results</a:t>
            </a:r>
            <a:r>
              <a:rPr lang="fr-FR" sz="3600" dirty="0" smtClean="0"/>
              <a:t>: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2800" dirty="0" err="1" smtClean="0"/>
              <a:t>Nearest</a:t>
            </a:r>
            <a:r>
              <a:rPr lang="fr-FR" sz="2800" dirty="0" smtClean="0"/>
              <a:t> in </a:t>
            </a:r>
            <a:r>
              <a:rPr lang="fr-FR" sz="2800" dirty="0" err="1" smtClean="0"/>
              <a:t>Bottleneck</a:t>
            </a:r>
            <a:r>
              <a:rPr lang="fr-FR" sz="2800" dirty="0" smtClean="0"/>
              <a:t> Distance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 descr="nearSonhous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20" y="685801"/>
            <a:ext cx="8150289" cy="330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2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" y="4876799"/>
            <a:ext cx="7543800" cy="1405337"/>
          </a:xfrm>
        </p:spPr>
        <p:txBody>
          <a:bodyPr>
            <a:noAutofit/>
          </a:bodyPr>
          <a:lstStyle/>
          <a:p>
            <a:r>
              <a:rPr lang="fr-FR" sz="3600" dirty="0" err="1" smtClean="0"/>
              <a:t>Results</a:t>
            </a:r>
            <a:r>
              <a:rPr lang="fr-FR" sz="3600" dirty="0" smtClean="0"/>
              <a:t>: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2800" dirty="0" err="1" smtClean="0"/>
              <a:t>Nearest</a:t>
            </a:r>
            <a:r>
              <a:rPr lang="fr-FR" sz="2800" dirty="0" smtClean="0"/>
              <a:t> in </a:t>
            </a:r>
            <a:r>
              <a:rPr lang="fr-FR" sz="2800" dirty="0" err="1" smtClean="0"/>
              <a:t>Bottleneck</a:t>
            </a:r>
            <a:r>
              <a:rPr lang="fr-FR" sz="2800" dirty="0" smtClean="0"/>
              <a:t> Distance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 descr="nearSonhous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5" y="1"/>
            <a:ext cx="4712183" cy="1913682"/>
          </a:xfrm>
          <a:prstGeom prst="rect">
            <a:avLst/>
          </a:prstGeom>
        </p:spPr>
      </p:pic>
      <p:pic>
        <p:nvPicPr>
          <p:cNvPr id="9" name="Image 8" descr="nearSonhous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93" y="1940703"/>
            <a:ext cx="6711905" cy="33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6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807960" cy="1148648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Results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sz="2900" dirty="0" smtClean="0"/>
              <a:t>Multi-</a:t>
            </a:r>
            <a:r>
              <a:rPr lang="fr-FR" sz="2900" dirty="0" err="1" smtClean="0"/>
              <a:t>Dimensional</a:t>
            </a:r>
            <a:r>
              <a:rPr lang="fr-FR" sz="2900" dirty="0" smtClean="0"/>
              <a:t> </a:t>
            </a:r>
            <a:r>
              <a:rPr lang="fr-FR" sz="2900" dirty="0" err="1" smtClean="0"/>
              <a:t>Scaling</a:t>
            </a:r>
            <a:r>
              <a:rPr lang="fr-FR" sz="2900" dirty="0" smtClean="0"/>
              <a:t> and </a:t>
            </a:r>
            <a:r>
              <a:rPr lang="fr-FR" sz="2900" b="1" dirty="0" err="1" smtClean="0"/>
              <a:t>kMeans</a:t>
            </a:r>
            <a:r>
              <a:rPr lang="fr-FR" sz="2900" dirty="0" smtClean="0"/>
              <a:t> </a:t>
            </a:r>
            <a:r>
              <a:rPr lang="fr-FR" sz="2900" dirty="0" err="1" smtClean="0"/>
              <a:t>Clustering</a:t>
            </a:r>
            <a:endParaRPr lang="fr-FR" sz="29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  <p:pic>
        <p:nvPicPr>
          <p:cNvPr id="6" name="Image 5" descr="mdsbottlelessthanpoint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955" y="81059"/>
            <a:ext cx="6066727" cy="553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" y="4876799"/>
            <a:ext cx="7807960" cy="1378317"/>
          </a:xfrm>
        </p:spPr>
        <p:txBody>
          <a:bodyPr>
            <a:normAutofit/>
          </a:bodyPr>
          <a:lstStyle/>
          <a:p>
            <a:r>
              <a:rPr lang="fr-FR" dirty="0" err="1" smtClean="0"/>
              <a:t>Results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sz="2400" b="1" dirty="0" err="1" smtClean="0"/>
              <a:t>kMeans</a:t>
            </a:r>
            <a:r>
              <a:rPr lang="fr-FR" sz="2400" dirty="0" smtClean="0"/>
              <a:t> </a:t>
            </a:r>
            <a:r>
              <a:rPr lang="fr-FR" sz="2400" dirty="0" err="1" smtClean="0"/>
              <a:t>Clustering</a:t>
            </a:r>
            <a:r>
              <a:rPr lang="fr-FR" sz="2400" dirty="0" smtClean="0"/>
              <a:t> </a:t>
            </a:r>
            <a:r>
              <a:rPr lang="fr-FR" sz="2400" dirty="0" err="1" smtClean="0"/>
              <a:t>Centers</a:t>
            </a:r>
            <a:endParaRPr lang="fr-FR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  <p:pic>
        <p:nvPicPr>
          <p:cNvPr id="7" name="Image 6" descr="kmeansCent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46" y="162119"/>
            <a:ext cx="5797806" cy="568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7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33600" y="1256427"/>
            <a:ext cx="6096000" cy="362037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Issues: </a:t>
            </a:r>
          </a:p>
          <a:p>
            <a:pPr lvl="1">
              <a:buFont typeface="Arial"/>
              <a:buChar char="•"/>
            </a:pPr>
            <a:r>
              <a:rPr lang="fr-FR" sz="1600" dirty="0" err="1" smtClean="0"/>
              <a:t>Results</a:t>
            </a:r>
            <a:r>
              <a:rPr lang="fr-FR" sz="1600" dirty="0" smtClean="0"/>
              <a:t> </a:t>
            </a:r>
            <a:r>
              <a:rPr lang="fr-FR" sz="1600" dirty="0" err="1" smtClean="0"/>
              <a:t>similar</a:t>
            </a:r>
            <a:r>
              <a:rPr lang="fr-FR" sz="1600" dirty="0" smtClean="0"/>
              <a:t> genre but </a:t>
            </a:r>
            <a:r>
              <a:rPr lang="fr-FR" sz="1600" dirty="0" err="1" smtClean="0"/>
              <a:t>potentially</a:t>
            </a:r>
            <a:r>
              <a:rPr lang="fr-FR" sz="1600" dirty="0" smtClean="0"/>
              <a:t> </a:t>
            </a:r>
            <a:r>
              <a:rPr lang="fr-FR" sz="1600" dirty="0" err="1" smtClean="0"/>
              <a:t>coincidince</a:t>
            </a:r>
            <a:r>
              <a:rPr lang="fr-FR" sz="1600" dirty="0" smtClean="0"/>
              <a:t>.</a:t>
            </a:r>
          </a:p>
          <a:p>
            <a:pPr lvl="1">
              <a:buFont typeface="Arial"/>
              <a:buChar char="•"/>
            </a:pPr>
            <a:r>
              <a:rPr lang="fr-FR" sz="1600" dirty="0" smtClean="0"/>
              <a:t>Cluster </a:t>
            </a:r>
            <a:r>
              <a:rPr lang="fr-FR" sz="1600" dirty="0" err="1" smtClean="0"/>
              <a:t>centers</a:t>
            </a:r>
            <a:r>
              <a:rPr lang="fr-FR" sz="1600" dirty="0" smtClean="0"/>
              <a:t> change </a:t>
            </a:r>
            <a:r>
              <a:rPr lang="fr-FR" sz="1600" dirty="0" err="1" smtClean="0"/>
              <a:t>every</a:t>
            </a:r>
            <a:r>
              <a:rPr lang="fr-FR" sz="1600" dirty="0" smtClean="0"/>
              <a:t> time </a:t>
            </a:r>
            <a:r>
              <a:rPr lang="fr-FR" sz="1600" dirty="0" err="1" smtClean="0"/>
              <a:t>clustering</a:t>
            </a:r>
            <a:r>
              <a:rPr lang="fr-FR" sz="1600" dirty="0" smtClean="0"/>
              <a:t> </a:t>
            </a:r>
            <a:r>
              <a:rPr lang="fr-FR" sz="1600" dirty="0" err="1" smtClean="0"/>
              <a:t>performed</a:t>
            </a:r>
            <a:r>
              <a:rPr lang="fr-FR" sz="1600" dirty="0" smtClean="0"/>
              <a:t>.</a:t>
            </a:r>
          </a:p>
          <a:p>
            <a:pPr>
              <a:buFont typeface="Arial"/>
              <a:buChar char="•"/>
            </a:pPr>
            <a:r>
              <a:rPr lang="fr-FR" sz="1800" dirty="0" smtClean="0"/>
              <a:t>Solution:</a:t>
            </a:r>
          </a:p>
          <a:p>
            <a:pPr lvl="1">
              <a:buFont typeface="Arial"/>
              <a:buChar char="•"/>
            </a:pPr>
            <a:r>
              <a:rPr lang="fr-FR" sz="1600" dirty="0" err="1" smtClean="0"/>
              <a:t>kMedoid</a:t>
            </a:r>
            <a:r>
              <a:rPr lang="fr-FR" sz="1600" dirty="0" smtClean="0"/>
              <a:t> </a:t>
            </a:r>
            <a:r>
              <a:rPr lang="fr-FR" sz="1600" dirty="0" err="1" smtClean="0"/>
              <a:t>Clustering</a:t>
            </a:r>
            <a:r>
              <a:rPr lang="fr-FR" sz="1600" dirty="0" smtClean="0"/>
              <a:t>- more </a:t>
            </a:r>
            <a:r>
              <a:rPr lang="fr-FR" sz="1600" dirty="0" err="1" smtClean="0"/>
              <a:t>robust</a:t>
            </a:r>
            <a:r>
              <a:rPr lang="fr-FR" sz="1600" dirty="0" smtClean="0"/>
              <a:t> </a:t>
            </a:r>
            <a:r>
              <a:rPr lang="fr-FR" sz="1600" dirty="0" err="1" smtClean="0"/>
              <a:t>outliers</a:t>
            </a:r>
            <a:r>
              <a:rPr lang="fr-FR" sz="1600" dirty="0" smtClean="0"/>
              <a:t>.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" y="4876799"/>
            <a:ext cx="7807960" cy="1378317"/>
          </a:xfrm>
        </p:spPr>
        <p:txBody>
          <a:bodyPr>
            <a:normAutofit/>
          </a:bodyPr>
          <a:lstStyle/>
          <a:p>
            <a:r>
              <a:rPr lang="fr-FR" dirty="0" err="1" smtClean="0"/>
              <a:t>Results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sz="2900" b="1" dirty="0" err="1" smtClean="0"/>
              <a:t>kMeans</a:t>
            </a:r>
            <a:r>
              <a:rPr lang="fr-FR" sz="2900" b="1" dirty="0" smtClean="0"/>
              <a:t> </a:t>
            </a:r>
            <a:r>
              <a:rPr lang="fr-FR" sz="2900" dirty="0" smtClean="0"/>
              <a:t>cluster </a:t>
            </a:r>
            <a:r>
              <a:rPr lang="fr-FR" sz="2900" dirty="0" err="1" smtClean="0"/>
              <a:t>example</a:t>
            </a:r>
            <a:endParaRPr lang="fr-FR" sz="29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  <p:pic>
        <p:nvPicPr>
          <p:cNvPr id="5" name="Image 4" descr="kme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44" y="496661"/>
            <a:ext cx="8400859" cy="22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2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815" y="4876799"/>
            <a:ext cx="7956226" cy="1277939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Results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 smtClean="0"/>
              <a:t>Multi-</a:t>
            </a:r>
            <a:r>
              <a:rPr lang="fr-FR" sz="2800" dirty="0" err="1" smtClean="0"/>
              <a:t>Dimensional</a:t>
            </a:r>
            <a:r>
              <a:rPr lang="fr-FR" sz="2800" dirty="0" smtClean="0"/>
              <a:t> </a:t>
            </a:r>
            <a:r>
              <a:rPr lang="fr-FR" sz="2800" dirty="0" err="1" smtClean="0"/>
              <a:t>Scaling</a:t>
            </a:r>
            <a:r>
              <a:rPr lang="fr-FR" sz="2800" dirty="0" smtClean="0"/>
              <a:t> and </a:t>
            </a:r>
            <a:r>
              <a:rPr lang="fr-FR" sz="2800" dirty="0" err="1" smtClean="0"/>
              <a:t>kMedoid</a:t>
            </a:r>
            <a:r>
              <a:rPr lang="fr-FR" sz="2800" dirty="0" smtClean="0"/>
              <a:t> </a:t>
            </a:r>
            <a:r>
              <a:rPr lang="fr-FR" sz="2800" dirty="0" err="1" smtClean="0"/>
              <a:t>Clustering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  <p:pic>
        <p:nvPicPr>
          <p:cNvPr id="7" name="Image 6" descr="kmedoidM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585" y="67550"/>
            <a:ext cx="6672319" cy="55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28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21327" y="618251"/>
            <a:ext cx="6108273" cy="400216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Identified</a:t>
            </a:r>
            <a:r>
              <a:rPr lang="fr-FR" dirty="0" smtClean="0"/>
              <a:t> </a:t>
            </a:r>
            <a:r>
              <a:rPr lang="fr-FR" dirty="0" err="1" smtClean="0"/>
              <a:t>songs</a:t>
            </a:r>
            <a:r>
              <a:rPr lang="fr-FR" dirty="0" smtClean="0"/>
              <a:t> by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artist</a:t>
            </a:r>
            <a:r>
              <a:rPr lang="fr-FR" dirty="0" smtClean="0"/>
              <a:t> </a:t>
            </a:r>
            <a:r>
              <a:rPr lang="fr-FR" dirty="0" err="1" smtClean="0"/>
              <a:t>despite</a:t>
            </a:r>
            <a:r>
              <a:rPr lang="fr-FR" dirty="0" smtClean="0"/>
              <a:t> </a:t>
            </a:r>
            <a:r>
              <a:rPr lang="fr-FR" dirty="0" err="1" smtClean="0"/>
              <a:t>songs</a:t>
            </a:r>
            <a:r>
              <a:rPr lang="fr-FR" dirty="0" smtClean="0"/>
              <a:t> </a:t>
            </a:r>
            <a:r>
              <a:rPr lang="fr-FR" dirty="0" err="1" smtClean="0"/>
              <a:t>having</a:t>
            </a:r>
            <a:r>
              <a:rPr lang="fr-FR" dirty="0" smtClean="0"/>
              <a:t> been </a:t>
            </a:r>
            <a:r>
              <a:rPr lang="fr-FR" dirty="0" err="1" smtClean="0"/>
              <a:t>randomly</a:t>
            </a:r>
            <a:r>
              <a:rPr lang="fr-FR" dirty="0" smtClean="0"/>
              <a:t> </a:t>
            </a:r>
            <a:r>
              <a:rPr lang="fr-FR" dirty="0" err="1" smtClean="0"/>
              <a:t>chosen</a:t>
            </a:r>
            <a:r>
              <a:rPr lang="fr-FR" dirty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1,000,000 </a:t>
            </a:r>
            <a:r>
              <a:rPr lang="fr-FR" dirty="0" err="1" smtClean="0"/>
              <a:t>songs</a:t>
            </a:r>
            <a:r>
              <a:rPr lang="fr-FR" dirty="0" smtClean="0"/>
              <a:t>. </a:t>
            </a:r>
          </a:p>
          <a:p>
            <a:pPr>
              <a:buFont typeface="Arial"/>
              <a:buChar char="•"/>
            </a:pPr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listen</a:t>
            </a:r>
            <a:r>
              <a:rPr lang="fr-FR" dirty="0"/>
              <a:t>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Results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 smtClean="0"/>
              <a:t>Multi-</a:t>
            </a:r>
            <a:r>
              <a:rPr lang="fr-FR" sz="2800" dirty="0" err="1" smtClean="0"/>
              <a:t>Dimensional</a:t>
            </a:r>
            <a:r>
              <a:rPr lang="fr-FR" sz="2800" dirty="0" smtClean="0"/>
              <a:t> </a:t>
            </a:r>
            <a:r>
              <a:rPr lang="fr-FR" sz="2800" dirty="0" err="1" smtClean="0"/>
              <a:t>Scaling</a:t>
            </a:r>
            <a:r>
              <a:rPr lang="fr-FR" sz="2800" dirty="0" smtClean="0"/>
              <a:t> and </a:t>
            </a:r>
            <a:r>
              <a:rPr lang="fr-FR" sz="2800" dirty="0" err="1" smtClean="0"/>
              <a:t>kMedoid</a:t>
            </a:r>
            <a:r>
              <a:rPr lang="fr-FR" sz="2800" dirty="0" smtClean="0"/>
              <a:t> </a:t>
            </a:r>
            <a:r>
              <a:rPr lang="fr-FR" sz="2800" dirty="0" err="1" smtClean="0"/>
              <a:t>Clustering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  <p:pic>
        <p:nvPicPr>
          <p:cNvPr id="7" name="Image 6" descr="Screen Shot 2017-05-02 at 3.3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3" y="685801"/>
            <a:ext cx="8627820" cy="21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err="1" smtClean="0"/>
              <a:t>Similarity</a:t>
            </a:r>
            <a:r>
              <a:rPr lang="fr-FR" dirty="0" smtClean="0"/>
              <a:t> of music </a:t>
            </a:r>
            <a:r>
              <a:rPr lang="fr-FR" dirty="0" err="1" smtClean="0"/>
              <a:t>found</a:t>
            </a:r>
            <a:r>
              <a:rPr lang="fr-FR" dirty="0" smtClean="0"/>
              <a:t> </a:t>
            </a:r>
            <a:r>
              <a:rPr lang="fr-FR" dirty="0" err="1" smtClean="0"/>
              <a:t>currently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data-mining</a:t>
            </a:r>
            <a:r>
              <a:rPr lang="fr-FR" b="1" dirty="0"/>
              <a:t> </a:t>
            </a:r>
            <a:r>
              <a:rPr lang="fr-FR" b="1" dirty="0"/>
              <a:t>/</a:t>
            </a:r>
            <a:r>
              <a:rPr lang="fr-FR" b="1" dirty="0" smtClean="0"/>
              <a:t> machine </a:t>
            </a:r>
            <a:r>
              <a:rPr lang="fr-FR" b="1" dirty="0" err="1" smtClean="0"/>
              <a:t>learning</a:t>
            </a:r>
            <a:r>
              <a:rPr lang="fr-FR" b="1" dirty="0" smtClean="0"/>
              <a:t> </a:t>
            </a:r>
            <a:r>
              <a:rPr lang="fr-FR" dirty="0" smtClean="0"/>
              <a:t>over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and </a:t>
            </a:r>
            <a:r>
              <a:rPr lang="fr-FR" b="1" dirty="0" err="1" smtClean="0"/>
              <a:t>co-occurrence</a:t>
            </a:r>
            <a:r>
              <a:rPr lang="fr-FR" b="1" dirty="0" smtClean="0"/>
              <a:t> </a:t>
            </a:r>
            <a:r>
              <a:rPr lang="fr-FR" dirty="0" smtClean="0"/>
              <a:t>in user data.</a:t>
            </a:r>
          </a:p>
          <a:p>
            <a:pPr>
              <a:buFont typeface="Arial"/>
              <a:buChar char="•"/>
            </a:pPr>
            <a:r>
              <a:rPr lang="fr-FR" dirty="0" smtClean="0"/>
              <a:t>Common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studied</a:t>
            </a:r>
            <a:r>
              <a:rPr lang="fr-FR" dirty="0" smtClean="0"/>
              <a:t> </a:t>
            </a:r>
            <a:r>
              <a:rPr lang="fr-FR" b="1" dirty="0" smtClean="0"/>
              <a:t>via matrix </a:t>
            </a:r>
            <a:r>
              <a:rPr lang="fr-FR" b="1" dirty="0" err="1" smtClean="0"/>
              <a:t>representations</a:t>
            </a:r>
            <a:r>
              <a:rPr lang="fr-FR" dirty="0" smtClean="0"/>
              <a:t> of pitch, </a:t>
            </a:r>
            <a:r>
              <a:rPr lang="fr-FR" dirty="0" err="1" smtClean="0"/>
              <a:t>melodic</a:t>
            </a:r>
            <a:r>
              <a:rPr lang="fr-FR" dirty="0" smtClean="0"/>
              <a:t> </a:t>
            </a:r>
            <a:r>
              <a:rPr lang="fr-FR" dirty="0" err="1" smtClean="0"/>
              <a:t>similarity</a:t>
            </a:r>
            <a:r>
              <a:rPr lang="fr-FR" dirty="0" smtClean="0"/>
              <a:t>, </a:t>
            </a:r>
            <a:r>
              <a:rPr lang="fr-FR" dirty="0" err="1" smtClean="0"/>
              <a:t>rhythmic</a:t>
            </a:r>
            <a:r>
              <a:rPr lang="fr-FR" dirty="0" smtClean="0"/>
              <a:t> pattern </a:t>
            </a:r>
            <a:r>
              <a:rPr lang="fr-FR" dirty="0" err="1" smtClean="0"/>
              <a:t>similarity</a:t>
            </a:r>
            <a:r>
              <a:rPr lang="fr-FR" dirty="0" smtClean="0"/>
              <a:t>, </a:t>
            </a:r>
            <a:r>
              <a:rPr lang="fr-FR" dirty="0" err="1" smtClean="0"/>
              <a:t>ect</a:t>
            </a:r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0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fr-FR" b="1" dirty="0" err="1" smtClean="0"/>
              <a:t>Apply</a:t>
            </a:r>
            <a:r>
              <a:rPr lang="fr-FR" b="1" dirty="0" smtClean="0"/>
              <a:t> p-</a:t>
            </a:r>
            <a:r>
              <a:rPr lang="fr-FR" b="1" dirty="0" err="1" smtClean="0"/>
              <a:t>Wasserstein</a:t>
            </a:r>
            <a:r>
              <a:rPr lang="fr-FR" b="1" dirty="0" smtClean="0"/>
              <a:t> </a:t>
            </a:r>
            <a:r>
              <a:rPr lang="fr-FR" b="1" dirty="0" err="1" smtClean="0"/>
              <a:t>Metric</a:t>
            </a:r>
            <a:r>
              <a:rPr lang="fr-FR" dirty="0" smtClean="0"/>
              <a:t>: </a:t>
            </a:r>
          </a:p>
          <a:p>
            <a:pPr lvl="1">
              <a:buFont typeface="Arial"/>
              <a:buChar char="•"/>
            </a:pPr>
            <a:r>
              <a:rPr lang="fr-FR" sz="1800" dirty="0" err="1" smtClean="0"/>
              <a:t>kMedoid</a:t>
            </a:r>
            <a:r>
              <a:rPr lang="fr-FR" sz="1800" dirty="0" smtClean="0"/>
              <a:t> </a:t>
            </a:r>
            <a:r>
              <a:rPr lang="fr-FR" sz="1800" dirty="0" err="1" smtClean="0"/>
              <a:t>showed</a:t>
            </a:r>
            <a:r>
              <a:rPr lang="fr-FR" sz="1800" dirty="0" smtClean="0"/>
              <a:t> </a:t>
            </a:r>
            <a:r>
              <a:rPr lang="fr-FR" sz="1800" dirty="0" err="1" smtClean="0"/>
              <a:t>sensitivity</a:t>
            </a:r>
            <a:r>
              <a:rPr lang="fr-FR" sz="1800" dirty="0" smtClean="0"/>
              <a:t> to </a:t>
            </a:r>
            <a:r>
              <a:rPr lang="fr-FR" sz="1800" dirty="0" err="1" smtClean="0"/>
              <a:t>outliers</a:t>
            </a:r>
            <a:r>
              <a:rPr lang="fr-FR" sz="1800" dirty="0" smtClean="0"/>
              <a:t>, </a:t>
            </a:r>
            <a:r>
              <a:rPr lang="fr-FR" sz="1800" dirty="0" err="1" smtClean="0"/>
              <a:t>maybe</a:t>
            </a:r>
            <a:r>
              <a:rPr lang="fr-FR" sz="1800" dirty="0" smtClean="0"/>
              <a:t> P-</a:t>
            </a:r>
            <a:r>
              <a:rPr lang="fr-FR" sz="1800" dirty="0" err="1" smtClean="0"/>
              <a:t>Wasserstein</a:t>
            </a:r>
            <a:r>
              <a:rPr lang="fr-FR" sz="1800" dirty="0" smtClean="0"/>
              <a:t> </a:t>
            </a:r>
            <a:r>
              <a:rPr lang="fr-FR" sz="1800" dirty="0" err="1" smtClean="0"/>
              <a:t>better</a:t>
            </a:r>
            <a:r>
              <a:rPr lang="fr-FR" sz="1800" dirty="0" smtClean="0"/>
              <a:t> </a:t>
            </a:r>
            <a:r>
              <a:rPr lang="fr-FR" sz="1800" dirty="0" err="1" smtClean="0"/>
              <a:t>since</a:t>
            </a:r>
            <a:r>
              <a:rPr lang="fr-FR" sz="1800" dirty="0" smtClean="0"/>
              <a:t> sensitive to </a:t>
            </a:r>
            <a:r>
              <a:rPr lang="fr-FR" sz="1800" dirty="0" err="1" smtClean="0"/>
              <a:t>details</a:t>
            </a:r>
            <a:r>
              <a:rPr lang="fr-FR" sz="1800" dirty="0" smtClean="0"/>
              <a:t> of bijection </a:t>
            </a:r>
            <a:r>
              <a:rPr lang="fr-FR" sz="1800" dirty="0" err="1" smtClean="0"/>
              <a:t>between</a:t>
            </a:r>
            <a:r>
              <a:rPr lang="fr-FR" sz="1800" dirty="0" smtClean="0"/>
              <a:t> </a:t>
            </a:r>
            <a:r>
              <a:rPr lang="fr-FR" sz="1800" dirty="0" err="1" smtClean="0"/>
              <a:t>corresponding</a:t>
            </a:r>
            <a:r>
              <a:rPr lang="fr-FR" sz="1800" dirty="0" smtClean="0"/>
              <a:t> points of </a:t>
            </a:r>
            <a:r>
              <a:rPr lang="fr-FR" sz="1800" dirty="0" err="1" smtClean="0"/>
              <a:t>persistence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600" dirty="0" smtClean="0"/>
              <a:t>.</a:t>
            </a:r>
          </a:p>
          <a:p>
            <a:pPr>
              <a:buFont typeface="Arial"/>
              <a:buChar char="•"/>
            </a:pPr>
            <a:r>
              <a:rPr lang="fr-FR" dirty="0" err="1" smtClean="0"/>
              <a:t>Introduce</a:t>
            </a:r>
            <a:r>
              <a:rPr lang="fr-FR" dirty="0" smtClean="0"/>
              <a:t> </a:t>
            </a:r>
            <a:r>
              <a:rPr lang="fr-FR" b="1" dirty="0" err="1" smtClean="0"/>
              <a:t>cut</a:t>
            </a:r>
            <a:r>
              <a:rPr lang="fr-FR" b="1" dirty="0" smtClean="0"/>
              <a:t> off for </a:t>
            </a:r>
            <a:r>
              <a:rPr lang="fr-FR" b="1" dirty="0" err="1" smtClean="0"/>
              <a:t>intesity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chroma </a:t>
            </a:r>
            <a:r>
              <a:rPr lang="fr-FR" dirty="0" err="1" smtClean="0"/>
              <a:t>features</a:t>
            </a:r>
            <a:r>
              <a:rPr lang="fr-FR" dirty="0" smtClean="0"/>
              <a:t>.</a:t>
            </a:r>
          </a:p>
          <a:p>
            <a:pPr>
              <a:buFont typeface="Arial"/>
              <a:buChar char="•"/>
            </a:pPr>
            <a:r>
              <a:rPr lang="fr-FR" dirty="0" smtClean="0"/>
              <a:t>Use </a:t>
            </a:r>
            <a:r>
              <a:rPr lang="fr-FR" b="1" dirty="0" err="1" smtClean="0"/>
              <a:t>true</a:t>
            </a:r>
            <a:r>
              <a:rPr lang="fr-FR" b="1" dirty="0" smtClean="0"/>
              <a:t> pitch composition </a:t>
            </a:r>
            <a:r>
              <a:rPr lang="fr-FR" dirty="0" err="1" smtClean="0"/>
              <a:t>instead</a:t>
            </a:r>
            <a:r>
              <a:rPr lang="fr-FR" dirty="0" smtClean="0"/>
              <a:t> of chroma </a:t>
            </a:r>
            <a:r>
              <a:rPr lang="fr-FR" dirty="0" err="1" smtClean="0"/>
              <a:t>features</a:t>
            </a:r>
            <a:r>
              <a:rPr lang="fr-FR" dirty="0"/>
              <a:t> </a:t>
            </a:r>
            <a:r>
              <a:rPr lang="fr-FR" dirty="0" err="1" smtClean="0"/>
              <a:t>since</a:t>
            </a:r>
            <a:r>
              <a:rPr lang="fr-FR" dirty="0"/>
              <a:t> </a:t>
            </a:r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b="1" dirty="0" smtClean="0"/>
              <a:t>capture inversion.</a:t>
            </a:r>
          </a:p>
          <a:p>
            <a:pPr>
              <a:buFont typeface="Arial"/>
              <a:buChar char="•"/>
            </a:pPr>
            <a:r>
              <a:rPr lang="fr-FR" b="1" dirty="0" smtClean="0"/>
              <a:t>Train </a:t>
            </a:r>
            <a:r>
              <a:rPr lang="fr-FR" dirty="0" smtClean="0"/>
              <a:t>on </a:t>
            </a:r>
            <a:r>
              <a:rPr lang="fr-FR" dirty="0" err="1" smtClean="0"/>
              <a:t>fundemental</a:t>
            </a:r>
            <a:r>
              <a:rPr lang="fr-FR" dirty="0" smtClean="0"/>
              <a:t> </a:t>
            </a:r>
            <a:r>
              <a:rPr lang="fr-FR" dirty="0" err="1" smtClean="0"/>
              <a:t>chords</a:t>
            </a:r>
            <a:r>
              <a:rPr lang="fr-FR" dirty="0" smtClean="0"/>
              <a:t>, </a:t>
            </a:r>
            <a:r>
              <a:rPr lang="fr-FR" dirty="0" err="1" smtClean="0"/>
              <a:t>chord</a:t>
            </a:r>
            <a:r>
              <a:rPr lang="fr-FR" dirty="0" smtClean="0"/>
              <a:t> progressions, time signatures, and </a:t>
            </a:r>
            <a:r>
              <a:rPr lang="fr-FR" dirty="0" err="1" smtClean="0"/>
              <a:t>introduce</a:t>
            </a:r>
            <a:r>
              <a:rPr lang="fr-FR" dirty="0" smtClean="0"/>
              <a:t> timbre. 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 Directions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1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1400" dirty="0" smtClean="0">
                <a:effectLst/>
              </a:rPr>
              <a:t>“</a:t>
            </a:r>
            <a:r>
              <a:rPr lang="en-US" sz="1400" dirty="0">
                <a:effectLst/>
              </a:rPr>
              <a:t>Thierry </a:t>
            </a:r>
            <a:r>
              <a:rPr lang="en-US" sz="1400" dirty="0" err="1">
                <a:effectLst/>
              </a:rPr>
              <a:t>Bertin-Mahieux</a:t>
            </a:r>
            <a:r>
              <a:rPr lang="en-US" sz="1400" dirty="0">
                <a:effectLst/>
              </a:rPr>
              <a:t>, Daniel P.W. Ellis, Brian Whitman, and Paul </a:t>
            </a:r>
            <a:r>
              <a:rPr lang="en-US" sz="1400" dirty="0" err="1">
                <a:effectLst/>
              </a:rPr>
              <a:t>Lamere</a:t>
            </a:r>
            <a:r>
              <a:rPr lang="en-US" sz="1400" dirty="0">
                <a:effectLst/>
              </a:rPr>
              <a:t>. The Million Song Dataset. In Proceedings of the 12th International Society for Music Information Retrieval Conference (ISMIR 2011), 2011.” </a:t>
            </a:r>
          </a:p>
          <a:p>
            <a:pPr>
              <a:buFont typeface="Arial"/>
              <a:buChar char="•"/>
            </a:pPr>
            <a:r>
              <a:rPr lang="en-US" sz="1400" dirty="0" err="1"/>
              <a:t>Edelsbrunner</a:t>
            </a:r>
            <a:r>
              <a:rPr lang="en-US" sz="1400" dirty="0"/>
              <a:t>, Herbert, and John </a:t>
            </a:r>
            <a:r>
              <a:rPr lang="en-US" sz="1400" dirty="0" err="1"/>
              <a:t>Harer</a:t>
            </a:r>
            <a:r>
              <a:rPr lang="en-US" sz="1400" dirty="0"/>
              <a:t>. </a:t>
            </a:r>
            <a:r>
              <a:rPr lang="en-US" sz="1400" i="1" dirty="0"/>
              <a:t>Computational topology: an introduction</a:t>
            </a:r>
            <a:r>
              <a:rPr lang="en-US" sz="1400" dirty="0"/>
              <a:t>. American Mathematical Soc., 2010.</a:t>
            </a:r>
          </a:p>
          <a:p>
            <a:pPr>
              <a:buFont typeface="Arial"/>
              <a:buChar char="•"/>
            </a:pPr>
            <a:endParaRPr lang="fr-FR"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References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0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fr-FR"/>
              <a:t> 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8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80860" y="1053778"/>
            <a:ext cx="6648739" cy="3823021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fr-FR" dirty="0" err="1" smtClean="0"/>
              <a:t>Introduce</a:t>
            </a:r>
            <a:r>
              <a:rPr lang="fr-FR" dirty="0" smtClean="0"/>
              <a:t> a </a:t>
            </a:r>
            <a:r>
              <a:rPr lang="fr-FR" dirty="0" err="1" smtClean="0"/>
              <a:t>novel</a:t>
            </a:r>
            <a:r>
              <a:rPr lang="fr-FR" dirty="0" smtClean="0"/>
              <a:t> </a:t>
            </a:r>
            <a:r>
              <a:rPr lang="fr-FR" dirty="0" err="1" smtClean="0"/>
              <a:t>metric</a:t>
            </a:r>
            <a:r>
              <a:rPr lang="fr-FR" dirty="0" smtClean="0"/>
              <a:t> for </a:t>
            </a:r>
            <a:r>
              <a:rPr lang="fr-FR" dirty="0" err="1" smtClean="0"/>
              <a:t>similarity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songs</a:t>
            </a:r>
            <a:r>
              <a:rPr lang="fr-FR" dirty="0" smtClean="0"/>
              <a:t>.</a:t>
            </a:r>
          </a:p>
          <a:p>
            <a:pPr>
              <a:buFont typeface="Arial"/>
              <a:buChar char="•"/>
            </a:pPr>
            <a:r>
              <a:rPr lang="fr-FR" dirty="0" err="1" smtClean="0"/>
              <a:t>Provide</a:t>
            </a:r>
            <a:r>
              <a:rPr lang="fr-FR" dirty="0" smtClean="0"/>
              <a:t> a new perspective for </a:t>
            </a:r>
            <a:r>
              <a:rPr lang="fr-FR" dirty="0" err="1" smtClean="0"/>
              <a:t>studying</a:t>
            </a:r>
            <a:r>
              <a:rPr lang="fr-FR" dirty="0" smtClean="0"/>
              <a:t> </a:t>
            </a:r>
            <a:r>
              <a:rPr lang="fr-FR" dirty="0" err="1" smtClean="0"/>
              <a:t>musial</a:t>
            </a:r>
            <a:r>
              <a:rPr lang="fr-FR" dirty="0" smtClean="0"/>
              <a:t> compositions.</a:t>
            </a:r>
          </a:p>
          <a:p>
            <a:pPr>
              <a:buFont typeface="Arial"/>
              <a:buChar char="•"/>
            </a:pPr>
            <a:r>
              <a:rPr lang="fr-FR" dirty="0"/>
              <a:t> </a:t>
            </a:r>
            <a:r>
              <a:rPr lang="fr-FR" dirty="0" err="1" smtClean="0"/>
              <a:t>Demonstrate</a:t>
            </a:r>
            <a:r>
              <a:rPr lang="fr-FR" dirty="0" smtClean="0"/>
              <a:t> </a:t>
            </a:r>
            <a:r>
              <a:rPr lang="fr-FR" dirty="0" err="1" smtClean="0"/>
              <a:t>topological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for musical data </a:t>
            </a:r>
            <a:r>
              <a:rPr lang="fr-FR" dirty="0" err="1" smtClean="0"/>
              <a:t>analysis</a:t>
            </a:r>
            <a:r>
              <a:rPr lang="fr-FR" dirty="0" smtClean="0"/>
              <a:t>.</a:t>
            </a:r>
          </a:p>
          <a:p>
            <a:pPr>
              <a:buFont typeface="Arial"/>
              <a:buChar char="•"/>
            </a:pP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 err="1" smtClean="0"/>
              <a:t>clustering</a:t>
            </a:r>
            <a:r>
              <a:rPr lang="fr-FR" dirty="0" smtClean="0"/>
              <a:t> of </a:t>
            </a:r>
            <a:r>
              <a:rPr lang="fr-FR" dirty="0" err="1" smtClean="0"/>
              <a:t>similar</a:t>
            </a:r>
            <a:r>
              <a:rPr lang="fr-FR" dirty="0" smtClean="0"/>
              <a:t> </a:t>
            </a:r>
            <a:r>
              <a:rPr lang="fr-FR" dirty="0" err="1" smtClean="0"/>
              <a:t>songs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topological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.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Motivation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1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2900" y="685801"/>
            <a:ext cx="6616700" cy="365759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fr-FR" dirty="0" err="1" smtClean="0"/>
              <a:t>View</a:t>
            </a:r>
            <a:r>
              <a:rPr lang="fr-FR" dirty="0" smtClean="0"/>
              <a:t> musical composition in </a:t>
            </a:r>
            <a:r>
              <a:rPr lang="fr-FR" dirty="0" err="1" smtClean="0"/>
              <a:t>terms</a:t>
            </a:r>
            <a:r>
              <a:rPr lang="fr-FR" dirty="0" smtClean="0"/>
              <a:t> of pitch, </a:t>
            </a:r>
            <a:r>
              <a:rPr lang="fr-FR" dirty="0" err="1" smtClean="0"/>
              <a:t>intensity</a:t>
            </a:r>
            <a:r>
              <a:rPr lang="fr-FR" dirty="0" smtClean="0"/>
              <a:t>, and time signatures.</a:t>
            </a:r>
          </a:p>
          <a:p>
            <a:pPr>
              <a:buFont typeface="Arial"/>
              <a:buChar char="•"/>
            </a:pPr>
            <a:r>
              <a:rPr lang="fr-FR" dirty="0" smtClean="0"/>
              <a:t>Relate </a:t>
            </a:r>
            <a:r>
              <a:rPr lang="fr-FR" dirty="0" err="1" smtClean="0"/>
              <a:t>homological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persistence</a:t>
            </a:r>
            <a:r>
              <a:rPr lang="fr-FR" dirty="0" smtClean="0"/>
              <a:t> over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terms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songs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/>
              <a:t>Motivation</a:t>
            </a:r>
            <a:r>
              <a:rPr lang="fr-FR" sz="3600" dirty="0" smtClean="0"/>
              <a:t>:</a:t>
            </a:r>
            <a:br>
              <a:rPr lang="fr-FR" sz="3600" dirty="0" smtClean="0"/>
            </a:br>
            <a:r>
              <a:rPr lang="fr-FR" sz="2800" dirty="0" err="1" smtClean="0"/>
              <a:t>Low</a:t>
            </a:r>
            <a:r>
              <a:rPr lang="fr-FR" sz="2800" dirty="0" smtClean="0"/>
              <a:t> </a:t>
            </a:r>
            <a:r>
              <a:rPr lang="fr-FR" sz="2800" dirty="0" err="1"/>
              <a:t>H</a:t>
            </a:r>
            <a:r>
              <a:rPr lang="fr-FR" sz="2800" dirty="0" err="1" smtClean="0"/>
              <a:t>anging</a:t>
            </a:r>
            <a:r>
              <a:rPr lang="fr-FR" sz="2800" dirty="0" smtClean="0"/>
              <a:t> Fruit.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1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33600" y="685801"/>
            <a:ext cx="6591300" cy="365759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fr-FR" dirty="0" smtClean="0"/>
              <a:t>Initial </a:t>
            </a:r>
            <a:r>
              <a:rPr lang="fr-FR" dirty="0" err="1" smtClean="0"/>
              <a:t>ideas</a:t>
            </a:r>
            <a:r>
              <a:rPr lang="fr-FR" dirty="0" smtClean="0"/>
              <a:t>: </a:t>
            </a:r>
          </a:p>
          <a:p>
            <a:pPr lvl="1">
              <a:buFont typeface="Arial"/>
              <a:buChar char="•"/>
            </a:pPr>
            <a:r>
              <a:rPr lang="fr-FR" dirty="0" smtClean="0"/>
              <a:t>Graph </a:t>
            </a:r>
            <a:r>
              <a:rPr lang="fr-FR" dirty="0" err="1" smtClean="0"/>
              <a:t>Representation</a:t>
            </a:r>
            <a:r>
              <a:rPr lang="fr-FR" dirty="0" smtClean="0"/>
              <a:t>: </a:t>
            </a:r>
          </a:p>
          <a:p>
            <a:pPr lvl="3">
              <a:buFont typeface="Arial"/>
              <a:buChar char="•"/>
            </a:pPr>
            <a:r>
              <a:rPr lang="fr-FR" dirty="0" smtClean="0"/>
              <a:t>V=</a:t>
            </a:r>
          </a:p>
          <a:p>
            <a:pPr lvl="3">
              <a:buFont typeface="Arial"/>
              <a:buChar char="•"/>
            </a:pPr>
            <a:r>
              <a:rPr lang="fr-FR" dirty="0" smtClean="0"/>
              <a:t>E = </a:t>
            </a:r>
            <a:r>
              <a:rPr lang="fr-FR" dirty="0" err="1" smtClean="0"/>
              <a:t>Connecting</a:t>
            </a:r>
            <a:r>
              <a:rPr lang="fr-FR" dirty="0" smtClean="0"/>
              <a:t> </a:t>
            </a:r>
            <a:r>
              <a:rPr lang="fr-FR" dirty="0" err="1" smtClean="0"/>
              <a:t>Sequential</a:t>
            </a:r>
            <a:r>
              <a:rPr lang="fr-FR" dirty="0" smtClean="0"/>
              <a:t> </a:t>
            </a:r>
            <a:r>
              <a:rPr lang="fr-FR" dirty="0" err="1" smtClean="0"/>
              <a:t>pitches</a:t>
            </a:r>
            <a:endParaRPr lang="fr-FR" dirty="0"/>
          </a:p>
          <a:p>
            <a:pPr lvl="3">
              <a:buFont typeface="Arial"/>
              <a:buChar char="•"/>
            </a:pPr>
            <a:r>
              <a:rPr lang="fr-FR" dirty="0" smtClean="0"/>
              <a:t>W = </a:t>
            </a:r>
            <a:r>
              <a:rPr lang="fr-FR" sz="1400" dirty="0" err="1" smtClean="0"/>
              <a:t>Edge</a:t>
            </a:r>
            <a:r>
              <a:rPr lang="fr-FR" sz="1400" dirty="0" smtClean="0"/>
              <a:t> </a:t>
            </a:r>
            <a:r>
              <a:rPr lang="fr-FR" sz="1400" dirty="0" err="1" smtClean="0"/>
              <a:t>weight</a:t>
            </a:r>
            <a:r>
              <a:rPr lang="fr-FR" sz="1400" dirty="0" smtClean="0"/>
              <a:t> </a:t>
            </a:r>
            <a:r>
              <a:rPr lang="fr-FR" sz="1400" dirty="0" err="1" smtClean="0"/>
              <a:t>proportional</a:t>
            </a:r>
            <a:r>
              <a:rPr lang="fr-FR" sz="1400" dirty="0" smtClean="0"/>
              <a:t> to </a:t>
            </a:r>
            <a:r>
              <a:rPr lang="fr-FR" sz="1400" dirty="0" err="1" smtClean="0"/>
              <a:t>number</a:t>
            </a:r>
            <a:r>
              <a:rPr lang="fr-FR" sz="1400" dirty="0" smtClean="0"/>
              <a:t> of times </a:t>
            </a:r>
            <a:r>
              <a:rPr lang="fr-FR" sz="1400" dirty="0" err="1" smtClean="0"/>
              <a:t>pitches</a:t>
            </a:r>
            <a:r>
              <a:rPr lang="fr-FR" sz="1400" dirty="0" smtClean="0"/>
              <a:t> </a:t>
            </a:r>
            <a:r>
              <a:rPr lang="fr-FR" sz="1400" dirty="0" err="1" smtClean="0"/>
              <a:t>follow</a:t>
            </a:r>
            <a:r>
              <a:rPr lang="fr-FR" sz="1400" dirty="0" smtClean="0"/>
              <a:t> one </a:t>
            </a:r>
            <a:r>
              <a:rPr lang="fr-FR" sz="1400" dirty="0" err="1" smtClean="0"/>
              <a:t>another</a:t>
            </a:r>
            <a:r>
              <a:rPr lang="fr-FR" sz="1400" dirty="0" smtClean="0"/>
              <a:t> </a:t>
            </a:r>
            <a:r>
              <a:rPr lang="fr-FR" sz="1400" dirty="0" err="1" smtClean="0"/>
              <a:t>within</a:t>
            </a:r>
            <a:r>
              <a:rPr lang="fr-FR" sz="1400" dirty="0" smtClean="0"/>
              <a:t> </a:t>
            </a:r>
            <a:r>
              <a:rPr lang="fr-FR" sz="1400" dirty="0" err="1" smtClean="0"/>
              <a:t>entire</a:t>
            </a:r>
            <a:r>
              <a:rPr lang="fr-FR" sz="1400" dirty="0" smtClean="0"/>
              <a:t> </a:t>
            </a:r>
            <a:r>
              <a:rPr lang="fr-FR" sz="1400" dirty="0" err="1" smtClean="0"/>
              <a:t>song</a:t>
            </a:r>
            <a:r>
              <a:rPr lang="fr-FR" sz="1400" dirty="0" smtClean="0"/>
              <a:t>. </a:t>
            </a:r>
          </a:p>
          <a:p>
            <a:pPr lvl="1">
              <a:buFont typeface="Arial"/>
              <a:buChar char="•"/>
            </a:pPr>
            <a:r>
              <a:rPr lang="fr-FR" dirty="0" smtClean="0"/>
              <a:t>Matrix </a:t>
            </a:r>
            <a:r>
              <a:rPr lang="fr-FR" dirty="0" err="1" smtClean="0"/>
              <a:t>Representation</a:t>
            </a:r>
            <a:r>
              <a:rPr lang="fr-FR" dirty="0" smtClean="0"/>
              <a:t>:</a:t>
            </a:r>
          </a:p>
          <a:p>
            <a:pPr lvl="3">
              <a:buFont typeface="Arial"/>
              <a:buChar char="•"/>
            </a:pPr>
            <a:r>
              <a:rPr lang="fr-FR" dirty="0" err="1" smtClean="0"/>
              <a:t>Rows</a:t>
            </a:r>
            <a:r>
              <a:rPr lang="fr-FR" dirty="0" smtClean="0"/>
              <a:t>/</a:t>
            </a:r>
            <a:r>
              <a:rPr lang="fr-FR" dirty="0" err="1" smtClean="0"/>
              <a:t>Columns</a:t>
            </a:r>
            <a:r>
              <a:rPr lang="fr-FR" dirty="0" smtClean="0"/>
              <a:t> correspond to </a:t>
            </a:r>
            <a:r>
              <a:rPr lang="fr-FR" dirty="0" err="1" smtClean="0"/>
              <a:t>pitches</a:t>
            </a:r>
            <a:r>
              <a:rPr lang="fr-FR" dirty="0" smtClean="0"/>
              <a:t> </a:t>
            </a:r>
            <a:r>
              <a:rPr lang="fr-FR" dirty="0" err="1" smtClean="0"/>
              <a:t>observed</a:t>
            </a:r>
            <a:r>
              <a:rPr lang="fr-FR" dirty="0" smtClean="0"/>
              <a:t> in a </a:t>
            </a:r>
            <a:r>
              <a:rPr lang="fr-FR" dirty="0" err="1" smtClean="0"/>
              <a:t>song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appear</a:t>
            </a:r>
            <a:r>
              <a:rPr lang="fr-FR" dirty="0" smtClean="0"/>
              <a:t>. For </a:t>
            </a:r>
          </a:p>
          <a:p>
            <a:pPr lvl="4">
              <a:buFont typeface="Arial"/>
              <a:buChar char="•"/>
            </a:pPr>
            <a:r>
              <a:rPr lang="fr-FR" dirty="0" smtClean="0"/>
              <a:t>i.e. </a:t>
            </a:r>
          </a:p>
          <a:p>
            <a:pPr lvl="1">
              <a:buFont typeface="Arial"/>
              <a:buChar char="•"/>
            </a:pPr>
            <a:r>
              <a:rPr lang="fr-FR" dirty="0" smtClean="0"/>
              <a:t>Chroma </a:t>
            </a:r>
            <a:r>
              <a:rPr lang="fr-FR" dirty="0" err="1" smtClean="0"/>
              <a:t>Features</a:t>
            </a:r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Approach</a:t>
            </a:r>
            <a:r>
              <a:rPr lang="fr-FR" dirty="0" smtClean="0"/>
              <a:t>: Data</a:t>
            </a:r>
            <a:endParaRPr lang="fr-FR" dirty="0"/>
          </a:p>
        </p:txBody>
      </p:sp>
      <p:pic>
        <p:nvPicPr>
          <p:cNvPr id="4" name="Image 3" descr="graphN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07" y="1543230"/>
            <a:ext cx="3091032" cy="353937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  <p:pic>
        <p:nvPicPr>
          <p:cNvPr id="6" name="Image 5" descr="matrixRe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32" y="3477992"/>
            <a:ext cx="4503786" cy="410992"/>
          </a:xfrm>
          <a:prstGeom prst="rect">
            <a:avLst/>
          </a:prstGeom>
        </p:spPr>
      </p:pic>
      <p:pic>
        <p:nvPicPr>
          <p:cNvPr id="7" name="Image 6" descr="ti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38" y="3267533"/>
            <a:ext cx="804730" cy="3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08800" y="114304"/>
            <a:ext cx="1892300" cy="761999"/>
          </a:xfrm>
        </p:spPr>
        <p:txBody>
          <a:bodyPr/>
          <a:lstStyle/>
          <a:p>
            <a:pPr marL="18288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3800" y="-31751"/>
            <a:ext cx="5715000" cy="908053"/>
          </a:xfrm>
        </p:spPr>
        <p:txBody>
          <a:bodyPr/>
          <a:lstStyle/>
          <a:p>
            <a:r>
              <a:rPr lang="fr-FR" dirty="0"/>
              <a:t>Data: </a:t>
            </a:r>
            <a:r>
              <a:rPr lang="fr-FR" sz="2000" dirty="0"/>
              <a:t>Chroma </a:t>
            </a:r>
            <a:r>
              <a:rPr lang="fr-FR" sz="2000" dirty="0" err="1"/>
              <a:t>Features</a:t>
            </a:r>
            <a:r>
              <a:rPr lang="fr-FR" sz="2000" dirty="0" smtClean="0"/>
              <a:t>.</a:t>
            </a:r>
            <a:endParaRPr lang="fr-FR" dirty="0"/>
          </a:p>
        </p:txBody>
      </p:sp>
      <p:pic>
        <p:nvPicPr>
          <p:cNvPr id="4" name="Image 3" descr="Screen Shot 2017-05-01 at 10.4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990603"/>
            <a:ext cx="6375400" cy="720372"/>
          </a:xfrm>
          <a:prstGeom prst="rect">
            <a:avLst/>
          </a:prstGeom>
        </p:spPr>
      </p:pic>
      <p:pic>
        <p:nvPicPr>
          <p:cNvPr id="5" name="Image 4" descr="intens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0" y="3924300"/>
            <a:ext cx="863600" cy="2489200"/>
          </a:xfrm>
          <a:prstGeom prst="rect">
            <a:avLst/>
          </a:prstGeom>
        </p:spPr>
      </p:pic>
      <p:pic>
        <p:nvPicPr>
          <p:cNvPr id="6" name="Image 5" descr="Screen Shot 2017-05-01 at 10.43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891785"/>
            <a:ext cx="6642100" cy="1702315"/>
          </a:xfrm>
          <a:prstGeom prst="rect">
            <a:avLst/>
          </a:prstGeom>
        </p:spPr>
      </p:pic>
      <p:pic>
        <p:nvPicPr>
          <p:cNvPr id="7" name="Image 6" descr="Screen Shot 2017-05-01 at 10.46.2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3924300"/>
            <a:ext cx="6819900" cy="2489200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>
          <a:xfrm>
            <a:off x="822960" y="6413500"/>
            <a:ext cx="4572000" cy="327976"/>
          </a:xfrm>
        </p:spPr>
        <p:txBody>
          <a:bodyPr/>
          <a:lstStyle/>
          <a:p>
            <a:r>
              <a:rPr lang="mr-IN" dirty="0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9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75488" indent="-457200">
              <a:buFont typeface="+mj-lt"/>
              <a:buAutoNum type="arabicPeriod"/>
            </a:pPr>
            <a:r>
              <a:rPr lang="fr-FR" dirty="0" smtClean="0"/>
              <a:t>Data </a:t>
            </a:r>
            <a:r>
              <a:rPr lang="fr-FR" dirty="0" err="1" smtClean="0"/>
              <a:t>Mining</a:t>
            </a:r>
            <a:r>
              <a:rPr lang="fr-FR" dirty="0" smtClean="0"/>
              <a:t>: </a:t>
            </a:r>
            <a:r>
              <a:rPr lang="fr-FR" dirty="0" err="1" smtClean="0"/>
              <a:t>Obtain</a:t>
            </a:r>
            <a:r>
              <a:rPr lang="fr-FR" dirty="0" smtClean="0"/>
              <a:t> Chroma </a:t>
            </a:r>
            <a:r>
              <a:rPr lang="fr-FR" dirty="0" err="1" smtClean="0"/>
              <a:t>Features</a:t>
            </a:r>
            <a:r>
              <a:rPr lang="fr-FR" dirty="0" smtClean="0"/>
              <a:t> of </a:t>
            </a:r>
            <a:r>
              <a:rPr lang="fr-FR" dirty="0" err="1" smtClean="0"/>
              <a:t>Songs</a:t>
            </a:r>
            <a:r>
              <a:rPr lang="fr-FR" dirty="0" smtClean="0"/>
              <a:t>.</a:t>
            </a:r>
            <a:endParaRPr lang="fr-FR" dirty="0"/>
          </a:p>
          <a:p>
            <a:pPr marL="475488" indent="-457200">
              <a:buFont typeface="+mj-lt"/>
              <a:buAutoNum type="arabicPeriod"/>
            </a:pP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homological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in chroma </a:t>
            </a:r>
            <a:r>
              <a:rPr lang="fr-FR" dirty="0" err="1" smtClean="0"/>
              <a:t>features</a:t>
            </a:r>
            <a:r>
              <a:rPr lang="fr-FR" dirty="0" smtClean="0"/>
              <a:t> via </a:t>
            </a:r>
            <a:r>
              <a:rPr lang="fr-FR" dirty="0" err="1" smtClean="0"/>
              <a:t>persistence</a:t>
            </a:r>
            <a:r>
              <a:rPr lang="fr-FR" dirty="0" smtClean="0"/>
              <a:t>.</a:t>
            </a:r>
          </a:p>
          <a:p>
            <a:pPr marL="475488" indent="-457200">
              <a:buFont typeface="+mj-lt"/>
              <a:buAutoNum type="arabicPeriod"/>
            </a:pPr>
            <a:r>
              <a:rPr lang="fr-FR" dirty="0" err="1" smtClean="0"/>
              <a:t>Obtain</a:t>
            </a:r>
            <a:r>
              <a:rPr lang="fr-FR" dirty="0" smtClean="0"/>
              <a:t> pair-</a:t>
            </a:r>
            <a:r>
              <a:rPr lang="fr-FR" dirty="0" err="1" smtClean="0"/>
              <a:t>wise</a:t>
            </a:r>
            <a:r>
              <a:rPr lang="fr-FR" dirty="0" smtClean="0"/>
              <a:t> </a:t>
            </a:r>
            <a:r>
              <a:rPr lang="fr-FR" dirty="0" err="1" smtClean="0"/>
              <a:t>Bottleneck</a:t>
            </a:r>
            <a:r>
              <a:rPr lang="fr-FR" dirty="0" smtClean="0"/>
              <a:t> distances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persistence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of </a:t>
            </a:r>
            <a:r>
              <a:rPr lang="fr-FR" dirty="0" err="1" smtClean="0"/>
              <a:t>songs</a:t>
            </a:r>
            <a:r>
              <a:rPr lang="fr-FR" dirty="0" smtClean="0"/>
              <a:t>.</a:t>
            </a:r>
          </a:p>
          <a:p>
            <a:pPr marL="475488" indent="-457200">
              <a:buFont typeface="+mj-lt"/>
              <a:buAutoNum type="arabicPeriod"/>
            </a:pP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 err="1" smtClean="0"/>
              <a:t>clustering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pair-</a:t>
            </a:r>
            <a:r>
              <a:rPr lang="fr-FR" dirty="0" err="1" smtClean="0"/>
              <a:t>wise</a:t>
            </a:r>
            <a:r>
              <a:rPr lang="fr-FR" dirty="0" smtClean="0"/>
              <a:t> </a:t>
            </a:r>
            <a:r>
              <a:rPr lang="fr-FR" dirty="0" err="1"/>
              <a:t>B</a:t>
            </a:r>
            <a:r>
              <a:rPr lang="fr-FR" dirty="0" err="1" smtClean="0"/>
              <a:t>ottleneck</a:t>
            </a:r>
            <a:r>
              <a:rPr lang="fr-FR" dirty="0" smtClean="0"/>
              <a:t> distances.</a:t>
            </a:r>
          </a:p>
          <a:p>
            <a:pPr marL="475488" indent="-457200">
              <a:buFont typeface="+mj-lt"/>
              <a:buAutoNum type="arabicPeriod"/>
            </a:pPr>
            <a:r>
              <a:rPr lang="fr-FR" dirty="0" err="1"/>
              <a:t>P</a:t>
            </a:r>
            <a:r>
              <a:rPr lang="fr-FR" dirty="0" err="1" smtClean="0"/>
              <a:t>erform</a:t>
            </a:r>
            <a:r>
              <a:rPr lang="fr-FR" dirty="0" smtClean="0"/>
              <a:t> dimension </a:t>
            </a:r>
            <a:r>
              <a:rPr lang="fr-FR" dirty="0" err="1" smtClean="0"/>
              <a:t>reduction</a:t>
            </a:r>
            <a:r>
              <a:rPr lang="fr-FR" dirty="0" smtClean="0"/>
              <a:t> for visualisation.</a:t>
            </a:r>
          </a:p>
          <a:p>
            <a:pPr marL="475488" indent="-457200">
              <a:buFont typeface="+mj-lt"/>
              <a:buAutoNum type="arabicPeriod"/>
            </a:pPr>
            <a:r>
              <a:rPr lang="fr-FR" dirty="0" smtClean="0"/>
              <a:t>Asses </a:t>
            </a:r>
            <a:r>
              <a:rPr lang="fr-FR" dirty="0" err="1" smtClean="0"/>
              <a:t>success</a:t>
            </a:r>
            <a:r>
              <a:rPr lang="fr-FR" dirty="0" smtClean="0"/>
              <a:t> of </a:t>
            </a:r>
            <a:r>
              <a:rPr lang="fr-FR" dirty="0" err="1" smtClean="0"/>
              <a:t>found</a:t>
            </a:r>
            <a:r>
              <a:rPr lang="fr-FR" dirty="0" smtClean="0"/>
              <a:t> clusters.</a:t>
            </a:r>
          </a:p>
          <a:p>
            <a:pPr marL="475488" indent="-457200">
              <a:buFont typeface="+mj-lt"/>
              <a:buAutoNum type="arabicPeriod"/>
            </a:pP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934960" cy="914400"/>
          </a:xfrm>
        </p:spPr>
        <p:txBody>
          <a:bodyPr/>
          <a:lstStyle/>
          <a:p>
            <a:r>
              <a:rPr lang="fr-FR" sz="3600" dirty="0" err="1" smtClean="0"/>
              <a:t>Summary</a:t>
            </a:r>
            <a:r>
              <a:rPr lang="fr-FR" sz="3600" dirty="0" smtClean="0"/>
              <a:t> of </a:t>
            </a:r>
            <a:r>
              <a:rPr lang="fr-FR" sz="3600" dirty="0" err="1" smtClean="0"/>
              <a:t>Computational</a:t>
            </a:r>
            <a:r>
              <a:rPr lang="fr-FR" sz="3600" dirty="0" smtClean="0"/>
              <a:t> </a:t>
            </a:r>
            <a:r>
              <a:rPr lang="fr-FR" sz="3600" dirty="0" err="1" smtClean="0"/>
              <a:t>Methods</a:t>
            </a:r>
            <a:endParaRPr lang="fr-FR" sz="3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1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smtClean="0"/>
              <a:t>Persistent </a:t>
            </a:r>
            <a:r>
              <a:rPr lang="fr-FR" dirty="0" err="1" smtClean="0"/>
              <a:t>Homology</a:t>
            </a:r>
            <a:r>
              <a:rPr lang="fr-FR" dirty="0" smtClean="0"/>
              <a:t> of chroma </a:t>
            </a:r>
            <a:r>
              <a:rPr lang="fr-FR" dirty="0" err="1" smtClean="0"/>
              <a:t>features</a:t>
            </a:r>
            <a:r>
              <a:rPr lang="fr-FR" dirty="0" smtClean="0"/>
              <a:t>.</a:t>
            </a:r>
          </a:p>
          <a:p>
            <a:pPr lvl="2">
              <a:buFont typeface="Arial"/>
              <a:buChar char="•"/>
            </a:pPr>
            <a:r>
              <a:rPr lang="fr-FR" b="1" dirty="0" err="1" smtClean="0"/>
              <a:t>Homological</a:t>
            </a:r>
            <a:r>
              <a:rPr lang="fr-FR" b="1" dirty="0" smtClean="0"/>
              <a:t> </a:t>
            </a:r>
            <a:r>
              <a:rPr lang="fr-FR" b="1" dirty="0" err="1" smtClean="0"/>
              <a:t>features</a:t>
            </a:r>
            <a:r>
              <a:rPr lang="fr-FR" b="1" dirty="0" smtClean="0"/>
              <a:t> </a:t>
            </a:r>
            <a:r>
              <a:rPr lang="fr-FR" b="1" dirty="0" err="1" smtClean="0"/>
              <a:t>reflect</a:t>
            </a:r>
            <a:r>
              <a:rPr lang="fr-FR" dirty="0" smtClean="0"/>
              <a:t>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b="1" dirty="0" err="1" smtClean="0"/>
              <a:t>composition</a:t>
            </a:r>
            <a:r>
              <a:rPr lang="fr-FR" dirty="0" err="1" smtClean="0"/>
              <a:t>al</a:t>
            </a:r>
            <a:r>
              <a:rPr lang="fr-FR" dirty="0" smtClean="0"/>
              <a:t> structures in </a:t>
            </a:r>
            <a:r>
              <a:rPr lang="fr-FR" dirty="0" err="1" smtClean="0"/>
              <a:t>songs</a:t>
            </a:r>
            <a:r>
              <a:rPr lang="fr-FR" dirty="0" smtClean="0"/>
              <a:t>.</a:t>
            </a:r>
          </a:p>
          <a:p>
            <a:pPr lvl="2">
              <a:buFont typeface="Arial"/>
              <a:buChar char="•"/>
            </a:pPr>
            <a:r>
              <a:rPr lang="fr-FR" b="1" dirty="0" err="1" smtClean="0"/>
              <a:t>Birth</a:t>
            </a:r>
            <a:r>
              <a:rPr lang="fr-FR" b="1" dirty="0" smtClean="0"/>
              <a:t> and </a:t>
            </a:r>
            <a:r>
              <a:rPr lang="fr-FR" b="1" dirty="0" err="1" smtClean="0"/>
              <a:t>Death</a:t>
            </a:r>
            <a:r>
              <a:rPr lang="fr-FR" b="1" dirty="0" smtClean="0"/>
              <a:t> times </a:t>
            </a:r>
            <a:r>
              <a:rPr lang="fr-FR" dirty="0" smtClean="0"/>
              <a:t>of </a:t>
            </a:r>
            <a:r>
              <a:rPr lang="fr-FR" dirty="0" err="1" smtClean="0"/>
              <a:t>homological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b="1" dirty="0" err="1" smtClean="0"/>
              <a:t>reflect</a:t>
            </a:r>
            <a:r>
              <a:rPr lang="fr-FR" b="1" dirty="0"/>
              <a:t> </a:t>
            </a:r>
            <a:r>
              <a:rPr lang="fr-FR" b="1" dirty="0" err="1" smtClean="0"/>
              <a:t>chord</a:t>
            </a:r>
            <a:r>
              <a:rPr lang="fr-FR" b="1" dirty="0" smtClean="0"/>
              <a:t> progression </a:t>
            </a:r>
            <a:r>
              <a:rPr lang="fr-FR" dirty="0" smtClean="0"/>
              <a:t>and </a:t>
            </a:r>
            <a:r>
              <a:rPr lang="fr-FR" b="1" dirty="0" err="1" smtClean="0"/>
              <a:t>root</a:t>
            </a:r>
            <a:r>
              <a:rPr lang="fr-FR" b="1" dirty="0" smtClean="0"/>
              <a:t> </a:t>
            </a:r>
            <a:r>
              <a:rPr lang="fr-FR" b="1" dirty="0" err="1" smtClean="0"/>
              <a:t>key</a:t>
            </a:r>
            <a:r>
              <a:rPr lang="fr-FR" b="1" dirty="0" smtClean="0"/>
              <a:t> </a:t>
            </a:r>
            <a:r>
              <a:rPr lang="fr-FR" dirty="0" smtClean="0"/>
              <a:t>in musical compositions. </a:t>
            </a:r>
          </a:p>
          <a:p>
            <a:pPr>
              <a:buFont typeface="Arial"/>
              <a:buChar char="•"/>
            </a:pPr>
            <a:r>
              <a:rPr lang="fr-FR" dirty="0" err="1" smtClean="0"/>
              <a:t>Bottleneck</a:t>
            </a:r>
            <a:r>
              <a:rPr lang="fr-FR" dirty="0" smtClean="0"/>
              <a:t> distance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persistence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of </a:t>
            </a:r>
            <a:r>
              <a:rPr lang="fr-FR" dirty="0" err="1" smtClean="0"/>
              <a:t>songs</a:t>
            </a:r>
            <a:r>
              <a:rPr lang="fr-FR" dirty="0" smtClean="0"/>
              <a:t>.</a:t>
            </a:r>
          </a:p>
          <a:p>
            <a:pPr lvl="2">
              <a:buFont typeface="Arial"/>
              <a:buChar char="•"/>
            </a:pPr>
            <a:r>
              <a:rPr lang="fr-FR" dirty="0" err="1" smtClean="0"/>
              <a:t>Allow</a:t>
            </a:r>
            <a:r>
              <a:rPr lang="fr-FR" dirty="0" smtClean="0"/>
              <a:t> a </a:t>
            </a:r>
            <a:r>
              <a:rPr lang="fr-FR" b="1" dirty="0" err="1" smtClean="0"/>
              <a:t>measure</a:t>
            </a:r>
            <a:r>
              <a:rPr lang="fr-FR" b="1" dirty="0" smtClean="0"/>
              <a:t> of </a:t>
            </a:r>
            <a:r>
              <a:rPr lang="fr-FR" b="1" dirty="0" err="1" smtClean="0"/>
              <a:t>similarity</a:t>
            </a:r>
            <a:r>
              <a:rPr lang="fr-FR" b="1" dirty="0" smtClean="0"/>
              <a:t> </a:t>
            </a:r>
            <a:r>
              <a:rPr lang="fr-FR" b="1" dirty="0" err="1" smtClean="0"/>
              <a:t>between</a:t>
            </a:r>
            <a:r>
              <a:rPr lang="fr-FR" b="1" dirty="0" smtClean="0"/>
              <a:t> </a:t>
            </a:r>
            <a:r>
              <a:rPr lang="fr-FR" dirty="0" smtClean="0"/>
              <a:t>structure of </a:t>
            </a:r>
            <a:r>
              <a:rPr lang="fr-FR" b="1" dirty="0" err="1" smtClean="0"/>
              <a:t>song</a:t>
            </a:r>
            <a:r>
              <a:rPr lang="fr-FR" b="1" dirty="0" smtClean="0"/>
              <a:t> compositions</a:t>
            </a:r>
            <a:r>
              <a:rPr lang="fr-FR" dirty="0" smtClean="0"/>
              <a:t>.</a:t>
            </a:r>
          </a:p>
          <a:p>
            <a:pPr marL="384048" lvl="1" indent="0">
              <a:buNone/>
            </a:pPr>
            <a:endParaRPr lang="fr-FR" dirty="0" smtClean="0"/>
          </a:p>
          <a:p>
            <a:pPr lvl="1">
              <a:buFont typeface="Arial"/>
              <a:buChar char="•"/>
            </a:pP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Topological</a:t>
            </a:r>
            <a:r>
              <a:rPr lang="fr-FR" dirty="0" smtClean="0"/>
              <a:t> Aspects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3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"/>
            <a:ext cx="6934200" cy="204469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fr-FR" sz="2400" dirty="0" smtClean="0"/>
              <a:t>Persistent </a:t>
            </a:r>
            <a:r>
              <a:rPr lang="fr-FR" sz="2400" dirty="0" err="1" smtClean="0"/>
              <a:t>Homology</a:t>
            </a:r>
            <a:r>
              <a:rPr lang="fr-FR" sz="2400" dirty="0" smtClean="0"/>
              <a:t> of chroma </a:t>
            </a:r>
            <a:r>
              <a:rPr lang="fr-FR" sz="2400" dirty="0" err="1" smtClean="0"/>
              <a:t>features</a:t>
            </a:r>
            <a:r>
              <a:rPr lang="fr-FR" sz="2400" dirty="0" smtClean="0"/>
              <a:t>.</a:t>
            </a:r>
          </a:p>
          <a:p>
            <a:pPr>
              <a:buFont typeface="Arial"/>
              <a:buChar char="•"/>
            </a:pPr>
            <a:endParaRPr lang="fr-FR" sz="24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1282700"/>
          </a:xfrm>
        </p:spPr>
        <p:txBody>
          <a:bodyPr/>
          <a:lstStyle/>
          <a:p>
            <a:r>
              <a:rPr lang="fr-FR" dirty="0" err="1" smtClean="0"/>
              <a:t>Topological</a:t>
            </a:r>
            <a:r>
              <a:rPr lang="fr-FR" dirty="0" smtClean="0"/>
              <a:t> Aspects</a:t>
            </a:r>
            <a:endParaRPr lang="fr-FR" dirty="0"/>
          </a:p>
        </p:txBody>
      </p:sp>
      <p:pic>
        <p:nvPicPr>
          <p:cNvPr id="4" name="Image 3" descr="spec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100"/>
            <a:ext cx="3848100" cy="3848100"/>
          </a:xfrm>
          <a:prstGeom prst="rect">
            <a:avLst/>
          </a:prstGeom>
        </p:spPr>
      </p:pic>
      <p:pic>
        <p:nvPicPr>
          <p:cNvPr id="6" name="Image 5" descr="persChro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609600"/>
            <a:ext cx="5372100" cy="5372100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mr-IN" smtClean="0"/>
              <a:t>Song Similarities via Homological Features of Music                                                       Leventhal &amp; Fahimfar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84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lémentair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Élémentaire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Élémentaire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Élémentaire.thmx</Template>
  <TotalTime>446</TotalTime>
  <Words>762</Words>
  <Application>Microsoft Macintosh PowerPoint</Application>
  <PresentationFormat>Présentation à l'écran (4:3)</PresentationFormat>
  <Paragraphs>107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Élémentaire</vt:lpstr>
      <vt:lpstr>             Song Similarities  via Homology of Chroma Features</vt:lpstr>
      <vt:lpstr>Background</vt:lpstr>
      <vt:lpstr>Motivation</vt:lpstr>
      <vt:lpstr>Motivation: Low Hanging Fruit.</vt:lpstr>
      <vt:lpstr>Approach: Data</vt:lpstr>
      <vt:lpstr>Data: Chroma Features.</vt:lpstr>
      <vt:lpstr>Summary of Computational Methods</vt:lpstr>
      <vt:lpstr>Topological Aspects</vt:lpstr>
      <vt:lpstr>Topological Aspects</vt:lpstr>
      <vt:lpstr>Topological Aspects</vt:lpstr>
      <vt:lpstr>Topological Aspects</vt:lpstr>
      <vt:lpstr>Classification via Clustering</vt:lpstr>
      <vt:lpstr>Results: Nearest in Bottleneck Distance</vt:lpstr>
      <vt:lpstr>Results: Nearest in Bottleneck Distance</vt:lpstr>
      <vt:lpstr>Results: Multi-Dimensional Scaling and kMeans Clustering</vt:lpstr>
      <vt:lpstr>Results: kMeans Clustering Centers</vt:lpstr>
      <vt:lpstr>Results: kMeans cluster example</vt:lpstr>
      <vt:lpstr>Results Multi-Dimensional Scaling and kMedoid Clustering</vt:lpstr>
      <vt:lpstr>Results Multi-Dimensional Scaling and kMedoid Clustering</vt:lpstr>
      <vt:lpstr>Future Directions</vt:lpstr>
      <vt:lpstr>References</vt:lpstr>
      <vt:lpstr>Questions</vt:lpstr>
    </vt:vector>
  </TitlesOfParts>
  <Company>97prime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lev sam</dc:creator>
  <cp:lastModifiedBy>lev sam</cp:lastModifiedBy>
  <cp:revision>29</cp:revision>
  <dcterms:created xsi:type="dcterms:W3CDTF">2017-05-01T21:05:40Z</dcterms:created>
  <dcterms:modified xsi:type="dcterms:W3CDTF">2017-05-02T22:08:50Z</dcterms:modified>
</cp:coreProperties>
</file>