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sldIdLst>
    <p:sldId id="256" r:id="rId2"/>
    <p:sldId id="269" r:id="rId3"/>
    <p:sldId id="257" r:id="rId4"/>
    <p:sldId id="270" r:id="rId5"/>
    <p:sldId id="258" r:id="rId6"/>
    <p:sldId id="259" r:id="rId7"/>
    <p:sldId id="260" r:id="rId8"/>
    <p:sldId id="261" r:id="rId9"/>
    <p:sldId id="272" r:id="rId10"/>
    <p:sldId id="262" r:id="rId11"/>
    <p:sldId id="263" r:id="rId12"/>
    <p:sldId id="264" r:id="rId13"/>
    <p:sldId id="265" r:id="rId14"/>
    <p:sldId id="271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3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lundi, mai 1, 17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lundi, mai 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lundi, mai 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lundi, mai 1, 17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lundi, mai 1, 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lundi, mai 1, 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lundi, mai 1, 17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lundi, mai 1, 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lundi, mai 1, 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lundi, mai 1, 17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lundi, mai 1, 17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lundi, mai 1,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74700" y="520699"/>
            <a:ext cx="8216900" cy="2854791"/>
          </a:xfrm>
        </p:spPr>
        <p:txBody>
          <a:bodyPr/>
          <a:lstStyle/>
          <a:p>
            <a:r>
              <a:rPr lang="fr-FR" sz="4400" dirty="0" smtClean="0"/>
              <a:t>           Song Classification</a:t>
            </a:r>
            <a:br>
              <a:rPr lang="fr-FR" sz="4400" dirty="0" smtClean="0"/>
            </a:br>
            <a:r>
              <a:rPr lang="fr-FR" sz="4000" dirty="0" smtClean="0"/>
              <a:t>via </a:t>
            </a:r>
            <a:r>
              <a:rPr lang="fr-FR" sz="4000" dirty="0" err="1" smtClean="0"/>
              <a:t>Homology</a:t>
            </a:r>
            <a:r>
              <a:rPr lang="fr-FR" sz="4000" dirty="0" smtClean="0"/>
              <a:t> of Chroma </a:t>
            </a:r>
            <a:r>
              <a:rPr lang="fr-FR" sz="4000" dirty="0" err="1" smtClean="0"/>
              <a:t>Features</a:t>
            </a:r>
            <a:endParaRPr lang="fr-FR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Samuel </a:t>
            </a:r>
            <a:r>
              <a:rPr lang="fr-FR" dirty="0" err="1" smtClean="0"/>
              <a:t>Leventhal</a:t>
            </a:r>
            <a:r>
              <a:rPr lang="fr-FR" dirty="0" smtClean="0"/>
              <a:t> and Zahra </a:t>
            </a:r>
            <a:r>
              <a:rPr lang="fr-FR" dirty="0" err="1" smtClean="0"/>
              <a:t>Fahimfar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017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fr-FR" dirty="0" err="1" smtClean="0"/>
              <a:t>Based</a:t>
            </a:r>
            <a:r>
              <a:rPr lang="fr-FR" dirty="0" smtClean="0"/>
              <a:t> </a:t>
            </a:r>
            <a:r>
              <a:rPr lang="fr-FR" smtClean="0"/>
              <a:t>on pair-wise</a:t>
            </a:r>
            <a:r>
              <a:rPr lang="fr-FR" dirty="0" smtClean="0"/>
              <a:t> </a:t>
            </a:r>
            <a:r>
              <a:rPr lang="fr-FR" dirty="0" err="1" smtClean="0"/>
              <a:t>Bottleneck</a:t>
            </a:r>
            <a:r>
              <a:rPr lang="fr-FR" dirty="0" smtClean="0"/>
              <a:t> distance matrix</a:t>
            </a: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err="1" smtClean="0"/>
              <a:t>kMeans</a:t>
            </a:r>
            <a:r>
              <a:rPr lang="fr-FR" dirty="0" smtClean="0"/>
              <a:t>:</a:t>
            </a:r>
          </a:p>
          <a:p>
            <a:pPr>
              <a:buFont typeface="Arial"/>
              <a:buChar char="•"/>
            </a:pPr>
            <a:r>
              <a:rPr lang="fr-FR" dirty="0" err="1" smtClean="0"/>
              <a:t>kMedoid</a:t>
            </a:r>
            <a:r>
              <a:rPr lang="fr-FR" dirty="0" smtClean="0"/>
              <a:t>:</a:t>
            </a:r>
          </a:p>
          <a:p>
            <a:pPr>
              <a:buFont typeface="Arial"/>
              <a:buChar char="•"/>
            </a:pPr>
            <a:r>
              <a:rPr lang="fr-FR" dirty="0" smtClean="0"/>
              <a:t>Visualisation via multi-</a:t>
            </a:r>
            <a:r>
              <a:rPr lang="fr-FR" dirty="0" err="1" smtClean="0"/>
              <a:t>d</a:t>
            </a:r>
            <a:r>
              <a:rPr lang="fr-FR" dirty="0" err="1" smtClean="0"/>
              <a:t>imensional</a:t>
            </a:r>
            <a:r>
              <a:rPr lang="fr-FR" dirty="0" smtClean="0"/>
              <a:t> </a:t>
            </a:r>
            <a:r>
              <a:rPr lang="fr-FR" dirty="0" err="1" smtClean="0"/>
              <a:t>scaling</a:t>
            </a:r>
            <a:r>
              <a:rPr lang="fr-FR" dirty="0"/>
              <a:t>.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Classification via </a:t>
            </a:r>
            <a:r>
              <a:rPr lang="fr-FR" dirty="0" err="1" smtClean="0"/>
              <a:t>Clustering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4406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err="1" smtClean="0"/>
              <a:t>Results</a:t>
            </a:r>
            <a:r>
              <a:rPr lang="fr-FR" sz="3600" dirty="0" smtClean="0"/>
              <a:t>:</a:t>
            </a:r>
            <a:r>
              <a:rPr lang="fr-FR" sz="3600" dirty="0"/>
              <a:t/>
            </a:r>
            <a:br>
              <a:rPr lang="fr-FR" sz="3600" dirty="0"/>
            </a:br>
            <a:r>
              <a:rPr lang="fr-FR" sz="2800" dirty="0" err="1" smtClean="0"/>
              <a:t>Nearest</a:t>
            </a:r>
            <a:r>
              <a:rPr lang="fr-FR" sz="2800" dirty="0" smtClean="0"/>
              <a:t> in </a:t>
            </a:r>
            <a:r>
              <a:rPr lang="fr-FR" sz="2800" dirty="0" err="1" smtClean="0"/>
              <a:t>Bottleneck</a:t>
            </a:r>
            <a:r>
              <a:rPr lang="fr-FR" sz="2800" dirty="0" smtClean="0"/>
              <a:t> Distance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758726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807960" cy="914400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Results</a:t>
            </a:r>
            <a:r>
              <a:rPr lang="fr-FR" dirty="0" smtClean="0"/>
              <a:t>: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900" dirty="0" smtClean="0"/>
              <a:t>Multi-</a:t>
            </a:r>
            <a:r>
              <a:rPr lang="fr-FR" sz="2900" dirty="0" err="1" smtClean="0"/>
              <a:t>Dimensional</a:t>
            </a:r>
            <a:r>
              <a:rPr lang="fr-FR" sz="2900" dirty="0" smtClean="0"/>
              <a:t> </a:t>
            </a:r>
            <a:r>
              <a:rPr lang="fr-FR" sz="2900" dirty="0" err="1" smtClean="0"/>
              <a:t>Scaling</a:t>
            </a:r>
            <a:r>
              <a:rPr lang="fr-FR" sz="2900" dirty="0" smtClean="0"/>
              <a:t> and </a:t>
            </a:r>
            <a:r>
              <a:rPr lang="fr-FR" sz="2900" dirty="0" err="1" smtClean="0"/>
              <a:t>kMeans</a:t>
            </a:r>
            <a:r>
              <a:rPr lang="fr-FR" sz="2900" dirty="0" smtClean="0"/>
              <a:t> </a:t>
            </a:r>
            <a:r>
              <a:rPr lang="fr-FR" sz="2900" dirty="0" err="1" smtClean="0"/>
              <a:t>Clustering</a:t>
            </a:r>
            <a:endParaRPr lang="fr-FR" sz="2900" dirty="0"/>
          </a:p>
        </p:txBody>
      </p:sp>
    </p:spTree>
    <p:extLst>
      <p:ext uri="{BB962C8B-B14F-4D97-AF65-F5344CB8AC3E}">
        <p14:creationId xmlns:p14="http://schemas.microsoft.com/office/powerpoint/2010/main" val="3439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Results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800" dirty="0" smtClean="0"/>
              <a:t>Multi-</a:t>
            </a:r>
            <a:r>
              <a:rPr lang="fr-FR" sz="2800" dirty="0" err="1" smtClean="0"/>
              <a:t>Dimensional</a:t>
            </a:r>
            <a:r>
              <a:rPr lang="fr-FR" sz="2800" dirty="0" smtClean="0"/>
              <a:t> </a:t>
            </a:r>
            <a:r>
              <a:rPr lang="fr-FR" sz="2800" dirty="0" err="1" smtClean="0"/>
              <a:t>Scaling</a:t>
            </a:r>
            <a:r>
              <a:rPr lang="fr-FR" sz="2800" dirty="0" smtClean="0"/>
              <a:t> and </a:t>
            </a:r>
            <a:r>
              <a:rPr lang="fr-FR" sz="2800" dirty="0" err="1" smtClean="0"/>
              <a:t>kMedoid</a:t>
            </a:r>
            <a:r>
              <a:rPr lang="fr-FR" sz="2800" dirty="0" smtClean="0"/>
              <a:t> </a:t>
            </a:r>
            <a:r>
              <a:rPr lang="fr-FR" sz="2800" dirty="0" err="1" smtClean="0"/>
              <a:t>Clustering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540028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 err="1" smtClean="0"/>
              <a:t>Reflections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555832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fr-FR" dirty="0" err="1" smtClean="0"/>
              <a:t>Apply</a:t>
            </a:r>
            <a:r>
              <a:rPr lang="fr-FR" dirty="0" smtClean="0"/>
              <a:t> p-</a:t>
            </a:r>
            <a:r>
              <a:rPr lang="fr-FR" dirty="0" err="1" smtClean="0"/>
              <a:t>Wasserstein</a:t>
            </a:r>
            <a:r>
              <a:rPr lang="fr-FR" dirty="0" smtClean="0"/>
              <a:t> </a:t>
            </a:r>
            <a:r>
              <a:rPr lang="fr-FR" dirty="0" err="1" smtClean="0"/>
              <a:t>Metric</a:t>
            </a:r>
            <a:r>
              <a:rPr lang="fr-FR" dirty="0" smtClean="0"/>
              <a:t>.</a:t>
            </a:r>
          </a:p>
          <a:p>
            <a:pPr>
              <a:buFont typeface="Arial"/>
              <a:buChar char="•"/>
            </a:pPr>
            <a:r>
              <a:rPr lang="fr-FR" dirty="0" err="1" smtClean="0"/>
              <a:t>Introduce</a:t>
            </a:r>
            <a:r>
              <a:rPr lang="fr-FR" dirty="0" smtClean="0"/>
              <a:t> </a:t>
            </a:r>
            <a:r>
              <a:rPr lang="fr-FR" dirty="0" err="1" smtClean="0"/>
              <a:t>cut</a:t>
            </a:r>
            <a:r>
              <a:rPr lang="fr-FR" dirty="0" smtClean="0"/>
              <a:t> off for </a:t>
            </a:r>
            <a:r>
              <a:rPr lang="fr-FR" dirty="0" err="1" smtClean="0"/>
              <a:t>intesity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chroma </a:t>
            </a:r>
            <a:r>
              <a:rPr lang="fr-FR" dirty="0" err="1" smtClean="0"/>
              <a:t>features</a:t>
            </a:r>
            <a:r>
              <a:rPr lang="fr-FR" dirty="0" smtClean="0"/>
              <a:t>.</a:t>
            </a:r>
          </a:p>
          <a:p>
            <a:pPr>
              <a:buFont typeface="Arial"/>
              <a:buChar char="•"/>
            </a:pPr>
            <a:r>
              <a:rPr lang="fr-FR" dirty="0" smtClean="0"/>
              <a:t>Use </a:t>
            </a:r>
            <a:r>
              <a:rPr lang="fr-FR" dirty="0" err="1" smtClean="0"/>
              <a:t>true</a:t>
            </a:r>
            <a:r>
              <a:rPr lang="fr-FR" dirty="0" smtClean="0"/>
              <a:t> pitch composition </a:t>
            </a:r>
            <a:r>
              <a:rPr lang="fr-FR" dirty="0" err="1" smtClean="0"/>
              <a:t>instead</a:t>
            </a:r>
            <a:r>
              <a:rPr lang="fr-FR" dirty="0" smtClean="0"/>
              <a:t> of chroma </a:t>
            </a:r>
            <a:r>
              <a:rPr lang="fr-FR" dirty="0" err="1" smtClean="0"/>
              <a:t>features</a:t>
            </a:r>
            <a:r>
              <a:rPr lang="fr-FR" dirty="0" smtClean="0"/>
              <a:t>. </a:t>
            </a:r>
          </a:p>
          <a:p>
            <a:pPr>
              <a:buFont typeface="Arial"/>
              <a:buChar char="•"/>
            </a:pPr>
            <a:r>
              <a:rPr lang="fr-FR" dirty="0" smtClean="0"/>
              <a:t>Train on </a:t>
            </a:r>
            <a:r>
              <a:rPr lang="fr-FR" dirty="0" err="1" smtClean="0"/>
              <a:t>fundemental</a:t>
            </a:r>
            <a:r>
              <a:rPr lang="fr-FR" dirty="0" smtClean="0"/>
              <a:t> </a:t>
            </a:r>
            <a:r>
              <a:rPr lang="fr-FR" dirty="0" err="1" smtClean="0"/>
              <a:t>chords</a:t>
            </a:r>
            <a:r>
              <a:rPr lang="fr-FR" dirty="0" smtClean="0"/>
              <a:t>, </a:t>
            </a:r>
            <a:r>
              <a:rPr lang="fr-FR" dirty="0" err="1" smtClean="0"/>
              <a:t>chord</a:t>
            </a:r>
            <a:r>
              <a:rPr lang="fr-FR" dirty="0" smtClean="0"/>
              <a:t> progressions, time signatures, and </a:t>
            </a:r>
            <a:r>
              <a:rPr lang="fr-FR" dirty="0" err="1" smtClean="0"/>
              <a:t>introduce</a:t>
            </a:r>
            <a:r>
              <a:rPr lang="fr-FR" dirty="0" smtClean="0"/>
              <a:t> timbre. 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Future Directions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9419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References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860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028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Background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700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28800" y="685801"/>
            <a:ext cx="6400800" cy="3657599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fr-FR" dirty="0" err="1" smtClean="0"/>
              <a:t>Demonstrate</a:t>
            </a:r>
            <a:r>
              <a:rPr lang="fr-FR" dirty="0" smtClean="0"/>
              <a:t> a </a:t>
            </a:r>
            <a:r>
              <a:rPr lang="fr-FR" dirty="0" err="1" smtClean="0"/>
              <a:t>novel</a:t>
            </a:r>
            <a:r>
              <a:rPr lang="fr-FR" dirty="0" smtClean="0"/>
              <a:t> </a:t>
            </a:r>
            <a:r>
              <a:rPr lang="fr-FR" dirty="0" err="1" smtClean="0"/>
              <a:t>means</a:t>
            </a:r>
            <a:r>
              <a:rPr lang="fr-FR" dirty="0" smtClean="0"/>
              <a:t> of </a:t>
            </a:r>
            <a:r>
              <a:rPr lang="fr-FR" dirty="0" err="1" smtClean="0"/>
              <a:t>song</a:t>
            </a:r>
            <a:r>
              <a:rPr lang="fr-FR" dirty="0" smtClean="0"/>
              <a:t> classification.</a:t>
            </a:r>
          </a:p>
          <a:p>
            <a:pPr>
              <a:buFont typeface="Arial"/>
              <a:buChar char="•"/>
            </a:pPr>
            <a:r>
              <a:rPr lang="fr-FR" dirty="0" err="1" smtClean="0"/>
              <a:t>Provide</a:t>
            </a:r>
            <a:r>
              <a:rPr lang="fr-FR" dirty="0" smtClean="0"/>
              <a:t> a new perspective to </a:t>
            </a:r>
            <a:r>
              <a:rPr lang="fr-FR" dirty="0" err="1" smtClean="0"/>
              <a:t>studying</a:t>
            </a:r>
            <a:r>
              <a:rPr lang="fr-FR" dirty="0" smtClean="0"/>
              <a:t> music composition.</a:t>
            </a:r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Motivation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401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12900" y="685801"/>
            <a:ext cx="6616700" cy="3657599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fr-FR" dirty="0" err="1" smtClean="0"/>
              <a:t>View</a:t>
            </a:r>
            <a:r>
              <a:rPr lang="fr-FR" dirty="0" smtClean="0"/>
              <a:t> music in </a:t>
            </a:r>
            <a:r>
              <a:rPr lang="fr-FR" dirty="0" err="1" smtClean="0"/>
              <a:t>terms</a:t>
            </a:r>
            <a:r>
              <a:rPr lang="fr-FR" dirty="0" smtClean="0"/>
              <a:t> of pitch, </a:t>
            </a:r>
            <a:r>
              <a:rPr lang="fr-FR" dirty="0" err="1" smtClean="0"/>
              <a:t>intensity</a:t>
            </a:r>
            <a:r>
              <a:rPr lang="fr-FR" dirty="0" smtClean="0"/>
              <a:t>, and time signatures.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Music </a:t>
            </a:r>
            <a:r>
              <a:rPr lang="fr-FR" dirty="0" err="1" smtClean="0"/>
              <a:t>Theory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011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fr-FR" dirty="0" smtClean="0"/>
              <a:t>Initial </a:t>
            </a:r>
            <a:r>
              <a:rPr lang="fr-FR" dirty="0" err="1" smtClean="0"/>
              <a:t>ideas</a:t>
            </a:r>
            <a:r>
              <a:rPr lang="fr-FR" dirty="0" smtClean="0"/>
              <a:t>: </a:t>
            </a:r>
          </a:p>
          <a:p>
            <a:pPr>
              <a:buFont typeface="Arial"/>
              <a:buChar char="•"/>
            </a:pPr>
            <a:r>
              <a:rPr lang="fr-FR" dirty="0" smtClean="0"/>
              <a:t>Chroma </a:t>
            </a:r>
            <a:r>
              <a:rPr lang="fr-FR" dirty="0" err="1" smtClean="0"/>
              <a:t>Features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Approach</a:t>
            </a:r>
            <a:r>
              <a:rPr lang="fr-FR" dirty="0" smtClean="0"/>
              <a:t>: Data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87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fr-FR" dirty="0" smtClean="0"/>
              <a:t>Chroma </a:t>
            </a:r>
            <a:r>
              <a:rPr lang="fr-FR" dirty="0" err="1" smtClean="0"/>
              <a:t>Features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289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75488" indent="-457200">
              <a:buFont typeface="+mj-lt"/>
              <a:buAutoNum type="arabicPeriod"/>
            </a:pPr>
            <a:r>
              <a:rPr lang="fr-FR" dirty="0" smtClean="0"/>
              <a:t>Data </a:t>
            </a:r>
            <a:r>
              <a:rPr lang="fr-FR" dirty="0" err="1" smtClean="0"/>
              <a:t>Mining</a:t>
            </a:r>
            <a:r>
              <a:rPr lang="fr-FR" dirty="0" smtClean="0"/>
              <a:t>: </a:t>
            </a:r>
            <a:r>
              <a:rPr lang="fr-FR" dirty="0" err="1" smtClean="0"/>
              <a:t>Obtain</a:t>
            </a:r>
            <a:r>
              <a:rPr lang="fr-FR" dirty="0" smtClean="0"/>
              <a:t> Chroma </a:t>
            </a:r>
            <a:r>
              <a:rPr lang="fr-FR" dirty="0" err="1" smtClean="0"/>
              <a:t>Features</a:t>
            </a:r>
            <a:r>
              <a:rPr lang="fr-FR" dirty="0" smtClean="0"/>
              <a:t> of </a:t>
            </a:r>
            <a:r>
              <a:rPr lang="fr-FR" dirty="0" err="1" smtClean="0"/>
              <a:t>Songs</a:t>
            </a:r>
            <a:r>
              <a:rPr lang="fr-FR" dirty="0" smtClean="0"/>
              <a:t>.</a:t>
            </a:r>
            <a:endParaRPr lang="fr-FR" dirty="0"/>
          </a:p>
          <a:p>
            <a:pPr marL="475488" indent="-457200">
              <a:buFont typeface="+mj-lt"/>
              <a:buAutoNum type="arabicPeriod"/>
            </a:pPr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homological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dirty="0" smtClean="0"/>
              <a:t> in chroma </a:t>
            </a:r>
            <a:r>
              <a:rPr lang="fr-FR" dirty="0" err="1" smtClean="0"/>
              <a:t>features</a:t>
            </a:r>
            <a:r>
              <a:rPr lang="fr-FR" dirty="0" smtClean="0"/>
              <a:t> via </a:t>
            </a:r>
            <a:r>
              <a:rPr lang="fr-FR" dirty="0" err="1" smtClean="0"/>
              <a:t>persistence</a:t>
            </a:r>
            <a:r>
              <a:rPr lang="fr-FR" dirty="0" smtClean="0"/>
              <a:t>.</a:t>
            </a:r>
          </a:p>
          <a:p>
            <a:pPr marL="475488" indent="-457200">
              <a:buFont typeface="+mj-lt"/>
              <a:buAutoNum type="arabicPeriod"/>
            </a:pPr>
            <a:r>
              <a:rPr lang="fr-FR" dirty="0" err="1" smtClean="0"/>
              <a:t>Obtain</a:t>
            </a:r>
            <a:r>
              <a:rPr lang="fr-FR" dirty="0" smtClean="0"/>
              <a:t> pair-</a:t>
            </a:r>
            <a:r>
              <a:rPr lang="fr-FR" dirty="0" err="1" smtClean="0"/>
              <a:t>wise</a:t>
            </a:r>
            <a:r>
              <a:rPr lang="fr-FR" dirty="0" smtClean="0"/>
              <a:t> </a:t>
            </a:r>
            <a:r>
              <a:rPr lang="fr-FR" dirty="0" err="1" smtClean="0"/>
              <a:t>Bottleneck</a:t>
            </a:r>
            <a:r>
              <a:rPr lang="fr-FR" dirty="0" smtClean="0"/>
              <a:t> distances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persistence</a:t>
            </a:r>
            <a:r>
              <a:rPr lang="fr-FR" dirty="0" smtClean="0"/>
              <a:t> </a:t>
            </a:r>
            <a:r>
              <a:rPr lang="fr-FR" dirty="0" err="1" smtClean="0"/>
              <a:t>diagrams</a:t>
            </a:r>
            <a:r>
              <a:rPr lang="fr-FR" dirty="0" smtClean="0"/>
              <a:t> of </a:t>
            </a:r>
            <a:r>
              <a:rPr lang="fr-FR" dirty="0" err="1" smtClean="0"/>
              <a:t>songs</a:t>
            </a:r>
            <a:r>
              <a:rPr lang="fr-FR" dirty="0" smtClean="0"/>
              <a:t>.</a:t>
            </a:r>
          </a:p>
          <a:p>
            <a:pPr marL="475488" indent="-457200">
              <a:buFont typeface="+mj-lt"/>
              <a:buAutoNum type="arabicPeriod"/>
            </a:pPr>
            <a:r>
              <a:rPr lang="fr-FR" dirty="0" err="1" smtClean="0"/>
              <a:t>Perform</a:t>
            </a:r>
            <a:r>
              <a:rPr lang="fr-FR" dirty="0" smtClean="0"/>
              <a:t> </a:t>
            </a:r>
            <a:r>
              <a:rPr lang="fr-FR" dirty="0" err="1" smtClean="0"/>
              <a:t>clustering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pair-</a:t>
            </a:r>
            <a:r>
              <a:rPr lang="fr-FR" dirty="0" err="1" smtClean="0"/>
              <a:t>wise</a:t>
            </a:r>
            <a:r>
              <a:rPr lang="fr-FR" dirty="0" smtClean="0"/>
              <a:t> </a:t>
            </a:r>
            <a:r>
              <a:rPr lang="fr-FR" dirty="0" err="1"/>
              <a:t>B</a:t>
            </a:r>
            <a:r>
              <a:rPr lang="fr-FR" dirty="0" err="1" smtClean="0"/>
              <a:t>ottleneck</a:t>
            </a:r>
            <a:r>
              <a:rPr lang="fr-FR" dirty="0" smtClean="0"/>
              <a:t> distances.</a:t>
            </a:r>
          </a:p>
          <a:p>
            <a:pPr marL="475488" indent="-457200">
              <a:buFont typeface="+mj-lt"/>
              <a:buAutoNum type="arabicPeriod"/>
            </a:pPr>
            <a:r>
              <a:rPr lang="fr-FR" dirty="0" err="1"/>
              <a:t>P</a:t>
            </a:r>
            <a:r>
              <a:rPr lang="fr-FR" dirty="0" err="1" smtClean="0"/>
              <a:t>erform</a:t>
            </a:r>
            <a:r>
              <a:rPr lang="fr-FR" dirty="0" smtClean="0"/>
              <a:t> dimension </a:t>
            </a:r>
            <a:r>
              <a:rPr lang="fr-FR" dirty="0" err="1" smtClean="0"/>
              <a:t>reduction</a:t>
            </a:r>
            <a:r>
              <a:rPr lang="fr-FR" dirty="0" smtClean="0"/>
              <a:t> for visualisation.</a:t>
            </a:r>
          </a:p>
          <a:p>
            <a:pPr marL="475488" indent="-457200">
              <a:buFont typeface="+mj-lt"/>
              <a:buAutoNum type="arabicPeriod"/>
            </a:pPr>
            <a:r>
              <a:rPr lang="fr-FR" dirty="0" smtClean="0"/>
              <a:t>Asses </a:t>
            </a:r>
            <a:r>
              <a:rPr lang="fr-FR" dirty="0" err="1" smtClean="0"/>
              <a:t>success</a:t>
            </a:r>
            <a:r>
              <a:rPr lang="fr-FR" dirty="0" smtClean="0"/>
              <a:t> of </a:t>
            </a:r>
            <a:r>
              <a:rPr lang="fr-FR" dirty="0" err="1" smtClean="0"/>
              <a:t>found</a:t>
            </a:r>
            <a:r>
              <a:rPr lang="fr-FR" dirty="0" smtClean="0"/>
              <a:t> clusters.</a:t>
            </a:r>
          </a:p>
          <a:p>
            <a:pPr marL="475488" indent="-457200">
              <a:buFont typeface="+mj-lt"/>
              <a:buAutoNum type="arabicPeriod"/>
            </a:pP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934960" cy="914400"/>
          </a:xfrm>
        </p:spPr>
        <p:txBody>
          <a:bodyPr/>
          <a:lstStyle/>
          <a:p>
            <a:r>
              <a:rPr lang="fr-FR" sz="3600" dirty="0" err="1" smtClean="0"/>
              <a:t>Summary</a:t>
            </a:r>
            <a:r>
              <a:rPr lang="fr-FR" sz="3600" dirty="0" smtClean="0"/>
              <a:t> of </a:t>
            </a:r>
            <a:r>
              <a:rPr lang="fr-FR" sz="3600" dirty="0" err="1" smtClean="0"/>
              <a:t>Computational</a:t>
            </a:r>
            <a:r>
              <a:rPr lang="fr-FR" sz="3600" dirty="0" smtClean="0"/>
              <a:t> </a:t>
            </a:r>
            <a:r>
              <a:rPr lang="fr-FR" sz="3600" dirty="0" err="1" smtClean="0"/>
              <a:t>Methods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246112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0" y="1"/>
            <a:ext cx="6934200" cy="2044699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fr-FR" sz="2400" dirty="0" smtClean="0"/>
              <a:t>Persistent </a:t>
            </a:r>
            <a:r>
              <a:rPr lang="fr-FR" sz="2400" dirty="0" err="1" smtClean="0"/>
              <a:t>Homology</a:t>
            </a:r>
            <a:r>
              <a:rPr lang="fr-FR" sz="2400" dirty="0" smtClean="0"/>
              <a:t> of chroma </a:t>
            </a:r>
            <a:r>
              <a:rPr lang="fr-FR" sz="2400" dirty="0" err="1" smtClean="0"/>
              <a:t>features</a:t>
            </a:r>
            <a:r>
              <a:rPr lang="fr-FR" sz="2400" dirty="0" smtClean="0"/>
              <a:t>.</a:t>
            </a:r>
          </a:p>
          <a:p>
            <a:pPr>
              <a:buFont typeface="Arial"/>
              <a:buChar char="•"/>
            </a:pPr>
            <a:endParaRPr lang="fr-FR" sz="2400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1282700"/>
          </a:xfrm>
        </p:spPr>
        <p:txBody>
          <a:bodyPr/>
          <a:lstStyle/>
          <a:p>
            <a:r>
              <a:rPr lang="fr-FR" dirty="0" err="1" smtClean="0"/>
              <a:t>Topological</a:t>
            </a:r>
            <a:r>
              <a:rPr lang="fr-FR" dirty="0" smtClean="0"/>
              <a:t> Aspects</a:t>
            </a:r>
            <a:endParaRPr lang="fr-FR" dirty="0"/>
          </a:p>
        </p:txBody>
      </p:sp>
      <p:pic>
        <p:nvPicPr>
          <p:cNvPr id="4" name="Image 3" descr="spec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2100"/>
            <a:ext cx="3848100" cy="3848100"/>
          </a:xfrm>
          <a:prstGeom prst="rect">
            <a:avLst/>
          </a:prstGeom>
        </p:spPr>
      </p:pic>
      <p:pic>
        <p:nvPicPr>
          <p:cNvPr id="6" name="Image 5" descr="persChro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609600"/>
            <a:ext cx="53721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84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fr-FR" dirty="0" smtClean="0"/>
              <a:t>Persistent </a:t>
            </a:r>
            <a:r>
              <a:rPr lang="fr-FR" dirty="0" err="1" smtClean="0"/>
              <a:t>Homology</a:t>
            </a:r>
            <a:r>
              <a:rPr lang="fr-FR" dirty="0" smtClean="0"/>
              <a:t> of chroma </a:t>
            </a:r>
            <a:r>
              <a:rPr lang="fr-FR" dirty="0" err="1" smtClean="0"/>
              <a:t>features</a:t>
            </a:r>
            <a:r>
              <a:rPr lang="fr-FR" dirty="0" smtClean="0"/>
              <a:t>.</a:t>
            </a:r>
          </a:p>
          <a:p>
            <a:pPr lvl="2">
              <a:buFont typeface="Arial"/>
              <a:buChar char="•"/>
            </a:pPr>
            <a:r>
              <a:rPr lang="fr-FR" b="1" dirty="0" err="1" smtClean="0"/>
              <a:t>Homological</a:t>
            </a:r>
            <a:r>
              <a:rPr lang="fr-FR" b="1" dirty="0" smtClean="0"/>
              <a:t> </a:t>
            </a:r>
            <a:r>
              <a:rPr lang="fr-FR" b="1" dirty="0" err="1" smtClean="0"/>
              <a:t>features</a:t>
            </a:r>
            <a:r>
              <a:rPr lang="fr-FR" b="1" dirty="0" smtClean="0"/>
              <a:t> </a:t>
            </a:r>
            <a:r>
              <a:rPr lang="fr-FR" b="1" dirty="0" err="1" smtClean="0"/>
              <a:t>reflect</a:t>
            </a:r>
            <a:r>
              <a:rPr lang="fr-FR" dirty="0" smtClean="0"/>
              <a:t> </a:t>
            </a:r>
            <a:r>
              <a:rPr lang="fr-FR" dirty="0" err="1" smtClean="0"/>
              <a:t>common</a:t>
            </a:r>
            <a:r>
              <a:rPr lang="fr-FR" dirty="0" smtClean="0"/>
              <a:t> </a:t>
            </a:r>
            <a:r>
              <a:rPr lang="fr-FR" b="1" dirty="0" err="1" smtClean="0"/>
              <a:t>composition</a:t>
            </a:r>
            <a:r>
              <a:rPr lang="fr-FR" dirty="0" err="1" smtClean="0"/>
              <a:t>al</a:t>
            </a:r>
            <a:r>
              <a:rPr lang="fr-FR" dirty="0" smtClean="0"/>
              <a:t> structures in </a:t>
            </a:r>
            <a:r>
              <a:rPr lang="fr-FR" dirty="0" err="1" smtClean="0"/>
              <a:t>songs</a:t>
            </a:r>
            <a:r>
              <a:rPr lang="fr-FR" dirty="0" smtClean="0"/>
              <a:t>.</a:t>
            </a:r>
          </a:p>
          <a:p>
            <a:pPr lvl="2">
              <a:buFont typeface="Arial"/>
              <a:buChar char="•"/>
            </a:pPr>
            <a:r>
              <a:rPr lang="fr-FR" b="1" dirty="0" err="1" smtClean="0"/>
              <a:t>Birth</a:t>
            </a:r>
            <a:r>
              <a:rPr lang="fr-FR" b="1" dirty="0" smtClean="0"/>
              <a:t> and </a:t>
            </a:r>
            <a:r>
              <a:rPr lang="fr-FR" b="1" dirty="0" err="1" smtClean="0"/>
              <a:t>Death</a:t>
            </a:r>
            <a:r>
              <a:rPr lang="fr-FR" b="1" dirty="0" smtClean="0"/>
              <a:t> times </a:t>
            </a:r>
            <a:r>
              <a:rPr lang="fr-FR" dirty="0" smtClean="0"/>
              <a:t>of </a:t>
            </a:r>
            <a:r>
              <a:rPr lang="fr-FR" dirty="0" err="1" smtClean="0"/>
              <a:t>homological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dirty="0" smtClean="0"/>
              <a:t> </a:t>
            </a:r>
            <a:r>
              <a:rPr lang="fr-FR" b="1" dirty="0" err="1" smtClean="0"/>
              <a:t>reflect</a:t>
            </a:r>
            <a:r>
              <a:rPr lang="fr-FR" b="1" dirty="0" smtClean="0"/>
              <a:t> time signatures </a:t>
            </a:r>
            <a:r>
              <a:rPr lang="fr-FR" dirty="0" smtClean="0"/>
              <a:t>of musical compositions. </a:t>
            </a:r>
          </a:p>
          <a:p>
            <a:pPr>
              <a:buFont typeface="Arial"/>
              <a:buChar char="•"/>
            </a:pPr>
            <a:r>
              <a:rPr lang="fr-FR" dirty="0" err="1" smtClean="0"/>
              <a:t>Bottleneck</a:t>
            </a:r>
            <a:r>
              <a:rPr lang="fr-FR" dirty="0" smtClean="0"/>
              <a:t> distance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persistence</a:t>
            </a:r>
            <a:r>
              <a:rPr lang="fr-FR" dirty="0" smtClean="0"/>
              <a:t> </a:t>
            </a:r>
            <a:r>
              <a:rPr lang="fr-FR" dirty="0" err="1" smtClean="0"/>
              <a:t>diagrams</a:t>
            </a:r>
            <a:r>
              <a:rPr lang="fr-FR" dirty="0" smtClean="0"/>
              <a:t> of </a:t>
            </a:r>
            <a:r>
              <a:rPr lang="fr-FR" dirty="0" err="1" smtClean="0"/>
              <a:t>songs</a:t>
            </a:r>
            <a:r>
              <a:rPr lang="fr-FR" dirty="0" smtClean="0"/>
              <a:t>.</a:t>
            </a:r>
          </a:p>
          <a:p>
            <a:pPr lvl="2">
              <a:buFont typeface="Arial"/>
              <a:buChar char="•"/>
            </a:pPr>
            <a:r>
              <a:rPr lang="fr-FR" dirty="0" err="1" smtClean="0"/>
              <a:t>Allow</a:t>
            </a:r>
            <a:r>
              <a:rPr lang="fr-FR" dirty="0" smtClean="0"/>
              <a:t> a </a:t>
            </a:r>
            <a:r>
              <a:rPr lang="fr-FR" b="1" dirty="0" err="1" smtClean="0"/>
              <a:t>measure</a:t>
            </a:r>
            <a:r>
              <a:rPr lang="fr-FR" b="1" dirty="0" smtClean="0"/>
              <a:t> of </a:t>
            </a:r>
            <a:r>
              <a:rPr lang="fr-FR" b="1" dirty="0" err="1" smtClean="0"/>
              <a:t>similarity</a:t>
            </a:r>
            <a:r>
              <a:rPr lang="fr-FR" b="1" dirty="0" smtClean="0"/>
              <a:t> </a:t>
            </a:r>
            <a:r>
              <a:rPr lang="fr-FR" b="1" dirty="0" err="1" smtClean="0"/>
              <a:t>between</a:t>
            </a:r>
            <a:r>
              <a:rPr lang="fr-FR" b="1" dirty="0" smtClean="0"/>
              <a:t> </a:t>
            </a:r>
            <a:r>
              <a:rPr lang="fr-FR" dirty="0" smtClean="0"/>
              <a:t>structure of </a:t>
            </a:r>
            <a:r>
              <a:rPr lang="fr-FR" b="1" dirty="0" err="1" smtClean="0"/>
              <a:t>song</a:t>
            </a:r>
            <a:r>
              <a:rPr lang="fr-FR" b="1" dirty="0" smtClean="0"/>
              <a:t> compositions</a:t>
            </a:r>
            <a:r>
              <a:rPr lang="fr-FR" dirty="0" smtClean="0"/>
              <a:t>.</a:t>
            </a:r>
          </a:p>
          <a:p>
            <a:pPr marL="384048" lvl="1" indent="0">
              <a:buNone/>
            </a:pPr>
            <a:endParaRPr lang="fr-FR" dirty="0" smtClean="0"/>
          </a:p>
          <a:p>
            <a:pPr lvl="1">
              <a:buFont typeface="Arial"/>
              <a:buChar char="•"/>
            </a:pP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Topological</a:t>
            </a:r>
            <a:r>
              <a:rPr lang="fr-FR" dirty="0" smtClean="0"/>
              <a:t> Aspects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0032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lémentaire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Élémentaire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Élémentaire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Élémentaire.thmx</Template>
  <TotalTime>254</TotalTime>
  <Words>240</Words>
  <Application>Microsoft Macintosh PowerPoint</Application>
  <PresentationFormat>Présentation à l'écran (4:3)</PresentationFormat>
  <Paragraphs>44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Élémentaire</vt:lpstr>
      <vt:lpstr>           Song Classification via Homology of Chroma Features</vt:lpstr>
      <vt:lpstr>Background</vt:lpstr>
      <vt:lpstr>Motivation</vt:lpstr>
      <vt:lpstr>Music Theory</vt:lpstr>
      <vt:lpstr>Approach: Data</vt:lpstr>
      <vt:lpstr>Data</vt:lpstr>
      <vt:lpstr>Summary of Computational Methods</vt:lpstr>
      <vt:lpstr>Topological Aspects</vt:lpstr>
      <vt:lpstr>Topological Aspects</vt:lpstr>
      <vt:lpstr>Classification via Clustering</vt:lpstr>
      <vt:lpstr>Results: Nearest in Bottleneck Distance</vt:lpstr>
      <vt:lpstr>Results: Multi-Dimensional Scaling and kMeans Clustering</vt:lpstr>
      <vt:lpstr>Results Multi-Dimensional Scaling and kMedoid Clustering</vt:lpstr>
      <vt:lpstr>Reflections</vt:lpstr>
      <vt:lpstr>Future Directions</vt:lpstr>
      <vt:lpstr>References</vt:lpstr>
      <vt:lpstr>Questions</vt:lpstr>
    </vt:vector>
  </TitlesOfParts>
  <Company>97prime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lev sam</dc:creator>
  <cp:lastModifiedBy>lev sam</cp:lastModifiedBy>
  <cp:revision>6</cp:revision>
  <dcterms:created xsi:type="dcterms:W3CDTF">2017-05-01T21:05:40Z</dcterms:created>
  <dcterms:modified xsi:type="dcterms:W3CDTF">2017-05-02T04:39:06Z</dcterms:modified>
</cp:coreProperties>
</file>