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Roboto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RobotoMedium-bold.fntdata"/><Relationship Id="rId41" Type="http://schemas.openxmlformats.org/officeDocument/2006/relationships/font" Target="fonts/RobotoMedium-regular.fntdata"/><Relationship Id="rId22" Type="http://schemas.openxmlformats.org/officeDocument/2006/relationships/slide" Target="slides/slide17.xml"/><Relationship Id="rId44" Type="http://schemas.openxmlformats.org/officeDocument/2006/relationships/font" Target="fonts/RobotoMedium-boldItalic.fntdata"/><Relationship Id="rId21" Type="http://schemas.openxmlformats.org/officeDocument/2006/relationships/slide" Target="slides/slide16.xml"/><Relationship Id="rId43" Type="http://schemas.openxmlformats.org/officeDocument/2006/relationships/font" Target="fonts/RobotoMedium-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w.githubusercontent.com/WillKoehrsen/Machine-Learning-Projects/master/algorithm_comparison.png" TargetMode="External"/><Relationship Id="rId3" Type="http://schemas.openxmlformats.org/officeDocument/2006/relationships/hyperlink" Target="https://arxiv.org/pdf/1708.05070.pdf" TargetMode="External"/><Relationship Id="rId4" Type="http://schemas.openxmlformats.org/officeDocument/2006/relationships/hyperlink" Target="http://www.epistasisblog.org/2017/09/data-driven-advice-for-applying-machin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83f4e11fa_3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83f4e11fa_3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8412f265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8412f265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83f4e11fa_3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83f4e11fa_3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83f4e11f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83f4e11f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838db6771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838db6771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838db6771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838db6771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838db6771_1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838db6771_1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838db6771_1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838db6771_1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83a6d98c7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83a6d98c7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83a6d98c7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83a6d98c7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46a6b3f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46a6b3f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83a6d98c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83a6d98c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Ridge regression is an extension for linear regression. It’s basically a regularized linear regression model. The λ parameter is a scalar that should be learned as well, using a method called </a:t>
            </a:r>
            <a:r>
              <a:rPr b="1" lang="en" sz="1600">
                <a:latin typeface="Georgia"/>
                <a:ea typeface="Georgia"/>
                <a:cs typeface="Georgia"/>
                <a:sym typeface="Georgia"/>
              </a:rPr>
              <a:t>cross validation</a:t>
            </a:r>
            <a:r>
              <a:rPr lang="en" sz="1600">
                <a:highlight>
                  <a:srgbClr val="FFFFFF"/>
                </a:highlight>
                <a:latin typeface="Georgia"/>
                <a:ea typeface="Georgia"/>
                <a:cs typeface="Georgia"/>
                <a:sym typeface="Georgia"/>
              </a:rPr>
              <a:t>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83a6d98c7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83a6d98c7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83a6d98c7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83a6d98c7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algorithms are ordered from top to bottom based on their overall performance on all problems.</a:t>
            </a:r>
            <a:endParaRPr/>
          </a:p>
          <a:p>
            <a:pPr indent="0" lvl="0" marL="0" rtl="0" algn="l">
              <a:spcBef>
                <a:spcPts val="0"/>
              </a:spcBef>
              <a:spcAft>
                <a:spcPts val="0"/>
              </a:spcAft>
              <a:buNone/>
            </a:pPr>
            <a:r>
              <a:rPr lang="en"/>
              <a:t>Two algorithms are considered to have same performance if they achieved an accuracy within 1% of each other</a:t>
            </a:r>
            <a:endParaRPr/>
          </a:p>
          <a:p>
            <a:pPr indent="0" lvl="0" marL="0" rtl="0" algn="l">
              <a:spcBef>
                <a:spcPts val="0"/>
              </a:spcBef>
              <a:spcAft>
                <a:spcPts val="0"/>
              </a:spcAft>
              <a:buNone/>
            </a:pPr>
            <a:r>
              <a:rPr lang="en" sz="1050">
                <a:highlight>
                  <a:srgbClr val="FFFFFF"/>
                </a:highlight>
              </a:rPr>
              <a:t>However, in machine learning, there is no way to know ahead of time which model will work best for a given dataset. The following plot shows that </a:t>
            </a:r>
            <a:r>
              <a:rPr b="1" lang="en" sz="1050">
                <a:highlight>
                  <a:srgbClr val="FFFFFF"/>
                </a:highlight>
              </a:rPr>
              <a:t>there are some problems where even Gaussian Naive Bayes will outperform a gradient boosting machine</a:t>
            </a:r>
            <a:r>
              <a:rPr lang="en" sz="1050">
                <a:highlight>
                  <a:srgbClr val="FFFFFF"/>
                </a:highlight>
              </a:rPr>
              <a:t>.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In most cases the accuracy gain is less than 10% so the worst model is probably not suddenly going to become the best model through tuning.</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u="sng">
                <a:solidFill>
                  <a:schemeClr val="hlink"/>
                </a:solidFill>
                <a:hlinkClick r:id="rId2"/>
              </a:rPr>
              <a:t>https://raw.githubusercontent.com/WillKoehrsen/Machine-Learning-Projects/master/algorithm_comparison.png</a:t>
            </a:r>
            <a:endParaRPr/>
          </a:p>
          <a:p>
            <a:pPr indent="0" lvl="0" marL="0" rtl="0" algn="l">
              <a:spcBef>
                <a:spcPts val="0"/>
              </a:spcBef>
              <a:spcAft>
                <a:spcPts val="0"/>
              </a:spcAft>
              <a:buNone/>
            </a:pPr>
            <a:r>
              <a:rPr lang="en" u="sng">
                <a:solidFill>
                  <a:schemeClr val="hlink"/>
                </a:solidFill>
                <a:hlinkClick r:id="rId3"/>
              </a:rPr>
              <a:t>https://arxiv.org/pdf/1708.05070.pdf</a:t>
            </a:r>
            <a:endParaRPr/>
          </a:p>
          <a:p>
            <a:pPr indent="0" lvl="0" marL="0" rtl="0" algn="l">
              <a:spcBef>
                <a:spcPts val="0"/>
              </a:spcBef>
              <a:spcAft>
                <a:spcPts val="0"/>
              </a:spcAft>
              <a:buNone/>
            </a:pPr>
            <a:r>
              <a:rPr lang="en" u="sng">
                <a:solidFill>
                  <a:schemeClr val="hlink"/>
                </a:solidFill>
                <a:hlinkClick r:id="rId4"/>
              </a:rPr>
              <a:t>http://www.epistasisblog.org/2017/09/data-driven-advice-for-applying-machine.html</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8412f265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8412f265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8412f26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8412f26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83f4e11f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83f4e11f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8412f265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8412f265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83a6d98c7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83a6d98c7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8412f265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8412f26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83f4e11fa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83f4e11fa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see how our model would perform in turns of predicted labels versus true labels. This a graph of normalized confusion matrix validation. The diagonal elements are the accurately predicted labels and the off-diagonal values represent mislabeled values. So it’s really easy what we thought before. That we </a:t>
            </a:r>
            <a:r>
              <a:rPr lang="en"/>
              <a:t>c</a:t>
            </a:r>
            <a:r>
              <a:rPr lang="en"/>
              <a:t>an fairly accurately predict non-vulnerable labels. However for the other labels, it doesn’t predict exact poverty level that accurately.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3f4e11fa_6_2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3f4e11fa_6_2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2"/>
              </a:buClr>
              <a:buSzPts val="1400"/>
              <a:buFont typeface="Roboto"/>
              <a:buChar char="-"/>
            </a:pPr>
            <a:r>
              <a:rPr lang="en" sz="1050">
                <a:highlight>
                  <a:schemeClr val="lt1"/>
                </a:highlight>
              </a:rPr>
              <a:t>Here's the backstory: Many social programs have a hard time making sure the right people are given enough aid. It’s especially tricky when a program focuses on the poorest segment of the population. The world’s poorest typically can’t provide the necessary income and expense records to prove that they qualify.</a:t>
            </a:r>
            <a:endParaRPr sz="14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sz="1800">
                <a:solidFill>
                  <a:schemeClr val="dk2"/>
                </a:solidFill>
                <a:latin typeface="Roboto"/>
                <a:ea typeface="Roboto"/>
                <a:cs typeface="Roboto"/>
                <a:sym typeface="Roboto"/>
              </a:rPr>
              <a:t>Stats on world poverty. </a:t>
            </a:r>
            <a:endParaRPr sz="14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Talk about the dataset</a:t>
            </a:r>
            <a:endParaRPr sz="18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Author</a:t>
            </a:r>
            <a:endParaRPr sz="14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Important Fields / Columns (pick from EDA part)</a:t>
            </a:r>
            <a:endParaRPr sz="1400">
              <a:solidFill>
                <a:schemeClr val="dk2"/>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83a6d98c7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83a6d98c7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discern the most correlated variables for household poverty in puerto rico, which could help lead future investigation efforts. </a:t>
            </a:r>
            <a:endParaRPr/>
          </a:p>
          <a:p>
            <a:pPr indent="0" lvl="0" marL="0" rtl="0" algn="l">
              <a:spcBef>
                <a:spcPts val="0"/>
              </a:spcBef>
              <a:spcAft>
                <a:spcPts val="0"/>
              </a:spcAft>
              <a:buNone/>
            </a:pPr>
            <a:r>
              <a:rPr lang="en"/>
              <a:t>Our prediction power however was very limited. With any </a:t>
            </a:r>
            <a:r>
              <a:rPr lang="en"/>
              <a:t>empirical</a:t>
            </a:r>
            <a:r>
              <a:rPr lang="en"/>
              <a:t> based model building, the data is the crucial factor in shaping the results. We would need more rich data of vulnerable, moderate, and extreme poverty cases in order to continue to iterate on our model.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83f4e11fa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83f4e11fa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3f4e11fa_6_4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3f4e11fa_6_4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3f4e11f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83f4e11f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8412f26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412f26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83f4e11fa_6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83f4e11fa_6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83f4e11fa_3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83f4e11fa_3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83f4e11fa_3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83f4e11fa_3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3.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32200" y="1641750"/>
            <a:ext cx="6684900" cy="102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Costa Rican Household Poverty Level Prediction</a:t>
            </a:r>
            <a:endParaRPr sz="3000"/>
          </a:p>
        </p:txBody>
      </p:sp>
      <p:sp>
        <p:nvSpPr>
          <p:cNvPr id="86" name="Google Shape;86;p13"/>
          <p:cNvSpPr txBox="1"/>
          <p:nvPr>
            <p:ph idx="1" type="subTitle"/>
          </p:nvPr>
        </p:nvSpPr>
        <p:spPr>
          <a:xfrm>
            <a:off x="535975" y="3325050"/>
            <a:ext cx="8222100" cy="133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t>Saripalli Varun Vamsi (3035242229)</a:t>
            </a:r>
            <a:endParaRPr sz="1200"/>
          </a:p>
          <a:p>
            <a:pPr indent="0" lvl="0" marL="0" rtl="0" algn="r">
              <a:spcBef>
                <a:spcPts val="0"/>
              </a:spcBef>
              <a:spcAft>
                <a:spcPts val="0"/>
              </a:spcAft>
              <a:buNone/>
            </a:pPr>
            <a:r>
              <a:rPr lang="en" sz="1200"/>
              <a:t>Vashishtha Anushka (3035299404)</a:t>
            </a:r>
            <a:endParaRPr sz="1200"/>
          </a:p>
          <a:p>
            <a:pPr indent="0" lvl="0" marL="0" rtl="0" algn="r">
              <a:spcBef>
                <a:spcPts val="0"/>
              </a:spcBef>
              <a:spcAft>
                <a:spcPts val="0"/>
              </a:spcAft>
              <a:buClr>
                <a:srgbClr val="000000"/>
              </a:buClr>
              <a:buSzPts val="1100"/>
              <a:buFont typeface="Arial"/>
              <a:buNone/>
            </a:pPr>
            <a:r>
              <a:rPr lang="en" sz="1200"/>
              <a:t>Johar Aman (3035253888)</a:t>
            </a:r>
            <a:endParaRPr sz="1200"/>
          </a:p>
          <a:p>
            <a:pPr indent="0" lvl="0" marL="0" rtl="0" algn="r">
              <a:spcBef>
                <a:spcPts val="0"/>
              </a:spcBef>
              <a:spcAft>
                <a:spcPts val="0"/>
              </a:spcAft>
              <a:buNone/>
            </a:pPr>
            <a:r>
              <a:rPr lang="en" sz="1200"/>
              <a:t>Tarun Sudhams (3035253876)</a:t>
            </a:r>
            <a:endParaRPr sz="1200"/>
          </a:p>
          <a:p>
            <a:pPr indent="0" lvl="0" marL="0" rtl="0" algn="r">
              <a:spcBef>
                <a:spcPts val="0"/>
              </a:spcBef>
              <a:spcAft>
                <a:spcPts val="0"/>
              </a:spcAft>
              <a:buNone/>
            </a:pPr>
            <a:r>
              <a:rPr lang="en" sz="1200"/>
              <a:t>Singhal Rohak (3035242475)</a:t>
            </a:r>
            <a:endParaRPr sz="1200"/>
          </a:p>
          <a:p>
            <a:pPr indent="0" lvl="0" marL="0" rtl="0" algn="r">
              <a:spcBef>
                <a:spcPts val="0"/>
              </a:spcBef>
              <a:spcAft>
                <a:spcPts val="0"/>
              </a:spcAft>
              <a:buNone/>
            </a:pPr>
            <a:r>
              <a:rPr lang="en" sz="1200"/>
              <a:t>Oka Courtney Julin (3035525839)</a:t>
            </a:r>
            <a:endParaRPr sz="1200"/>
          </a:p>
          <a:p>
            <a:pPr indent="0" lvl="0" marL="0" rtl="0" algn="r">
              <a:spcBef>
                <a:spcPts val="0"/>
              </a:spcBef>
              <a:spcAft>
                <a:spcPts val="0"/>
              </a:spcAft>
              <a:buNone/>
            </a:pPr>
            <a:r>
              <a:t/>
            </a:r>
            <a:endParaRPr sz="1200"/>
          </a:p>
        </p:txBody>
      </p:sp>
      <p:sp>
        <p:nvSpPr>
          <p:cNvPr id="87" name="Google Shape;87;p13"/>
          <p:cNvSpPr txBox="1"/>
          <p:nvPr>
            <p:ph type="ctrTitle"/>
          </p:nvPr>
        </p:nvSpPr>
        <p:spPr>
          <a:xfrm>
            <a:off x="432200" y="1082850"/>
            <a:ext cx="4597800" cy="5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COMP 3354</a:t>
            </a:r>
            <a:r>
              <a:rPr lang="en" sz="2400"/>
              <a:t> Statistical Learning</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idx="4294967295" type="title"/>
          </p:nvPr>
        </p:nvSpPr>
        <p:spPr>
          <a:xfrm>
            <a:off x="177225" y="82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Female Distribution</a:t>
            </a:r>
            <a:endParaRPr/>
          </a:p>
        </p:txBody>
      </p:sp>
      <p:pic>
        <p:nvPicPr>
          <p:cNvPr id="156" name="Google Shape;156;p22"/>
          <p:cNvPicPr preferRelativeResize="0"/>
          <p:nvPr/>
        </p:nvPicPr>
        <p:blipFill>
          <a:blip r:embed="rId3">
            <a:alphaModFix/>
          </a:blip>
          <a:stretch>
            <a:fillRect/>
          </a:stretch>
        </p:blipFill>
        <p:spPr>
          <a:xfrm>
            <a:off x="259175" y="936788"/>
            <a:ext cx="4155499" cy="2954248"/>
          </a:xfrm>
          <a:prstGeom prst="rect">
            <a:avLst/>
          </a:prstGeom>
          <a:noFill/>
          <a:ln cap="flat" cmpd="sng" w="19050">
            <a:solidFill>
              <a:schemeClr val="dk2"/>
            </a:solidFill>
            <a:prstDash val="solid"/>
            <a:round/>
            <a:headEnd len="sm" w="sm" type="none"/>
            <a:tailEnd len="sm" w="sm" type="none"/>
          </a:ln>
        </p:spPr>
      </p:pic>
      <p:pic>
        <p:nvPicPr>
          <p:cNvPr id="157" name="Google Shape;157;p22"/>
          <p:cNvPicPr preferRelativeResize="0"/>
          <p:nvPr/>
        </p:nvPicPr>
        <p:blipFill>
          <a:blip r:embed="rId4">
            <a:alphaModFix/>
          </a:blip>
          <a:stretch>
            <a:fillRect/>
          </a:stretch>
        </p:blipFill>
        <p:spPr>
          <a:xfrm>
            <a:off x="4641650" y="936788"/>
            <a:ext cx="4243185" cy="2954250"/>
          </a:xfrm>
          <a:prstGeom prst="rect">
            <a:avLst/>
          </a:prstGeom>
          <a:noFill/>
          <a:ln cap="flat" cmpd="sng" w="19050">
            <a:solidFill>
              <a:schemeClr val="dk2"/>
            </a:solidFill>
            <a:prstDash val="solid"/>
            <a:round/>
            <a:headEnd len="sm" w="sm" type="none"/>
            <a:tailEnd len="sm" w="sm" type="none"/>
          </a:ln>
        </p:spPr>
      </p:pic>
      <p:sp>
        <p:nvSpPr>
          <p:cNvPr id="158" name="Google Shape;158;p22"/>
          <p:cNvSpPr txBox="1"/>
          <p:nvPr/>
        </p:nvSpPr>
        <p:spPr>
          <a:xfrm>
            <a:off x="580275" y="4003363"/>
            <a:ext cx="3513300" cy="650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Higher no. of females younger than 12 ➡ moderate poverty household</a:t>
            </a:r>
            <a:endParaRPr b="1" sz="1200">
              <a:latin typeface="Roboto"/>
              <a:ea typeface="Roboto"/>
              <a:cs typeface="Roboto"/>
              <a:sym typeface="Roboto"/>
            </a:endParaRPr>
          </a:p>
        </p:txBody>
      </p:sp>
      <p:sp>
        <p:nvSpPr>
          <p:cNvPr id="159" name="Google Shape;159;p22"/>
          <p:cNvSpPr txBox="1"/>
          <p:nvPr/>
        </p:nvSpPr>
        <p:spPr>
          <a:xfrm>
            <a:off x="5195801" y="4003363"/>
            <a:ext cx="3513300" cy="65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n" sz="1200">
                <a:latin typeface="Roboto"/>
                <a:ea typeface="Roboto"/>
                <a:cs typeface="Roboto"/>
                <a:sym typeface="Roboto"/>
              </a:rPr>
              <a:t>Higher no. of females older than 12 ➡ non-vulnerable household</a:t>
            </a:r>
            <a:endParaRPr b="1" sz="1200">
              <a:latin typeface="Roboto"/>
              <a:ea typeface="Roboto"/>
              <a:cs typeface="Roboto"/>
              <a:sym typeface="Roboto"/>
            </a:endParaRPr>
          </a:p>
        </p:txBody>
      </p:sp>
      <p:pic>
        <p:nvPicPr>
          <p:cNvPr id="160" name="Google Shape;160;p22"/>
          <p:cNvPicPr preferRelativeResize="0"/>
          <p:nvPr/>
        </p:nvPicPr>
        <p:blipFill>
          <a:blip r:embed="rId5">
            <a:alphaModFix/>
          </a:blip>
          <a:stretch>
            <a:fillRect/>
          </a:stretch>
        </p:blipFill>
        <p:spPr>
          <a:xfrm>
            <a:off x="0" y="4900225"/>
            <a:ext cx="9186024" cy="252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idx="4294967295" type="title"/>
          </p:nvPr>
        </p:nvSpPr>
        <p:spPr>
          <a:xfrm>
            <a:off x="177225" y="82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Years of Schooling</a:t>
            </a:r>
            <a:endParaRPr/>
          </a:p>
        </p:txBody>
      </p:sp>
      <p:pic>
        <p:nvPicPr>
          <p:cNvPr id="166" name="Google Shape;166;p23"/>
          <p:cNvPicPr preferRelativeResize="0"/>
          <p:nvPr/>
        </p:nvPicPr>
        <p:blipFill>
          <a:blip r:embed="rId3">
            <a:alphaModFix/>
          </a:blip>
          <a:stretch>
            <a:fillRect/>
          </a:stretch>
        </p:blipFill>
        <p:spPr>
          <a:xfrm>
            <a:off x="0" y="4900225"/>
            <a:ext cx="9185975" cy="252825"/>
          </a:xfrm>
          <a:prstGeom prst="rect">
            <a:avLst/>
          </a:prstGeom>
          <a:noFill/>
          <a:ln>
            <a:noFill/>
          </a:ln>
        </p:spPr>
      </p:pic>
      <p:pic>
        <p:nvPicPr>
          <p:cNvPr id="167" name="Google Shape;167;p23"/>
          <p:cNvPicPr preferRelativeResize="0"/>
          <p:nvPr/>
        </p:nvPicPr>
        <p:blipFill>
          <a:blip r:embed="rId4">
            <a:alphaModFix/>
          </a:blip>
          <a:stretch>
            <a:fillRect/>
          </a:stretch>
        </p:blipFill>
        <p:spPr>
          <a:xfrm>
            <a:off x="177225" y="1268550"/>
            <a:ext cx="3961130" cy="2816025"/>
          </a:xfrm>
          <a:prstGeom prst="rect">
            <a:avLst/>
          </a:prstGeom>
          <a:noFill/>
          <a:ln cap="flat" cmpd="sng" w="19050">
            <a:solidFill>
              <a:schemeClr val="dk2"/>
            </a:solidFill>
            <a:prstDash val="solid"/>
            <a:round/>
            <a:headEnd len="sm" w="sm" type="none"/>
            <a:tailEnd len="sm" w="sm" type="none"/>
          </a:ln>
        </p:spPr>
      </p:pic>
      <p:pic>
        <p:nvPicPr>
          <p:cNvPr id="168" name="Google Shape;168;p23"/>
          <p:cNvPicPr preferRelativeResize="0"/>
          <p:nvPr/>
        </p:nvPicPr>
        <p:blipFill>
          <a:blip r:embed="rId5">
            <a:alphaModFix/>
          </a:blip>
          <a:stretch>
            <a:fillRect/>
          </a:stretch>
        </p:blipFill>
        <p:spPr>
          <a:xfrm>
            <a:off x="5154550" y="1268550"/>
            <a:ext cx="3862624" cy="2816025"/>
          </a:xfrm>
          <a:prstGeom prst="rect">
            <a:avLst/>
          </a:prstGeom>
          <a:noFill/>
          <a:ln cap="flat" cmpd="sng" w="19050">
            <a:solidFill>
              <a:schemeClr val="dk2"/>
            </a:solidFill>
            <a:prstDash val="solid"/>
            <a:round/>
            <a:headEnd len="sm" w="sm" type="none"/>
            <a:tailEnd len="sm" w="sm" type="none"/>
          </a:ln>
        </p:spPr>
      </p:pic>
      <p:sp>
        <p:nvSpPr>
          <p:cNvPr id="169" name="Google Shape;169;p23"/>
          <p:cNvSpPr/>
          <p:nvPr/>
        </p:nvSpPr>
        <p:spPr>
          <a:xfrm>
            <a:off x="4347800" y="2508413"/>
            <a:ext cx="672300" cy="336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350725" y="4251367"/>
            <a:ext cx="3513300" cy="25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Extreme Poverty</a:t>
            </a:r>
            <a:endParaRPr b="1" sz="1200">
              <a:latin typeface="Roboto"/>
              <a:ea typeface="Roboto"/>
              <a:cs typeface="Roboto"/>
              <a:sym typeface="Roboto"/>
            </a:endParaRPr>
          </a:p>
        </p:txBody>
      </p:sp>
      <p:sp>
        <p:nvSpPr>
          <p:cNvPr id="171" name="Google Shape;171;p23"/>
          <p:cNvSpPr txBox="1"/>
          <p:nvPr/>
        </p:nvSpPr>
        <p:spPr>
          <a:xfrm>
            <a:off x="5329213" y="4251367"/>
            <a:ext cx="3513300" cy="25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Non-Vulnerable Households</a:t>
            </a:r>
            <a:endParaRPr b="1"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177" name="Google Shape;177;p24"/>
          <p:cNvSpPr txBox="1"/>
          <p:nvPr>
            <p:ph idx="2" type="body"/>
          </p:nvPr>
        </p:nvSpPr>
        <p:spPr>
          <a:xfrm>
            <a:off x="4933000" y="6397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Applying common target variable to each member of a household</a:t>
            </a:r>
            <a:endParaRPr/>
          </a:p>
          <a:p>
            <a:pPr indent="-342900" lvl="0" marL="457200" rtl="0" algn="l">
              <a:spcBef>
                <a:spcPts val="0"/>
              </a:spcBef>
              <a:spcAft>
                <a:spcPts val="0"/>
              </a:spcAft>
              <a:buSzPts val="1800"/>
              <a:buChar char="●"/>
            </a:pPr>
            <a:r>
              <a:rPr lang="en"/>
              <a:t>Filling missing values</a:t>
            </a:r>
            <a:endParaRPr/>
          </a:p>
          <a:p>
            <a:pPr indent="-317500" lvl="1" marL="914400" rtl="0" algn="l">
              <a:spcBef>
                <a:spcPts val="0"/>
              </a:spcBef>
              <a:spcAft>
                <a:spcPts val="0"/>
              </a:spcAft>
              <a:buSzPts val="1400"/>
              <a:buChar char="○"/>
            </a:pPr>
            <a:r>
              <a:rPr lang="en"/>
              <a:t>v18q1 [No. of tablets] </a:t>
            </a:r>
            <a:endParaRPr/>
          </a:p>
          <a:p>
            <a:pPr indent="-317500" lvl="1" marL="914400" rtl="0" algn="l">
              <a:spcBef>
                <a:spcPts val="0"/>
              </a:spcBef>
              <a:spcAft>
                <a:spcPts val="0"/>
              </a:spcAft>
              <a:buSzPts val="1400"/>
              <a:buChar char="○"/>
            </a:pPr>
            <a:r>
              <a:rPr lang="en"/>
              <a:t>v2a1 [Monthly rent payment] - 0 for owned homes else flag</a:t>
            </a:r>
            <a:endParaRPr/>
          </a:p>
          <a:p>
            <a:pPr indent="-317500" lvl="1" marL="914400" rtl="0" algn="l">
              <a:spcBef>
                <a:spcPts val="0"/>
              </a:spcBef>
              <a:spcAft>
                <a:spcPts val="0"/>
              </a:spcAft>
              <a:buSzPts val="1400"/>
              <a:buChar char="○"/>
            </a:pPr>
            <a:r>
              <a:rPr lang="en"/>
              <a:t>rez_esc [Years behind in school]</a:t>
            </a:r>
            <a:endParaRPr/>
          </a:p>
          <a:p>
            <a:pPr indent="-317500" lvl="2" marL="1371600" rtl="0" algn="l">
              <a:spcBef>
                <a:spcPts val="0"/>
              </a:spcBef>
              <a:spcAft>
                <a:spcPts val="0"/>
              </a:spcAft>
              <a:buSzPts val="1400"/>
              <a:buChar char="■"/>
            </a:pPr>
            <a:r>
              <a:rPr lang="en"/>
              <a:t>Defined for age group 7-19</a:t>
            </a:r>
            <a:endParaRPr/>
          </a:p>
          <a:p>
            <a:pPr indent="-317500" lvl="2" marL="1371600" rtl="0" algn="l">
              <a:spcBef>
                <a:spcPts val="0"/>
              </a:spcBef>
              <a:spcAft>
                <a:spcPts val="0"/>
              </a:spcAft>
              <a:buSzPts val="1400"/>
              <a:buChar char="■"/>
            </a:pPr>
            <a:r>
              <a:rPr lang="en"/>
              <a:t>Flag is not in group else 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ctrTitle"/>
          </p:nvPr>
        </p:nvSpPr>
        <p:spPr>
          <a:xfrm>
            <a:off x="497225" y="2408100"/>
            <a:ext cx="8222100" cy="76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93175" y="117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The Variables</a:t>
            </a:r>
            <a:endParaRPr sz="2800"/>
          </a:p>
        </p:txBody>
      </p:sp>
      <p:grpSp>
        <p:nvGrpSpPr>
          <p:cNvPr id="188" name="Google Shape;188;p26"/>
          <p:cNvGrpSpPr/>
          <p:nvPr/>
        </p:nvGrpSpPr>
        <p:grpSpPr>
          <a:xfrm>
            <a:off x="1214746" y="871598"/>
            <a:ext cx="1984403" cy="2840028"/>
            <a:chOff x="1118224" y="283725"/>
            <a:chExt cx="2090826" cy="4076400"/>
          </a:xfrm>
        </p:grpSpPr>
        <p:sp>
          <p:nvSpPr>
            <p:cNvPr id="189" name="Google Shape;189;p26"/>
            <p:cNvSpPr/>
            <p:nvPr/>
          </p:nvSpPr>
          <p:spPr>
            <a:xfrm>
              <a:off x="1178650" y="283725"/>
              <a:ext cx="2030400" cy="407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1118224" y="341749"/>
              <a:ext cx="2048100" cy="24906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1225917" y="608988"/>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Medium"/>
                  <a:ea typeface="Roboto Medium"/>
                  <a:cs typeface="Roboto Medium"/>
                  <a:sym typeface="Roboto Medium"/>
                </a:rPr>
                <a:t>Individual Variables</a:t>
              </a:r>
              <a:endParaRPr sz="2000">
                <a:solidFill>
                  <a:schemeClr val="dk1"/>
                </a:solidFill>
                <a:latin typeface="Roboto Medium"/>
                <a:ea typeface="Roboto Medium"/>
                <a:cs typeface="Roboto Medium"/>
                <a:sym typeface="Roboto Medium"/>
              </a:endParaRPr>
            </a:p>
          </p:txBody>
        </p:sp>
        <p:sp>
          <p:nvSpPr>
            <p:cNvPr id="192" name="Google Shape;192;p26"/>
            <p:cNvSpPr/>
            <p:nvPr/>
          </p:nvSpPr>
          <p:spPr>
            <a:xfrm>
              <a:off x="1233923" y="1726811"/>
              <a:ext cx="1815000" cy="82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chemeClr val="dk1"/>
                  </a:solidFill>
                  <a:latin typeface="Roboto"/>
                  <a:ea typeface="Roboto"/>
                  <a:cs typeface="Roboto"/>
                  <a:sym typeface="Roboto"/>
                </a:rPr>
                <a:t>These are characteristics of each individual rather than the household</a:t>
              </a:r>
              <a:endParaRPr sz="900">
                <a:solidFill>
                  <a:schemeClr val="dk1"/>
                </a:solidFill>
                <a:latin typeface="Roboto"/>
                <a:ea typeface="Roboto"/>
                <a:cs typeface="Roboto"/>
                <a:sym typeface="Roboto"/>
              </a:endParaRPr>
            </a:p>
          </p:txBody>
        </p:sp>
        <p:sp>
          <p:nvSpPr>
            <p:cNvPr id="193" name="Google Shape;193;p2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Male or Female</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Married or Divorced</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Level of Education</a:t>
              </a:r>
              <a:endParaRPr sz="900">
                <a:solidFill>
                  <a:srgbClr val="FFFFFF"/>
                </a:solidFill>
                <a:latin typeface="Roboto"/>
                <a:ea typeface="Roboto"/>
                <a:cs typeface="Roboto"/>
                <a:sym typeface="Roboto"/>
              </a:endParaRPr>
            </a:p>
          </p:txBody>
        </p:sp>
      </p:grpSp>
      <p:grpSp>
        <p:nvGrpSpPr>
          <p:cNvPr id="195" name="Google Shape;195;p26"/>
          <p:cNvGrpSpPr/>
          <p:nvPr/>
        </p:nvGrpSpPr>
        <p:grpSpPr>
          <a:xfrm>
            <a:off x="3653491" y="883069"/>
            <a:ext cx="1984403" cy="2840028"/>
            <a:chOff x="1118224" y="283725"/>
            <a:chExt cx="2090826" cy="4076400"/>
          </a:xfrm>
        </p:grpSpPr>
        <p:sp>
          <p:nvSpPr>
            <p:cNvPr id="196" name="Google Shape;196;p26"/>
            <p:cNvSpPr/>
            <p:nvPr/>
          </p:nvSpPr>
          <p:spPr>
            <a:xfrm>
              <a:off x="1178650" y="283725"/>
              <a:ext cx="2030400" cy="407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1118224" y="341749"/>
              <a:ext cx="2048100" cy="24906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1256149" y="600755"/>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Medium"/>
                  <a:ea typeface="Roboto Medium"/>
                  <a:cs typeface="Roboto Medium"/>
                  <a:sym typeface="Roboto Medium"/>
                </a:rPr>
                <a:t>Household</a:t>
              </a:r>
              <a:r>
                <a:rPr lang="en" sz="2000">
                  <a:solidFill>
                    <a:schemeClr val="dk1"/>
                  </a:solidFill>
                  <a:latin typeface="Roboto Medium"/>
                  <a:ea typeface="Roboto Medium"/>
                  <a:cs typeface="Roboto Medium"/>
                  <a:sym typeface="Roboto Medium"/>
                </a:rPr>
                <a:t> Variables</a:t>
              </a:r>
              <a:endParaRPr sz="2000">
                <a:solidFill>
                  <a:schemeClr val="dk1"/>
                </a:solidFill>
                <a:latin typeface="Roboto Medium"/>
                <a:ea typeface="Roboto Medium"/>
                <a:cs typeface="Roboto Medium"/>
                <a:sym typeface="Roboto Medium"/>
              </a:endParaRPr>
            </a:p>
          </p:txBody>
        </p:sp>
        <p:sp>
          <p:nvSpPr>
            <p:cNvPr id="199" name="Google Shape;199;p26"/>
            <p:cNvSpPr/>
            <p:nvPr/>
          </p:nvSpPr>
          <p:spPr>
            <a:xfrm>
              <a:off x="1233923" y="1726811"/>
              <a:ext cx="1815000" cy="82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chemeClr val="dk1"/>
                  </a:solidFill>
                  <a:latin typeface="Roboto"/>
                  <a:ea typeface="Roboto"/>
                  <a:cs typeface="Roboto"/>
                  <a:sym typeface="Roboto"/>
                </a:rPr>
                <a:t>Characteristics of the household</a:t>
              </a:r>
              <a:endParaRPr sz="900">
                <a:solidFill>
                  <a:schemeClr val="dk1"/>
                </a:solidFill>
                <a:latin typeface="Roboto"/>
                <a:ea typeface="Roboto"/>
                <a:cs typeface="Roboto"/>
                <a:sym typeface="Roboto"/>
              </a:endParaRPr>
            </a:p>
          </p:txBody>
        </p:sp>
        <p:sp>
          <p:nvSpPr>
            <p:cNvPr id="200" name="Google Shape;200;p2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1233935" y="3091302"/>
              <a:ext cx="1924200" cy="108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Household Size ( </a:t>
              </a:r>
              <a:r>
                <a:rPr i="1" lang="en" sz="900">
                  <a:solidFill>
                    <a:srgbClr val="FFFFFF"/>
                  </a:solidFill>
                  <a:latin typeface="Roboto"/>
                  <a:ea typeface="Roboto"/>
                  <a:cs typeface="Roboto"/>
                  <a:sym typeface="Roboto"/>
                </a:rPr>
                <a:t>hhsize</a:t>
              </a:r>
              <a:r>
                <a:rPr i="1" lang="en" sz="900">
                  <a:solidFill>
                    <a:srgbClr val="FFFFFF"/>
                  </a:solidFill>
                  <a:latin typeface="Roboto"/>
                  <a:ea typeface="Roboto"/>
                  <a:cs typeface="Roboto"/>
                  <a:sym typeface="Roboto"/>
                </a:rPr>
                <a:t> </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Ceiling</a:t>
              </a:r>
              <a:r>
                <a:rPr lang="en" sz="900">
                  <a:solidFill>
                    <a:srgbClr val="FFFFFF"/>
                  </a:solidFill>
                  <a:latin typeface="Roboto"/>
                  <a:ea typeface="Roboto"/>
                  <a:cs typeface="Roboto"/>
                  <a:sym typeface="Roboto"/>
                </a:rPr>
                <a:t> or not ? ( </a:t>
              </a:r>
              <a:r>
                <a:rPr i="1" lang="en" sz="900">
                  <a:solidFill>
                    <a:srgbClr val="FFFFFF"/>
                  </a:solidFill>
                  <a:latin typeface="Roboto"/>
                  <a:ea typeface="Roboto"/>
                  <a:cs typeface="Roboto"/>
                  <a:sym typeface="Roboto"/>
                </a:rPr>
                <a:t>cielorazo</a:t>
              </a:r>
              <a:r>
                <a:rPr lang="en" sz="900">
                  <a:solidFill>
                    <a:srgbClr val="FFFFFF"/>
                  </a:solidFill>
                  <a:latin typeface="Roboto"/>
                  <a:ea typeface="Roboto"/>
                  <a:cs typeface="Roboto"/>
                  <a:sym typeface="Roboto"/>
                </a:rPr>
                <a:t> )</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If no electricity in the dwelling ( noelec )</a:t>
              </a:r>
              <a:endParaRPr sz="900">
                <a:solidFill>
                  <a:srgbClr val="FFFFFF"/>
                </a:solidFill>
                <a:latin typeface="Roboto"/>
                <a:ea typeface="Roboto"/>
                <a:cs typeface="Roboto"/>
                <a:sym typeface="Roboto"/>
              </a:endParaRPr>
            </a:p>
          </p:txBody>
        </p:sp>
      </p:grpSp>
      <p:grpSp>
        <p:nvGrpSpPr>
          <p:cNvPr id="202" name="Google Shape;202;p26"/>
          <p:cNvGrpSpPr/>
          <p:nvPr/>
        </p:nvGrpSpPr>
        <p:grpSpPr>
          <a:xfrm>
            <a:off x="6092236" y="871598"/>
            <a:ext cx="1984403" cy="2840028"/>
            <a:chOff x="1118224" y="283725"/>
            <a:chExt cx="2090826" cy="4076400"/>
          </a:xfrm>
        </p:grpSpPr>
        <p:sp>
          <p:nvSpPr>
            <p:cNvPr id="203" name="Google Shape;203;p26"/>
            <p:cNvSpPr/>
            <p:nvPr/>
          </p:nvSpPr>
          <p:spPr>
            <a:xfrm>
              <a:off x="1178650" y="283725"/>
              <a:ext cx="2030400" cy="407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1118224" y="341749"/>
              <a:ext cx="2048100" cy="24906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1225917" y="608988"/>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boto Medium"/>
                  <a:ea typeface="Roboto Medium"/>
                  <a:cs typeface="Roboto Medium"/>
                  <a:sym typeface="Roboto Medium"/>
                </a:rPr>
                <a:t>ID</a:t>
              </a:r>
              <a:r>
                <a:rPr lang="en" sz="2000">
                  <a:solidFill>
                    <a:schemeClr val="dk1"/>
                  </a:solidFill>
                  <a:latin typeface="Roboto Medium"/>
                  <a:ea typeface="Roboto Medium"/>
                  <a:cs typeface="Roboto Medium"/>
                  <a:sym typeface="Roboto Medium"/>
                </a:rPr>
                <a:t> </a:t>
              </a:r>
              <a:endParaRPr sz="2000">
                <a:solidFill>
                  <a:schemeClr val="dk1"/>
                </a:solidFill>
                <a:latin typeface="Roboto Medium"/>
                <a:ea typeface="Roboto Medium"/>
                <a:cs typeface="Roboto Medium"/>
                <a:sym typeface="Roboto Medium"/>
              </a:endParaRPr>
            </a:p>
            <a:p>
              <a:pPr indent="0" lvl="0" marL="0" rtl="0" algn="ctr">
                <a:spcBef>
                  <a:spcPts val="0"/>
                </a:spcBef>
                <a:spcAft>
                  <a:spcPts val="0"/>
                </a:spcAft>
                <a:buNone/>
              </a:pPr>
              <a:r>
                <a:rPr lang="en" sz="2000">
                  <a:solidFill>
                    <a:schemeClr val="dk1"/>
                  </a:solidFill>
                  <a:latin typeface="Roboto Medium"/>
                  <a:ea typeface="Roboto Medium"/>
                  <a:cs typeface="Roboto Medium"/>
                  <a:sym typeface="Roboto Medium"/>
                </a:rPr>
                <a:t>Variables</a:t>
              </a:r>
              <a:endParaRPr sz="2000">
                <a:solidFill>
                  <a:schemeClr val="dk1"/>
                </a:solidFill>
                <a:latin typeface="Roboto Medium"/>
                <a:ea typeface="Roboto Medium"/>
                <a:cs typeface="Roboto Medium"/>
                <a:sym typeface="Roboto Medium"/>
              </a:endParaRPr>
            </a:p>
          </p:txBody>
        </p:sp>
        <p:sp>
          <p:nvSpPr>
            <p:cNvPr id="206" name="Google Shape;206;p26"/>
            <p:cNvSpPr/>
            <p:nvPr/>
          </p:nvSpPr>
          <p:spPr>
            <a:xfrm>
              <a:off x="1225906" y="1640436"/>
              <a:ext cx="1815000" cy="82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chemeClr val="dk1"/>
                  </a:solidFill>
                  <a:latin typeface="Roboto"/>
                  <a:ea typeface="Roboto"/>
                  <a:cs typeface="Roboto"/>
                  <a:sym typeface="Roboto"/>
                </a:rPr>
                <a:t>These are kept for identification</a:t>
              </a:r>
              <a:endParaRPr sz="900">
                <a:solidFill>
                  <a:schemeClr val="dk1"/>
                </a:solidFill>
                <a:latin typeface="Roboto"/>
                <a:ea typeface="Roboto"/>
                <a:cs typeface="Roboto"/>
                <a:sym typeface="Roboto"/>
              </a:endParaRPr>
            </a:p>
          </p:txBody>
        </p:sp>
        <p:sp>
          <p:nvSpPr>
            <p:cNvPr id="207" name="Google Shape;207;p2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ID</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Target</a:t>
              </a:r>
              <a:endParaRPr sz="900">
                <a:solidFill>
                  <a:srgbClr val="FFFFFF"/>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 Remove Redundant Variables</a:t>
            </a:r>
            <a:endParaRPr/>
          </a:p>
        </p:txBody>
      </p:sp>
      <p:pic>
        <p:nvPicPr>
          <p:cNvPr id="214" name="Google Shape;214;p27"/>
          <p:cNvPicPr preferRelativeResize="0"/>
          <p:nvPr/>
        </p:nvPicPr>
        <p:blipFill>
          <a:blip r:embed="rId3">
            <a:alphaModFix/>
          </a:blip>
          <a:stretch>
            <a:fillRect/>
          </a:stretch>
        </p:blipFill>
        <p:spPr>
          <a:xfrm>
            <a:off x="422100" y="1225100"/>
            <a:ext cx="4596400" cy="3253776"/>
          </a:xfrm>
          <a:prstGeom prst="rect">
            <a:avLst/>
          </a:prstGeom>
          <a:noFill/>
          <a:ln cap="flat" cmpd="sng" w="19050">
            <a:solidFill>
              <a:schemeClr val="dk2"/>
            </a:solidFill>
            <a:prstDash val="solid"/>
            <a:round/>
            <a:headEnd len="sm" w="sm" type="none"/>
            <a:tailEnd len="sm" w="sm" type="none"/>
          </a:ln>
        </p:spPr>
      </p:pic>
      <p:sp>
        <p:nvSpPr>
          <p:cNvPr id="215" name="Google Shape;215;p27"/>
          <p:cNvSpPr txBox="1"/>
          <p:nvPr/>
        </p:nvSpPr>
        <p:spPr>
          <a:xfrm>
            <a:off x="5466275" y="1386600"/>
            <a:ext cx="3207000" cy="209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chemeClr val="dk2"/>
                </a:solidFill>
                <a:latin typeface="Roboto"/>
                <a:ea typeface="Roboto"/>
                <a:cs typeface="Roboto"/>
                <a:sym typeface="Roboto"/>
              </a:rPr>
              <a:t>Strong correlation between hhsize, r4t3 and tamhog and hogar_total</a:t>
            </a:r>
            <a:br>
              <a:rPr lang="en" sz="1800">
                <a:solidFill>
                  <a:schemeClr val="dk2"/>
                </a:solidFill>
                <a:latin typeface="Roboto"/>
                <a:ea typeface="Roboto"/>
                <a:cs typeface="Roboto"/>
                <a:sym typeface="Roboto"/>
              </a:rPr>
            </a:br>
            <a:endParaRPr sz="1800">
              <a:solidFill>
                <a:schemeClr val="dk2"/>
              </a:solidFill>
              <a:latin typeface="Roboto"/>
              <a:ea typeface="Roboto"/>
              <a:cs typeface="Roboto"/>
              <a:sym typeface="Roboto"/>
            </a:endParaRPr>
          </a:p>
          <a:p>
            <a:pPr indent="-342900" lvl="0" marL="457200" rtl="0" algn="l">
              <a:spcBef>
                <a:spcPts val="0"/>
              </a:spcBef>
              <a:spcAft>
                <a:spcPts val="0"/>
              </a:spcAft>
              <a:buSzPts val="1800"/>
              <a:buChar char="●"/>
            </a:pPr>
            <a:r>
              <a:rPr lang="en" sz="1800">
                <a:solidFill>
                  <a:schemeClr val="dk2"/>
                </a:solidFill>
                <a:latin typeface="Roboto"/>
                <a:ea typeface="Roboto"/>
                <a:cs typeface="Roboto"/>
                <a:sym typeface="Roboto"/>
              </a:rPr>
              <a:t>We keep hhsize and remove the rest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714875" y="248375"/>
            <a:ext cx="4282500" cy="15645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Step 2 - Creating Ordinal Variables</a:t>
            </a:r>
            <a:endParaRPr sz="3000">
              <a:solidFill>
                <a:srgbClr val="FFFFFF"/>
              </a:solidFill>
            </a:endParaRPr>
          </a:p>
        </p:txBody>
      </p:sp>
      <p:sp>
        <p:nvSpPr>
          <p:cNvPr id="221" name="Google Shape;221;p28"/>
          <p:cNvSpPr txBox="1"/>
          <p:nvPr>
            <p:ph idx="2" type="body"/>
          </p:nvPr>
        </p:nvSpPr>
        <p:spPr>
          <a:xfrm>
            <a:off x="5082350" y="1939600"/>
            <a:ext cx="3837000" cy="1828800"/>
          </a:xfrm>
          <a:prstGeom prst="rect">
            <a:avLst/>
          </a:prstGeom>
        </p:spPr>
        <p:txBody>
          <a:bodyPr anchorCtr="0" anchor="ctr" bIns="91425" lIns="91425" spcFirstLastPara="1" rIns="91425" wrap="square" tIns="91425">
            <a:noAutofit/>
          </a:bodyPr>
          <a:lstStyle/>
          <a:p>
            <a:pPr indent="-342900" lvl="0" marL="457200" rtl="0" algn="ctr">
              <a:spcBef>
                <a:spcPts val="0"/>
              </a:spcBef>
              <a:spcAft>
                <a:spcPts val="0"/>
              </a:spcAft>
              <a:buSzPts val="1800"/>
              <a:buChar char="●"/>
            </a:pPr>
            <a:r>
              <a:rPr lang="en"/>
              <a:t>Compress multiple into one by creating an ordinal variable</a:t>
            </a:r>
            <a:endParaRPr/>
          </a:p>
          <a:p>
            <a:pPr indent="-342900" lvl="0" marL="457200" rtl="0" algn="ctr">
              <a:spcBef>
                <a:spcPts val="0"/>
              </a:spcBef>
              <a:spcAft>
                <a:spcPts val="0"/>
              </a:spcAft>
              <a:buSzPts val="1800"/>
              <a:buChar char="●"/>
            </a:pPr>
            <a:r>
              <a:rPr lang="en"/>
              <a:t>We map the description based on the data description given to us in the problem</a:t>
            </a:r>
            <a:endParaRPr/>
          </a:p>
        </p:txBody>
      </p:sp>
      <p:sp>
        <p:nvSpPr>
          <p:cNvPr id="222" name="Google Shape;222;p28"/>
          <p:cNvSpPr txBox="1"/>
          <p:nvPr/>
        </p:nvSpPr>
        <p:spPr>
          <a:xfrm>
            <a:off x="87375" y="248375"/>
            <a:ext cx="1315500" cy="796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No electricity (0,1)</a:t>
            </a:r>
            <a:endParaRPr>
              <a:solidFill>
                <a:srgbClr val="FFFFFF"/>
              </a:solidFill>
            </a:endParaRPr>
          </a:p>
        </p:txBody>
      </p:sp>
      <p:sp>
        <p:nvSpPr>
          <p:cNvPr id="223" name="Google Shape;223;p28"/>
          <p:cNvSpPr txBox="1"/>
          <p:nvPr/>
        </p:nvSpPr>
        <p:spPr>
          <a:xfrm>
            <a:off x="87375" y="1233975"/>
            <a:ext cx="1315500" cy="9720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Electricity from cooperative</a:t>
            </a:r>
            <a:r>
              <a:rPr lang="en">
                <a:solidFill>
                  <a:srgbClr val="FFFFFF"/>
                </a:solidFill>
              </a:rPr>
              <a:t> (0,1)</a:t>
            </a:r>
            <a:endParaRPr>
              <a:solidFill>
                <a:srgbClr val="FFFFFF"/>
              </a:solidFill>
            </a:endParaRPr>
          </a:p>
        </p:txBody>
      </p:sp>
      <p:sp>
        <p:nvSpPr>
          <p:cNvPr id="224" name="Google Shape;224;p28"/>
          <p:cNvSpPr txBox="1"/>
          <p:nvPr/>
        </p:nvSpPr>
        <p:spPr>
          <a:xfrm>
            <a:off x="87400" y="2464425"/>
            <a:ext cx="1315500" cy="1232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Electricity from CNFL, ICA, ESPH/JASEC (0,1)</a:t>
            </a:r>
            <a:endParaRPr>
              <a:solidFill>
                <a:srgbClr val="FFFFFF"/>
              </a:solidFill>
            </a:endParaRPr>
          </a:p>
        </p:txBody>
      </p:sp>
      <p:sp>
        <p:nvSpPr>
          <p:cNvPr id="225" name="Google Shape;225;p28"/>
          <p:cNvSpPr txBox="1"/>
          <p:nvPr/>
        </p:nvSpPr>
        <p:spPr>
          <a:xfrm>
            <a:off x="146800" y="3954975"/>
            <a:ext cx="1315500" cy="865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Electricity from private plant (0,1)</a:t>
            </a:r>
            <a:endParaRPr>
              <a:solidFill>
                <a:srgbClr val="FFFFFF"/>
              </a:solidFill>
            </a:endParaRPr>
          </a:p>
        </p:txBody>
      </p:sp>
      <p:sp>
        <p:nvSpPr>
          <p:cNvPr id="226" name="Google Shape;226;p28"/>
          <p:cNvSpPr txBox="1"/>
          <p:nvPr/>
        </p:nvSpPr>
        <p:spPr>
          <a:xfrm>
            <a:off x="3266300" y="2112700"/>
            <a:ext cx="1236300" cy="6900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Electricity (0,1,2,3)</a:t>
            </a:r>
            <a:endParaRPr>
              <a:solidFill>
                <a:srgbClr val="FFFFFF"/>
              </a:solidFill>
            </a:endParaRPr>
          </a:p>
        </p:txBody>
      </p:sp>
      <p:sp>
        <p:nvSpPr>
          <p:cNvPr id="227" name="Google Shape;227;p28"/>
          <p:cNvSpPr txBox="1"/>
          <p:nvPr/>
        </p:nvSpPr>
        <p:spPr>
          <a:xfrm>
            <a:off x="1462300" y="179575"/>
            <a:ext cx="271500" cy="32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28" name="Google Shape;228;p28"/>
          <p:cNvSpPr txBox="1"/>
          <p:nvPr/>
        </p:nvSpPr>
        <p:spPr>
          <a:xfrm>
            <a:off x="1462300" y="1188525"/>
            <a:ext cx="271500" cy="32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9" name="Google Shape;229;p28"/>
          <p:cNvSpPr txBox="1"/>
          <p:nvPr/>
        </p:nvSpPr>
        <p:spPr>
          <a:xfrm>
            <a:off x="1462300" y="2571750"/>
            <a:ext cx="271500" cy="32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30" name="Google Shape;230;p28"/>
          <p:cNvSpPr txBox="1"/>
          <p:nvPr/>
        </p:nvSpPr>
        <p:spPr>
          <a:xfrm>
            <a:off x="1538500" y="4299800"/>
            <a:ext cx="271500" cy="32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31" name="Google Shape;231;p28"/>
          <p:cNvSpPr/>
          <p:nvPr/>
        </p:nvSpPr>
        <p:spPr>
          <a:xfrm rot="2346038">
            <a:off x="1332641" y="1188468"/>
            <a:ext cx="2094868" cy="10106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flipH="1" rot="-9403519">
            <a:off x="1474373" y="1889992"/>
            <a:ext cx="1720405" cy="12471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flipH="1" rot="9784952">
            <a:off x="1516014" y="2796372"/>
            <a:ext cx="1637148" cy="10410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flipH="1" rot="8442133">
            <a:off x="1323209" y="3545920"/>
            <a:ext cx="2019733" cy="1004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94050" y="124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Step - Feature Aggregation</a:t>
            </a:r>
            <a:endParaRPr/>
          </a:p>
        </p:txBody>
      </p:sp>
      <p:sp>
        <p:nvSpPr>
          <p:cNvPr id="240" name="Google Shape;240;p29"/>
          <p:cNvSpPr txBox="1"/>
          <p:nvPr>
            <p:ph idx="1" type="body"/>
          </p:nvPr>
        </p:nvSpPr>
        <p:spPr>
          <a:xfrm>
            <a:off x="311700" y="8516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Incorporate individual data into household data</a:t>
            </a:r>
            <a:endParaRPr/>
          </a:p>
          <a:p>
            <a:pPr indent="-342900" lvl="0" marL="457200" rtl="0" algn="l">
              <a:spcBef>
                <a:spcPts val="0"/>
              </a:spcBef>
              <a:spcAft>
                <a:spcPts val="0"/>
              </a:spcAft>
              <a:buSzPts val="1800"/>
              <a:buChar char="●"/>
            </a:pPr>
            <a:r>
              <a:rPr lang="en"/>
              <a:t>Group the data by family ID ( idhogar ) and then aggregate</a:t>
            </a:r>
            <a:endParaRPr/>
          </a:p>
        </p:txBody>
      </p:sp>
      <p:pic>
        <p:nvPicPr>
          <p:cNvPr id="241" name="Google Shape;241;p29"/>
          <p:cNvPicPr preferRelativeResize="0"/>
          <p:nvPr/>
        </p:nvPicPr>
        <p:blipFill>
          <a:blip r:embed="rId3">
            <a:alphaModFix/>
          </a:blip>
          <a:stretch>
            <a:fillRect/>
          </a:stretch>
        </p:blipFill>
        <p:spPr>
          <a:xfrm>
            <a:off x="700725" y="2214000"/>
            <a:ext cx="5933874" cy="1744000"/>
          </a:xfrm>
          <a:prstGeom prst="rect">
            <a:avLst/>
          </a:prstGeom>
          <a:noFill/>
          <a:ln>
            <a:noFill/>
          </a:ln>
        </p:spPr>
      </p:pic>
      <p:sp>
        <p:nvSpPr>
          <p:cNvPr id="242" name="Google Shape;242;p29"/>
          <p:cNvSpPr txBox="1"/>
          <p:nvPr/>
        </p:nvSpPr>
        <p:spPr>
          <a:xfrm>
            <a:off x="7413900" y="2541625"/>
            <a:ext cx="14184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Aggregate Variables</a:t>
            </a:r>
            <a:endParaRPr/>
          </a:p>
        </p:txBody>
      </p:sp>
      <p:sp>
        <p:nvSpPr>
          <p:cNvPr id="243" name="Google Shape;243;p29"/>
          <p:cNvSpPr/>
          <p:nvPr/>
        </p:nvSpPr>
        <p:spPr>
          <a:xfrm>
            <a:off x="7048325" y="2846875"/>
            <a:ext cx="308400" cy="1050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Learning</a:t>
            </a:r>
            <a:r>
              <a:rPr lang="en"/>
              <a:t> Modelling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311700" y="115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pic>
        <p:nvPicPr>
          <p:cNvPr id="254" name="Google Shape;254;p31"/>
          <p:cNvPicPr preferRelativeResize="0"/>
          <p:nvPr/>
        </p:nvPicPr>
        <p:blipFill>
          <a:blip r:embed="rId3">
            <a:alphaModFix/>
          </a:blip>
          <a:stretch>
            <a:fillRect/>
          </a:stretch>
        </p:blipFill>
        <p:spPr>
          <a:xfrm>
            <a:off x="456650" y="1000975"/>
            <a:ext cx="4871749" cy="3042725"/>
          </a:xfrm>
          <a:prstGeom prst="rect">
            <a:avLst/>
          </a:prstGeom>
          <a:noFill/>
          <a:ln>
            <a:noFill/>
          </a:ln>
        </p:spPr>
      </p:pic>
      <p:sp>
        <p:nvSpPr>
          <p:cNvPr id="255" name="Google Shape;255;p31"/>
          <p:cNvSpPr txBox="1"/>
          <p:nvPr/>
        </p:nvSpPr>
        <p:spPr>
          <a:xfrm>
            <a:off x="1277475" y="4110950"/>
            <a:ext cx="33702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Graph showing the most important features in the dataset</a:t>
            </a:r>
            <a:endParaRPr sz="1000"/>
          </a:p>
          <a:p>
            <a:pPr indent="0" lvl="0" marL="0" rtl="0" algn="ctr">
              <a:spcBef>
                <a:spcPts val="0"/>
              </a:spcBef>
              <a:spcAft>
                <a:spcPts val="0"/>
              </a:spcAft>
              <a:buNone/>
            </a:pPr>
            <a:r>
              <a:rPr lang="en" sz="1000"/>
              <a:t>(</a:t>
            </a:r>
            <a:r>
              <a:rPr lang="en" sz="1000"/>
              <a:t>Random Forest Classifier F1 Score: 0.352)</a:t>
            </a:r>
            <a:endParaRPr sz="1000"/>
          </a:p>
        </p:txBody>
      </p:sp>
      <p:pic>
        <p:nvPicPr>
          <p:cNvPr id="256" name="Google Shape;256;p31"/>
          <p:cNvPicPr preferRelativeResize="0"/>
          <p:nvPr/>
        </p:nvPicPr>
        <p:blipFill>
          <a:blip r:embed="rId4">
            <a:alphaModFix/>
          </a:blip>
          <a:stretch>
            <a:fillRect/>
          </a:stretch>
        </p:blipFill>
        <p:spPr>
          <a:xfrm>
            <a:off x="5480799" y="876025"/>
            <a:ext cx="3510800" cy="2647282"/>
          </a:xfrm>
          <a:prstGeom prst="rect">
            <a:avLst/>
          </a:prstGeom>
          <a:noFill/>
          <a:ln>
            <a:noFill/>
          </a:ln>
        </p:spPr>
      </p:pic>
      <p:sp>
        <p:nvSpPr>
          <p:cNvPr id="257" name="Google Shape;257;p31"/>
          <p:cNvSpPr txBox="1"/>
          <p:nvPr/>
        </p:nvSpPr>
        <p:spPr>
          <a:xfrm>
            <a:off x="5551100" y="3557375"/>
            <a:ext cx="3370200" cy="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133 features correlate to 95% of the data given to us</a:t>
            </a:r>
            <a:endParaRPr sz="1000"/>
          </a:p>
          <a:p>
            <a:pPr indent="0" lvl="0" marL="0" rtl="0" algn="ctr">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93" name="Google Shape;93;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Motivation and Research Question</a:t>
            </a:r>
            <a:endParaRPr/>
          </a:p>
          <a:p>
            <a:pPr indent="-342900" lvl="0" marL="457200" marR="0" rtl="0" algn="l">
              <a:lnSpc>
                <a:spcPct val="115000"/>
              </a:lnSpc>
              <a:spcBef>
                <a:spcPts val="0"/>
              </a:spcBef>
              <a:spcAft>
                <a:spcPts val="0"/>
              </a:spcAft>
              <a:buClr>
                <a:schemeClr val="lt1"/>
              </a:buClr>
              <a:buSzPts val="1800"/>
              <a:buFont typeface="Roboto"/>
              <a:buAutoNum type="arabicPeriod"/>
            </a:pPr>
            <a:r>
              <a:rPr lang="en"/>
              <a:t>Exploratory Data Analysis</a:t>
            </a:r>
            <a:endParaRPr/>
          </a:p>
          <a:p>
            <a:pPr indent="-342900" lvl="0" marL="457200" marR="0" rtl="0" algn="l">
              <a:lnSpc>
                <a:spcPct val="115000"/>
              </a:lnSpc>
              <a:spcBef>
                <a:spcPts val="0"/>
              </a:spcBef>
              <a:spcAft>
                <a:spcPts val="0"/>
              </a:spcAft>
              <a:buClr>
                <a:schemeClr val="lt1"/>
              </a:buClr>
              <a:buSzPts val="1800"/>
              <a:buFont typeface="Roboto"/>
              <a:buAutoNum type="arabicPeriod"/>
            </a:pPr>
            <a:r>
              <a:rPr lang="en"/>
              <a:t>Data Cleansing and Feature Engineering</a:t>
            </a:r>
            <a:endParaRPr/>
          </a:p>
          <a:p>
            <a:pPr indent="-342900" lvl="0" marL="457200" marR="0" rtl="0" algn="l">
              <a:lnSpc>
                <a:spcPct val="115000"/>
              </a:lnSpc>
              <a:spcBef>
                <a:spcPts val="0"/>
              </a:spcBef>
              <a:spcAft>
                <a:spcPts val="0"/>
              </a:spcAft>
              <a:buClr>
                <a:schemeClr val="lt1"/>
              </a:buClr>
              <a:buSzPts val="1800"/>
              <a:buFont typeface="Roboto"/>
              <a:buAutoNum type="arabicPeriod"/>
            </a:pPr>
            <a:r>
              <a:rPr lang="en"/>
              <a:t>Statistical Learning Modeling</a:t>
            </a:r>
            <a:endParaRPr/>
          </a:p>
          <a:p>
            <a:pPr indent="-342900" lvl="0" marL="457200" marR="0" rtl="0" algn="l">
              <a:lnSpc>
                <a:spcPct val="115000"/>
              </a:lnSpc>
              <a:spcBef>
                <a:spcPts val="0"/>
              </a:spcBef>
              <a:spcAft>
                <a:spcPts val="0"/>
              </a:spcAft>
              <a:buClr>
                <a:schemeClr val="lt1"/>
              </a:buClr>
              <a:buSzPts val="1800"/>
              <a:buFont typeface="Roboto"/>
              <a:buAutoNum type="arabicPeriod"/>
            </a:pPr>
            <a:r>
              <a:rPr lang="en"/>
              <a:t>Gradient Boosting Machine</a:t>
            </a:r>
            <a:endParaRPr/>
          </a:p>
          <a:p>
            <a:pPr indent="-342900" lvl="0" marL="457200" rtl="0" algn="l">
              <a:spcBef>
                <a:spcPts val="0"/>
              </a:spcBef>
              <a:spcAft>
                <a:spcPts val="0"/>
              </a:spcAft>
              <a:buSzPts val="1800"/>
              <a:buAutoNum type="arabicPeriod"/>
            </a:pPr>
            <a:r>
              <a:rPr lang="en"/>
              <a:t>Results and 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219250" y="99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pic>
        <p:nvPicPr>
          <p:cNvPr id="263" name="Google Shape;263;p32"/>
          <p:cNvPicPr preferRelativeResize="0"/>
          <p:nvPr/>
        </p:nvPicPr>
        <p:blipFill>
          <a:blip r:embed="rId3">
            <a:alphaModFix/>
          </a:blip>
          <a:stretch>
            <a:fillRect/>
          </a:stretch>
        </p:blipFill>
        <p:spPr>
          <a:xfrm>
            <a:off x="370925" y="845850"/>
            <a:ext cx="4369175" cy="3451800"/>
          </a:xfrm>
          <a:prstGeom prst="rect">
            <a:avLst/>
          </a:prstGeom>
          <a:noFill/>
          <a:ln>
            <a:noFill/>
          </a:ln>
        </p:spPr>
      </p:pic>
      <p:sp>
        <p:nvSpPr>
          <p:cNvPr id="264" name="Google Shape;264;p32"/>
          <p:cNvSpPr txBox="1"/>
          <p:nvPr/>
        </p:nvSpPr>
        <p:spPr>
          <a:xfrm>
            <a:off x="941300" y="4318325"/>
            <a:ext cx="33702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Comparative</a:t>
            </a:r>
            <a:r>
              <a:rPr lang="en" sz="1000"/>
              <a:t> view of F1 scores of 8 models </a:t>
            </a:r>
            <a:endParaRPr sz="1000"/>
          </a:p>
        </p:txBody>
      </p:sp>
      <p:sp>
        <p:nvSpPr>
          <p:cNvPr id="265" name="Google Shape;265;p32"/>
          <p:cNvSpPr txBox="1"/>
          <p:nvPr/>
        </p:nvSpPr>
        <p:spPr>
          <a:xfrm>
            <a:off x="5084650" y="748850"/>
            <a:ext cx="3899700" cy="31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We compared the F1 scores of following models: </a:t>
            </a:r>
            <a:endParaRPr sz="1200"/>
          </a:p>
          <a:p>
            <a:pPr indent="-304800" lvl="0" marL="457200" rtl="0" algn="l">
              <a:spcBef>
                <a:spcPts val="0"/>
              </a:spcBef>
              <a:spcAft>
                <a:spcPts val="0"/>
              </a:spcAft>
              <a:buSzPts val="1200"/>
              <a:buChar char="●"/>
            </a:pPr>
            <a:r>
              <a:rPr lang="en" sz="1200"/>
              <a:t>Random Forest Classifier</a:t>
            </a:r>
            <a:endParaRPr sz="1200"/>
          </a:p>
          <a:p>
            <a:pPr indent="-304800" lvl="0" marL="457200" rtl="0" algn="l">
              <a:spcBef>
                <a:spcPts val="0"/>
              </a:spcBef>
              <a:spcAft>
                <a:spcPts val="0"/>
              </a:spcAft>
              <a:buSzPts val="1200"/>
              <a:buChar char="●"/>
            </a:pPr>
            <a:r>
              <a:rPr lang="en" sz="1200"/>
              <a:t>Linear Support Vector Classifier</a:t>
            </a:r>
            <a:endParaRPr sz="1200"/>
          </a:p>
          <a:p>
            <a:pPr indent="-304800" lvl="0" marL="457200" rtl="0" algn="l">
              <a:spcBef>
                <a:spcPts val="0"/>
              </a:spcBef>
              <a:spcAft>
                <a:spcPts val="0"/>
              </a:spcAft>
              <a:buSzPts val="1200"/>
              <a:buChar char="●"/>
            </a:pPr>
            <a:r>
              <a:rPr lang="en" sz="1200"/>
              <a:t>Multilayer Perceptron </a:t>
            </a:r>
            <a:endParaRPr sz="1200"/>
          </a:p>
          <a:p>
            <a:pPr indent="-304800" lvl="0" marL="457200" rtl="0" algn="l">
              <a:spcBef>
                <a:spcPts val="0"/>
              </a:spcBef>
              <a:spcAft>
                <a:spcPts val="0"/>
              </a:spcAft>
              <a:buSzPts val="1200"/>
              <a:buChar char="●"/>
            </a:pPr>
            <a:r>
              <a:rPr lang="en" sz="1200"/>
              <a:t>Linear Discriminant Analysis</a:t>
            </a:r>
            <a:endParaRPr sz="1200"/>
          </a:p>
          <a:p>
            <a:pPr indent="-304800" lvl="0" marL="457200" rtl="0" algn="l">
              <a:spcBef>
                <a:spcPts val="0"/>
              </a:spcBef>
              <a:spcAft>
                <a:spcPts val="0"/>
              </a:spcAft>
              <a:buSzPts val="1200"/>
              <a:buChar char="●"/>
            </a:pPr>
            <a:r>
              <a:rPr lang="en" sz="1200"/>
              <a:t>RIDGE Classifier</a:t>
            </a:r>
            <a:endParaRPr sz="1200"/>
          </a:p>
          <a:p>
            <a:pPr indent="-304800" lvl="0" marL="457200" rtl="0" algn="l">
              <a:spcBef>
                <a:spcPts val="0"/>
              </a:spcBef>
              <a:spcAft>
                <a:spcPts val="0"/>
              </a:spcAft>
              <a:buSzPts val="1200"/>
              <a:buChar char="●"/>
            </a:pPr>
            <a:r>
              <a:rPr lang="en" sz="1200"/>
              <a:t>KNN Classifier with 5, 10 and 20 neighbours</a:t>
            </a:r>
            <a:endParaRPr sz="1200"/>
          </a:p>
          <a:p>
            <a:pPr indent="-304800" lvl="0" marL="457200" rtl="0" algn="l">
              <a:spcBef>
                <a:spcPts val="0"/>
              </a:spcBef>
              <a:spcAft>
                <a:spcPts val="0"/>
              </a:spcAft>
              <a:buSzPts val="1200"/>
              <a:buChar char="●"/>
            </a:pPr>
            <a:r>
              <a:rPr lang="en" sz="1200"/>
              <a:t>Extra Trees Classifier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found that Random Forest Classifier performed the best for our use case.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Hyper Optimization possible but won’t be of much use</a:t>
            </a:r>
            <a:r>
              <a:rPr lang="en" sz="1200"/>
              <a:t>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Gradient Boosting Machine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34"/>
          <p:cNvPicPr preferRelativeResize="0"/>
          <p:nvPr/>
        </p:nvPicPr>
        <p:blipFill rotWithShape="1">
          <a:blip r:embed="rId3">
            <a:alphaModFix/>
          </a:blip>
          <a:srcRect b="15117" l="2572" r="8110" t="3910"/>
          <a:stretch/>
        </p:blipFill>
        <p:spPr>
          <a:xfrm>
            <a:off x="383150" y="489450"/>
            <a:ext cx="5325474" cy="4164600"/>
          </a:xfrm>
          <a:prstGeom prst="rect">
            <a:avLst/>
          </a:prstGeom>
          <a:noFill/>
          <a:ln cap="flat" cmpd="sng" w="19050">
            <a:solidFill>
              <a:srgbClr val="000000"/>
            </a:solidFill>
            <a:prstDash val="solid"/>
            <a:round/>
            <a:headEnd len="sm" w="sm" type="none"/>
            <a:tailEnd len="sm" w="sm" type="none"/>
          </a:ln>
        </p:spPr>
      </p:pic>
      <p:sp>
        <p:nvSpPr>
          <p:cNvPr id="276" name="Google Shape;276;p34"/>
          <p:cNvSpPr txBox="1"/>
          <p:nvPr/>
        </p:nvSpPr>
        <p:spPr>
          <a:xfrm>
            <a:off x="6074450" y="667350"/>
            <a:ext cx="2672400" cy="221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Data-driven advice for applying machine learning to bioinformatics problems </a:t>
            </a:r>
            <a:endParaRPr>
              <a:latin typeface="Roboto"/>
              <a:ea typeface="Roboto"/>
              <a:cs typeface="Roboto"/>
              <a:sym typeface="Roboto"/>
            </a:endParaRPr>
          </a:p>
          <a:p>
            <a:pPr indent="0" lvl="0" marL="0" rtl="0" algn="ctr">
              <a:spcBef>
                <a:spcPts val="0"/>
              </a:spcBef>
              <a:spcAft>
                <a:spcPts val="0"/>
              </a:spcAft>
              <a:buNone/>
            </a:pPr>
            <a:r>
              <a:t/>
            </a:r>
            <a:endParaRPr i="1">
              <a:latin typeface="Roboto"/>
              <a:ea typeface="Roboto"/>
              <a:cs typeface="Roboto"/>
              <a:sym typeface="Roboto"/>
            </a:endParaRPr>
          </a:p>
          <a:p>
            <a:pPr indent="0" lvl="0" marL="0" rtl="0" algn="ctr">
              <a:spcBef>
                <a:spcPts val="0"/>
              </a:spcBef>
              <a:spcAft>
                <a:spcPts val="0"/>
              </a:spcAft>
              <a:buNone/>
            </a:pPr>
            <a:r>
              <a:rPr i="1" lang="en">
                <a:latin typeface="Roboto"/>
                <a:ea typeface="Roboto"/>
                <a:cs typeface="Roboto"/>
                <a:sym typeface="Roboto"/>
              </a:rPr>
              <a:t>Randal S. Olson, William La Cava, Zairah Mustahsan, Akshay Varik, and Jason H. Moore</a:t>
            </a:r>
            <a:endParaRPr i="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5"/>
          <p:cNvSpPr txBox="1"/>
          <p:nvPr>
            <p:ph idx="4294967295" type="title"/>
          </p:nvPr>
        </p:nvSpPr>
        <p:spPr>
          <a:xfrm>
            <a:off x="47350" y="49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Learning - Boosting</a:t>
            </a:r>
            <a:endParaRPr/>
          </a:p>
          <a:p>
            <a:pPr indent="0" lvl="0" marL="0" rtl="0" algn="l">
              <a:spcBef>
                <a:spcPts val="0"/>
              </a:spcBef>
              <a:spcAft>
                <a:spcPts val="0"/>
              </a:spcAft>
              <a:buNone/>
            </a:pPr>
            <a:r>
              <a:t/>
            </a:r>
            <a:endParaRPr/>
          </a:p>
        </p:txBody>
      </p:sp>
      <p:pic>
        <p:nvPicPr>
          <p:cNvPr id="282" name="Google Shape;282;p35"/>
          <p:cNvPicPr preferRelativeResize="0"/>
          <p:nvPr/>
        </p:nvPicPr>
        <p:blipFill>
          <a:blip r:embed="rId3">
            <a:alphaModFix/>
          </a:blip>
          <a:stretch>
            <a:fillRect/>
          </a:stretch>
        </p:blipFill>
        <p:spPr>
          <a:xfrm>
            <a:off x="0" y="4900225"/>
            <a:ext cx="9185975" cy="252825"/>
          </a:xfrm>
          <a:prstGeom prst="rect">
            <a:avLst/>
          </a:prstGeom>
          <a:noFill/>
          <a:ln>
            <a:noFill/>
          </a:ln>
        </p:spPr>
      </p:pic>
      <p:pic>
        <p:nvPicPr>
          <p:cNvPr id="283" name="Google Shape;283;p35"/>
          <p:cNvPicPr preferRelativeResize="0"/>
          <p:nvPr/>
        </p:nvPicPr>
        <p:blipFill rotWithShape="1">
          <a:blip r:embed="rId4">
            <a:alphaModFix/>
          </a:blip>
          <a:srcRect b="2800" l="980" r="922" t="2601"/>
          <a:stretch/>
        </p:blipFill>
        <p:spPr>
          <a:xfrm>
            <a:off x="274250" y="1232775"/>
            <a:ext cx="8519102" cy="31658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Google Shape;288;p36"/>
          <p:cNvPicPr preferRelativeResize="0"/>
          <p:nvPr/>
        </p:nvPicPr>
        <p:blipFill>
          <a:blip r:embed="rId3">
            <a:alphaModFix/>
          </a:blip>
          <a:stretch>
            <a:fillRect/>
          </a:stretch>
        </p:blipFill>
        <p:spPr>
          <a:xfrm>
            <a:off x="0" y="4900225"/>
            <a:ext cx="9185975" cy="252825"/>
          </a:xfrm>
          <a:prstGeom prst="rect">
            <a:avLst/>
          </a:prstGeom>
          <a:noFill/>
          <a:ln>
            <a:noFill/>
          </a:ln>
        </p:spPr>
      </p:pic>
      <p:sp>
        <p:nvSpPr>
          <p:cNvPr id="289" name="Google Shape;289;p36"/>
          <p:cNvSpPr txBox="1"/>
          <p:nvPr>
            <p:ph idx="4294967295" type="title"/>
          </p:nvPr>
        </p:nvSpPr>
        <p:spPr>
          <a:xfrm>
            <a:off x="71425" y="52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Machine - Algorithm</a:t>
            </a:r>
            <a:endParaRPr/>
          </a:p>
        </p:txBody>
      </p:sp>
      <p:sp>
        <p:nvSpPr>
          <p:cNvPr id="290" name="Google Shape;290;p36"/>
          <p:cNvSpPr txBox="1"/>
          <p:nvPr/>
        </p:nvSpPr>
        <p:spPr>
          <a:xfrm>
            <a:off x="435100" y="1000125"/>
            <a:ext cx="5046000" cy="146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Learn a predictor</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Compute the error residual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Learn to predict the residual</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Combine predictors, back to step 2</a:t>
            </a:r>
            <a:endParaRPr/>
          </a:p>
        </p:txBody>
      </p:sp>
      <p:pic>
        <p:nvPicPr>
          <p:cNvPr id="291" name="Google Shape;291;p36"/>
          <p:cNvPicPr preferRelativeResize="0"/>
          <p:nvPr/>
        </p:nvPicPr>
        <p:blipFill>
          <a:blip r:embed="rId4">
            <a:alphaModFix/>
          </a:blip>
          <a:stretch>
            <a:fillRect/>
          </a:stretch>
        </p:blipFill>
        <p:spPr>
          <a:xfrm>
            <a:off x="144933" y="2405513"/>
            <a:ext cx="5295900" cy="2295525"/>
          </a:xfrm>
          <a:prstGeom prst="rect">
            <a:avLst/>
          </a:prstGeom>
          <a:noFill/>
          <a:ln cap="flat" cmpd="sng" w="19050">
            <a:solidFill>
              <a:schemeClr val="dk2"/>
            </a:solidFill>
            <a:prstDash val="solid"/>
            <a:round/>
            <a:headEnd len="sm" w="sm" type="none"/>
            <a:tailEnd len="sm" w="sm" type="none"/>
          </a:ln>
        </p:spPr>
      </p:pic>
      <p:sp>
        <p:nvSpPr>
          <p:cNvPr id="292" name="Google Shape;292;p36"/>
          <p:cNvSpPr/>
          <p:nvPr/>
        </p:nvSpPr>
        <p:spPr>
          <a:xfrm>
            <a:off x="5517032" y="3479450"/>
            <a:ext cx="714900" cy="3075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6"/>
          <p:cNvPicPr preferRelativeResize="0"/>
          <p:nvPr/>
        </p:nvPicPr>
        <p:blipFill>
          <a:blip r:embed="rId5">
            <a:alphaModFix/>
          </a:blip>
          <a:stretch>
            <a:fillRect/>
          </a:stretch>
        </p:blipFill>
        <p:spPr>
          <a:xfrm>
            <a:off x="6300297" y="2410350"/>
            <a:ext cx="2714633" cy="2295525"/>
          </a:xfrm>
          <a:prstGeom prst="rect">
            <a:avLst/>
          </a:prstGeom>
          <a:noFill/>
          <a:ln cap="flat" cmpd="sng" w="19050">
            <a:solidFill>
              <a:schemeClr val="dk2"/>
            </a:solidFill>
            <a:prstDash val="solid"/>
            <a:round/>
            <a:headEnd len="sm" w="sm" type="none"/>
            <a:tailEnd len="sm" w="sm" type="none"/>
          </a:ln>
        </p:spPr>
      </p:pic>
      <p:sp>
        <p:nvSpPr>
          <p:cNvPr id="294" name="Google Shape;294;p36"/>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175325" y="98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Machine - Components</a:t>
            </a:r>
            <a:endParaRPr/>
          </a:p>
        </p:txBody>
      </p:sp>
      <p:sp>
        <p:nvSpPr>
          <p:cNvPr id="300" name="Google Shape;300;p37"/>
          <p:cNvSpPr txBox="1"/>
          <p:nvPr>
            <p:ph idx="1" type="body"/>
          </p:nvPr>
        </p:nvSpPr>
        <p:spPr>
          <a:xfrm>
            <a:off x="513975" y="817825"/>
            <a:ext cx="8409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E</a:t>
            </a:r>
            <a:r>
              <a:rPr b="1" lang="en"/>
              <a:t>nsemble</a:t>
            </a:r>
            <a:r>
              <a:rPr lang="en"/>
              <a:t> of weak learners - typically decision trees</a:t>
            </a:r>
            <a:endParaRPr/>
          </a:p>
          <a:p>
            <a:pPr indent="-342900" lvl="0" marL="457200" rtl="0" algn="l">
              <a:spcBef>
                <a:spcPts val="0"/>
              </a:spcBef>
              <a:spcAft>
                <a:spcPts val="0"/>
              </a:spcAft>
              <a:buSzPts val="1800"/>
              <a:buAutoNum type="arabicPeriod"/>
            </a:pPr>
            <a:r>
              <a:rPr lang="en"/>
              <a:t>Loss function -  </a:t>
            </a:r>
            <a:r>
              <a:rPr b="1" lang="en"/>
              <a:t>MSE</a:t>
            </a:r>
            <a:r>
              <a:rPr lang="en"/>
              <a:t> </a:t>
            </a:r>
            <a:endParaRPr/>
          </a:p>
          <a:p>
            <a:pPr indent="-342900" lvl="0" marL="457200" rtl="0" algn="l">
              <a:spcBef>
                <a:spcPts val="0"/>
              </a:spcBef>
              <a:spcAft>
                <a:spcPts val="0"/>
              </a:spcAft>
              <a:buSzPts val="1800"/>
              <a:buAutoNum type="arabicPeriod"/>
            </a:pPr>
            <a:r>
              <a:rPr lang="en"/>
              <a:t>Using </a:t>
            </a:r>
            <a:r>
              <a:rPr b="1" lang="en"/>
              <a:t>gradient</a:t>
            </a:r>
            <a:r>
              <a:rPr lang="en"/>
              <a:t> descent, minimize loss function</a:t>
            </a:r>
            <a:endParaRPr/>
          </a:p>
          <a:p>
            <a:pPr indent="0" lvl="0" marL="457200" rtl="0" algn="l">
              <a:spcBef>
                <a:spcPts val="1600"/>
              </a:spcBef>
              <a:spcAft>
                <a:spcPts val="0"/>
              </a:spcAft>
              <a:buNone/>
            </a:pPr>
            <a:br>
              <a:rPr lang="en"/>
            </a:br>
            <a:endParaRPr/>
          </a:p>
          <a:p>
            <a:pPr indent="0" lvl="0" marL="457200" rtl="0" algn="l">
              <a:spcBef>
                <a:spcPts val="1600"/>
              </a:spcBef>
              <a:spcAft>
                <a:spcPts val="1600"/>
              </a:spcAft>
              <a:buNone/>
            </a:pPr>
            <a:br>
              <a:rPr lang="en"/>
            </a:br>
            <a:endParaRPr/>
          </a:p>
        </p:txBody>
      </p:sp>
      <p:pic>
        <p:nvPicPr>
          <p:cNvPr id="301" name="Google Shape;301;p37"/>
          <p:cNvPicPr preferRelativeResize="0"/>
          <p:nvPr/>
        </p:nvPicPr>
        <p:blipFill>
          <a:blip r:embed="rId3">
            <a:alphaModFix/>
          </a:blip>
          <a:stretch>
            <a:fillRect/>
          </a:stretch>
        </p:blipFill>
        <p:spPr>
          <a:xfrm>
            <a:off x="3201714" y="2184875"/>
            <a:ext cx="2519775" cy="2426475"/>
          </a:xfrm>
          <a:prstGeom prst="rect">
            <a:avLst/>
          </a:prstGeom>
          <a:noFill/>
          <a:ln>
            <a:noFill/>
          </a:ln>
        </p:spPr>
      </p:pic>
      <p:sp>
        <p:nvSpPr>
          <p:cNvPr id="302" name="Google Shape;302;p37"/>
          <p:cNvSpPr txBox="1"/>
          <p:nvPr/>
        </p:nvSpPr>
        <p:spPr>
          <a:xfrm>
            <a:off x="6536700" y="1145450"/>
            <a:ext cx="2496900" cy="905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(Learner / Model)</a:t>
            </a:r>
            <a:endParaRPr/>
          </a:p>
          <a:p>
            <a:pPr indent="0" lvl="0" marL="457200" rtl="0" algn="l">
              <a:spcBef>
                <a:spcPts val="0"/>
              </a:spcBef>
              <a:spcAft>
                <a:spcPts val="0"/>
              </a:spcAft>
              <a:buNone/>
            </a:pPr>
            <a:r>
              <a:rPr lang="en"/>
              <a:t>(Loss Function)</a:t>
            </a:r>
            <a:endParaRPr/>
          </a:p>
          <a:p>
            <a:pPr indent="0" lvl="0" marL="457200" rtl="0" algn="l">
              <a:spcBef>
                <a:spcPts val="0"/>
              </a:spcBef>
              <a:spcAft>
                <a:spcPts val="0"/>
              </a:spcAft>
              <a:buNone/>
            </a:pPr>
            <a:r>
              <a:rPr lang="en"/>
              <a:t>(Optimizer)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71400" y="59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Machine - Results</a:t>
            </a:r>
            <a:endParaRPr/>
          </a:p>
        </p:txBody>
      </p:sp>
      <p:pic>
        <p:nvPicPr>
          <p:cNvPr id="308" name="Google Shape;308;p38"/>
          <p:cNvPicPr preferRelativeResize="0"/>
          <p:nvPr/>
        </p:nvPicPr>
        <p:blipFill rotWithShape="1">
          <a:blip r:embed="rId3">
            <a:alphaModFix/>
          </a:blip>
          <a:srcRect b="0" l="0" r="7910" t="0"/>
          <a:stretch/>
        </p:blipFill>
        <p:spPr>
          <a:xfrm>
            <a:off x="521050" y="758050"/>
            <a:ext cx="4286075" cy="3865949"/>
          </a:xfrm>
          <a:prstGeom prst="rect">
            <a:avLst/>
          </a:prstGeom>
          <a:noFill/>
          <a:ln cap="flat" cmpd="sng" w="19050">
            <a:solidFill>
              <a:srgbClr val="000000"/>
            </a:solidFill>
            <a:prstDash val="solid"/>
            <a:round/>
            <a:headEnd len="sm" w="sm" type="none"/>
            <a:tailEnd len="sm" w="sm" type="none"/>
          </a:ln>
        </p:spPr>
      </p:pic>
      <p:sp>
        <p:nvSpPr>
          <p:cNvPr id="309" name="Google Shape;309;p38"/>
          <p:cNvSpPr txBox="1"/>
          <p:nvPr/>
        </p:nvSpPr>
        <p:spPr>
          <a:xfrm>
            <a:off x="5067575" y="2306700"/>
            <a:ext cx="3899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GBM outperforms every other previous method!</a:t>
            </a:r>
            <a:endParaRPr b="1"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0"/>
          <p:cNvSpPr txBox="1"/>
          <p:nvPr>
            <p:ph idx="4294967295" type="title"/>
          </p:nvPr>
        </p:nvSpPr>
        <p:spPr>
          <a:xfrm>
            <a:off x="47350" y="49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Investigate Predictions</a:t>
            </a:r>
            <a:endParaRPr/>
          </a:p>
        </p:txBody>
      </p:sp>
      <p:pic>
        <p:nvPicPr>
          <p:cNvPr id="320" name="Google Shape;320;p40"/>
          <p:cNvPicPr preferRelativeResize="0"/>
          <p:nvPr/>
        </p:nvPicPr>
        <p:blipFill>
          <a:blip r:embed="rId3">
            <a:alphaModFix/>
          </a:blip>
          <a:stretch>
            <a:fillRect/>
          </a:stretch>
        </p:blipFill>
        <p:spPr>
          <a:xfrm>
            <a:off x="0" y="4900225"/>
            <a:ext cx="9185975" cy="252825"/>
          </a:xfrm>
          <a:prstGeom prst="rect">
            <a:avLst/>
          </a:prstGeom>
          <a:noFill/>
          <a:ln>
            <a:noFill/>
          </a:ln>
        </p:spPr>
      </p:pic>
      <p:pic>
        <p:nvPicPr>
          <p:cNvPr id="321" name="Google Shape;321;p40"/>
          <p:cNvPicPr preferRelativeResize="0"/>
          <p:nvPr/>
        </p:nvPicPr>
        <p:blipFill>
          <a:blip r:embed="rId4">
            <a:alphaModFix/>
          </a:blip>
          <a:stretch>
            <a:fillRect/>
          </a:stretch>
        </p:blipFill>
        <p:spPr>
          <a:xfrm>
            <a:off x="1188976" y="757626"/>
            <a:ext cx="6808001" cy="38556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41"/>
          <p:cNvPicPr preferRelativeResize="0"/>
          <p:nvPr/>
        </p:nvPicPr>
        <p:blipFill>
          <a:blip r:embed="rId3">
            <a:alphaModFix/>
          </a:blip>
          <a:stretch>
            <a:fillRect/>
          </a:stretch>
        </p:blipFill>
        <p:spPr>
          <a:xfrm>
            <a:off x="304275" y="983612"/>
            <a:ext cx="3951651" cy="3242475"/>
          </a:xfrm>
          <a:prstGeom prst="rect">
            <a:avLst/>
          </a:prstGeom>
          <a:noFill/>
          <a:ln cap="flat" cmpd="sng" w="19050">
            <a:solidFill>
              <a:schemeClr val="dk2"/>
            </a:solidFill>
            <a:prstDash val="solid"/>
            <a:round/>
            <a:headEnd len="sm" w="sm" type="none"/>
            <a:tailEnd len="sm" w="sm" type="none"/>
          </a:ln>
        </p:spPr>
      </p:pic>
      <p:sp>
        <p:nvSpPr>
          <p:cNvPr id="327" name="Google Shape;327;p41"/>
          <p:cNvSpPr txBox="1"/>
          <p:nvPr>
            <p:ph type="title"/>
          </p:nvPr>
        </p:nvSpPr>
        <p:spPr>
          <a:xfrm>
            <a:off x="4863475" y="469175"/>
            <a:ext cx="4045200" cy="110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Normalized </a:t>
            </a:r>
            <a:r>
              <a:rPr lang="en" sz="3000">
                <a:solidFill>
                  <a:schemeClr val="lt1"/>
                </a:solidFill>
              </a:rPr>
              <a:t>Confusion Matrix Validation</a:t>
            </a:r>
            <a:endParaRPr>
              <a:solidFill>
                <a:schemeClr val="lt1"/>
              </a:solidFill>
            </a:endParaRPr>
          </a:p>
        </p:txBody>
      </p:sp>
      <p:sp>
        <p:nvSpPr>
          <p:cNvPr id="328" name="Google Shape;328;p41"/>
          <p:cNvSpPr txBox="1"/>
          <p:nvPr>
            <p:ph idx="1" type="subTitle"/>
          </p:nvPr>
        </p:nvSpPr>
        <p:spPr>
          <a:xfrm>
            <a:off x="4908925" y="2100076"/>
            <a:ext cx="4045200" cy="1269300"/>
          </a:xfrm>
          <a:prstGeom prst="rect">
            <a:avLst/>
          </a:prstGeom>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Clr>
                <a:schemeClr val="lt1"/>
              </a:buClr>
              <a:buSzPts val="1800"/>
              <a:buChar char="●"/>
            </a:pPr>
            <a:r>
              <a:rPr lang="en" sz="1800">
                <a:solidFill>
                  <a:schemeClr val="lt1"/>
                </a:solidFill>
              </a:rPr>
              <a:t>Diagonal elements are accurately predicted the label</a:t>
            </a:r>
            <a:endParaRPr sz="1800">
              <a:solidFill>
                <a:schemeClr val="lt1"/>
              </a:solidFill>
            </a:endParaRPr>
          </a:p>
          <a:p>
            <a:pPr indent="-342900" lvl="0" marL="457200" rtl="0" algn="ctr">
              <a:lnSpc>
                <a:spcPct val="115000"/>
              </a:lnSpc>
              <a:spcBef>
                <a:spcPts val="0"/>
              </a:spcBef>
              <a:spcAft>
                <a:spcPts val="0"/>
              </a:spcAft>
              <a:buClr>
                <a:schemeClr val="lt1"/>
              </a:buClr>
              <a:buSzPts val="1800"/>
              <a:buChar char="●"/>
            </a:pPr>
            <a:r>
              <a:rPr lang="en" sz="1800">
                <a:solidFill>
                  <a:schemeClr val="lt1"/>
                </a:solidFill>
              </a:rPr>
              <a:t>Off-diagonal are mislabeled by model</a:t>
            </a:r>
            <a:endParaRPr sz="1800">
              <a:solidFill>
                <a:schemeClr val="lt1"/>
              </a:solidFill>
            </a:endParaRPr>
          </a:p>
          <a:p>
            <a:pPr indent="0" lvl="0" marL="457200" rtl="0" algn="ctr">
              <a:spcBef>
                <a:spcPts val="1600"/>
              </a:spcBef>
              <a:spcAft>
                <a:spcPts val="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99" name="Google Shape;99;p15"/>
          <p:cNvSpPr txBox="1"/>
          <p:nvPr>
            <p:ph idx="2" type="body"/>
          </p:nvPr>
        </p:nvSpPr>
        <p:spPr>
          <a:xfrm>
            <a:off x="4939500" y="724200"/>
            <a:ext cx="3837000" cy="3500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Income inequality rising</a:t>
            </a:r>
            <a:endParaRPr/>
          </a:p>
          <a:p>
            <a:pPr indent="-342900" lvl="0" marL="457200" rtl="0" algn="l">
              <a:spcBef>
                <a:spcPts val="0"/>
              </a:spcBef>
              <a:spcAft>
                <a:spcPts val="0"/>
              </a:spcAft>
              <a:buSzPts val="1800"/>
              <a:buChar char="●"/>
            </a:pPr>
            <a:r>
              <a:rPr lang="en"/>
              <a:t>Extreme Poverty increased from 5.8 % to 7.2%</a:t>
            </a:r>
            <a:endParaRPr/>
          </a:p>
          <a:p>
            <a:pPr indent="-342900" lvl="0" marL="457200" rtl="0" algn="l">
              <a:spcBef>
                <a:spcPts val="0"/>
              </a:spcBef>
              <a:spcAft>
                <a:spcPts val="0"/>
              </a:spcAft>
              <a:buSzPts val="1800"/>
              <a:buChar char="●"/>
            </a:pPr>
            <a:r>
              <a:rPr lang="en"/>
              <a:t>More than 20 social programs</a:t>
            </a:r>
            <a:endParaRPr/>
          </a:p>
          <a:p>
            <a:pPr indent="-342900" lvl="0" marL="457200" marR="0" rtl="0" algn="l">
              <a:lnSpc>
                <a:spcPct val="115000"/>
              </a:lnSpc>
              <a:spcBef>
                <a:spcPts val="0"/>
              </a:spcBef>
              <a:spcAft>
                <a:spcPts val="0"/>
              </a:spcAft>
              <a:buClr>
                <a:schemeClr val="lt1"/>
              </a:buClr>
              <a:buSzPts val="1800"/>
              <a:buFont typeface="Roboto"/>
              <a:buChar char="●"/>
            </a:pPr>
            <a:r>
              <a:rPr lang="en"/>
              <a:t>Goals</a:t>
            </a:r>
            <a:endParaRPr/>
          </a:p>
          <a:p>
            <a:pPr indent="-317500" lvl="1" marL="914400" marR="0" rtl="0" algn="l">
              <a:lnSpc>
                <a:spcPct val="115000"/>
              </a:lnSpc>
              <a:spcBef>
                <a:spcPts val="0"/>
              </a:spcBef>
              <a:spcAft>
                <a:spcPts val="0"/>
              </a:spcAft>
              <a:buSzPts val="1400"/>
              <a:buChar char="○"/>
            </a:pPr>
            <a:r>
              <a:rPr lang="en"/>
              <a:t>Identify factors best related to poverty</a:t>
            </a:r>
            <a:endParaRPr/>
          </a:p>
          <a:p>
            <a:pPr indent="-317500" lvl="1" marL="914400" marR="0" rtl="0" algn="l">
              <a:lnSpc>
                <a:spcPct val="115000"/>
              </a:lnSpc>
              <a:spcBef>
                <a:spcPts val="0"/>
              </a:spcBef>
              <a:spcAft>
                <a:spcPts val="0"/>
              </a:spcAft>
              <a:buSzPts val="1400"/>
              <a:buChar char="○"/>
            </a:pPr>
            <a:r>
              <a:rPr lang="en"/>
              <a:t>Effectively gauge amount of funds to be distributed</a:t>
            </a:r>
            <a:endParaRPr/>
          </a:p>
          <a:p>
            <a:pPr indent="-342900" lvl="0" marL="457200" rtl="0" algn="l">
              <a:spcBef>
                <a:spcPts val="0"/>
              </a:spcBef>
              <a:spcAft>
                <a:spcPts val="0"/>
              </a:spcAft>
              <a:buSzPts val="1800"/>
              <a:buChar char="●"/>
            </a:pPr>
            <a:r>
              <a:rPr lang="en"/>
              <a:t>Improve economic conditions of poorest segment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34" name="Google Shape;334;p42"/>
          <p:cNvSpPr txBox="1"/>
          <p:nvPr>
            <p:ph idx="2" type="body"/>
          </p:nvPr>
        </p:nvSpPr>
        <p:spPr>
          <a:xfrm>
            <a:off x="4939500" y="1337850"/>
            <a:ext cx="3837000" cy="2370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Classified household poverty</a:t>
            </a:r>
            <a:endParaRPr/>
          </a:p>
          <a:p>
            <a:pPr indent="-342900" lvl="0" marL="457200" rtl="0" algn="l">
              <a:spcBef>
                <a:spcPts val="0"/>
              </a:spcBef>
              <a:spcAft>
                <a:spcPts val="0"/>
              </a:spcAft>
              <a:buSzPts val="1800"/>
              <a:buChar char="●"/>
            </a:pPr>
            <a:r>
              <a:rPr lang="en"/>
              <a:t>Identified factors best related to poverty</a:t>
            </a:r>
            <a:endParaRPr/>
          </a:p>
          <a:p>
            <a:pPr indent="-342900" lvl="0" marL="457200" rtl="0" algn="l">
              <a:spcBef>
                <a:spcPts val="0"/>
              </a:spcBef>
              <a:spcAft>
                <a:spcPts val="0"/>
              </a:spcAft>
              <a:buSzPts val="1800"/>
              <a:buChar char="●"/>
            </a:pPr>
            <a:r>
              <a:rPr lang="en"/>
              <a:t>Various models explored</a:t>
            </a:r>
            <a:endParaRPr/>
          </a:p>
          <a:p>
            <a:pPr indent="-342900" lvl="0" marL="457200" rtl="0" algn="l">
              <a:spcBef>
                <a:spcPts val="0"/>
              </a:spcBef>
              <a:spcAft>
                <a:spcPts val="0"/>
              </a:spcAft>
              <a:buSzPts val="1800"/>
              <a:buChar char="●"/>
            </a:pPr>
            <a:r>
              <a:rPr lang="en"/>
              <a:t>Limitations of Prediction:</a:t>
            </a:r>
            <a:endParaRPr/>
          </a:p>
          <a:p>
            <a:pPr indent="-317500" lvl="1" marL="914400" rtl="0" algn="l">
              <a:spcBef>
                <a:spcPts val="0"/>
              </a:spcBef>
              <a:spcAft>
                <a:spcPts val="0"/>
              </a:spcAft>
              <a:buSzPts val="1400"/>
              <a:buChar char="○"/>
            </a:pPr>
            <a:r>
              <a:rPr lang="en"/>
              <a:t>Low accuracy due to the size of data available</a:t>
            </a:r>
            <a:endParaRPr/>
          </a:p>
          <a:p>
            <a:pPr indent="-317500" lvl="1" marL="914400" rtl="0" algn="l">
              <a:spcBef>
                <a:spcPts val="0"/>
              </a:spcBef>
              <a:spcAft>
                <a:spcPts val="0"/>
              </a:spcAft>
              <a:buSzPts val="1400"/>
              <a:buChar char="○"/>
            </a:pPr>
            <a:r>
              <a:rPr lang="en"/>
              <a:t>Lack of d</a:t>
            </a:r>
            <a:r>
              <a:rPr lang="en"/>
              <a:t>ata points</a:t>
            </a:r>
            <a:r>
              <a:rPr lang="en"/>
              <a:t> on vulnerable, moderate and extreme cases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65500"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Research Question</a:t>
            </a:r>
            <a:endParaRPr/>
          </a:p>
        </p:txBody>
      </p:sp>
      <p:sp>
        <p:nvSpPr>
          <p:cNvPr id="105" name="Google Shape;105;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a:t>How do we effectively determine the right amount of aid to be given to a household?</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26825"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Association between no. of tablets and household classes </a:t>
            </a:r>
            <a:endParaRPr sz="2400"/>
          </a:p>
        </p:txBody>
      </p:sp>
      <p:pic>
        <p:nvPicPr>
          <p:cNvPr id="116" name="Google Shape;116;p18"/>
          <p:cNvPicPr preferRelativeResize="0"/>
          <p:nvPr/>
        </p:nvPicPr>
        <p:blipFill>
          <a:blip r:embed="rId3">
            <a:alphaModFix/>
          </a:blip>
          <a:stretch>
            <a:fillRect/>
          </a:stretch>
        </p:blipFill>
        <p:spPr>
          <a:xfrm>
            <a:off x="1421475" y="607800"/>
            <a:ext cx="5268300" cy="37562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849246" y="3025187"/>
            <a:ext cx="1334472" cy="1525214"/>
          </a:xfrm>
          <a:prstGeom prst="rect">
            <a:avLst/>
          </a:prstGeom>
          <a:noFill/>
          <a:ln>
            <a:noFill/>
          </a:ln>
        </p:spPr>
      </p:pic>
      <p:sp>
        <p:nvSpPr>
          <p:cNvPr id="122" name="Google Shape;122;p19"/>
          <p:cNvSpPr txBox="1"/>
          <p:nvPr/>
        </p:nvSpPr>
        <p:spPr>
          <a:xfrm>
            <a:off x="1849241" y="2681240"/>
            <a:ext cx="17784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Vulnerable Households</a:t>
            </a:r>
            <a:endParaRPr b="1" sz="900">
              <a:latin typeface="Roboto"/>
              <a:ea typeface="Roboto"/>
              <a:cs typeface="Roboto"/>
              <a:sym typeface="Roboto"/>
            </a:endParaRPr>
          </a:p>
        </p:txBody>
      </p:sp>
      <p:pic>
        <p:nvPicPr>
          <p:cNvPr id="123" name="Google Shape;123;p19"/>
          <p:cNvPicPr preferRelativeResize="0"/>
          <p:nvPr/>
        </p:nvPicPr>
        <p:blipFill>
          <a:blip r:embed="rId4">
            <a:alphaModFix/>
          </a:blip>
          <a:stretch>
            <a:fillRect/>
          </a:stretch>
        </p:blipFill>
        <p:spPr>
          <a:xfrm>
            <a:off x="1815644" y="1094157"/>
            <a:ext cx="1401649" cy="1632268"/>
          </a:xfrm>
          <a:prstGeom prst="rect">
            <a:avLst/>
          </a:prstGeom>
          <a:noFill/>
          <a:ln>
            <a:noFill/>
          </a:ln>
        </p:spPr>
      </p:pic>
      <p:sp>
        <p:nvSpPr>
          <p:cNvPr id="124" name="Google Shape;124;p19"/>
          <p:cNvSpPr txBox="1"/>
          <p:nvPr/>
        </p:nvSpPr>
        <p:spPr>
          <a:xfrm>
            <a:off x="1856108" y="764800"/>
            <a:ext cx="15498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Extreme Poverty</a:t>
            </a:r>
            <a:endParaRPr b="1" sz="900">
              <a:latin typeface="Roboto"/>
              <a:ea typeface="Roboto"/>
              <a:cs typeface="Roboto"/>
              <a:sym typeface="Roboto"/>
            </a:endParaRPr>
          </a:p>
        </p:txBody>
      </p:sp>
      <p:pic>
        <p:nvPicPr>
          <p:cNvPr id="125" name="Google Shape;125;p19"/>
          <p:cNvPicPr preferRelativeResize="0"/>
          <p:nvPr/>
        </p:nvPicPr>
        <p:blipFill>
          <a:blip r:embed="rId5">
            <a:alphaModFix/>
          </a:blip>
          <a:stretch>
            <a:fillRect/>
          </a:stretch>
        </p:blipFill>
        <p:spPr>
          <a:xfrm>
            <a:off x="3412525" y="1144116"/>
            <a:ext cx="1334472" cy="1578107"/>
          </a:xfrm>
          <a:prstGeom prst="rect">
            <a:avLst/>
          </a:prstGeom>
          <a:noFill/>
          <a:ln>
            <a:noFill/>
          </a:ln>
        </p:spPr>
      </p:pic>
      <p:sp>
        <p:nvSpPr>
          <p:cNvPr id="126" name="Google Shape;126;p19"/>
          <p:cNvSpPr txBox="1"/>
          <p:nvPr/>
        </p:nvSpPr>
        <p:spPr>
          <a:xfrm>
            <a:off x="3691750" y="210200"/>
            <a:ext cx="1990800" cy="1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nvSpPr>
        <p:spPr>
          <a:xfrm>
            <a:off x="3550632" y="776130"/>
            <a:ext cx="13344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Moderate Poverty</a:t>
            </a:r>
            <a:endParaRPr b="1" sz="900">
              <a:latin typeface="Roboto"/>
              <a:ea typeface="Roboto"/>
              <a:cs typeface="Roboto"/>
              <a:sym typeface="Roboto"/>
            </a:endParaRPr>
          </a:p>
        </p:txBody>
      </p:sp>
      <p:pic>
        <p:nvPicPr>
          <p:cNvPr id="128" name="Google Shape;128;p19"/>
          <p:cNvPicPr preferRelativeResize="0"/>
          <p:nvPr/>
        </p:nvPicPr>
        <p:blipFill>
          <a:blip r:embed="rId6">
            <a:alphaModFix/>
          </a:blip>
          <a:stretch>
            <a:fillRect/>
          </a:stretch>
        </p:blipFill>
        <p:spPr>
          <a:xfrm>
            <a:off x="5174146" y="1121597"/>
            <a:ext cx="1334472" cy="1517626"/>
          </a:xfrm>
          <a:prstGeom prst="rect">
            <a:avLst/>
          </a:prstGeom>
          <a:noFill/>
          <a:ln>
            <a:noFill/>
          </a:ln>
        </p:spPr>
      </p:pic>
      <p:sp>
        <p:nvSpPr>
          <p:cNvPr id="129" name="Google Shape;129;p19"/>
          <p:cNvSpPr txBox="1"/>
          <p:nvPr/>
        </p:nvSpPr>
        <p:spPr>
          <a:xfrm>
            <a:off x="5144575" y="795943"/>
            <a:ext cx="21753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Non Vulnerable Households</a:t>
            </a:r>
            <a:endParaRPr b="1" sz="900">
              <a:latin typeface="Roboto"/>
              <a:ea typeface="Roboto"/>
              <a:cs typeface="Roboto"/>
              <a:sym typeface="Roboto"/>
            </a:endParaRPr>
          </a:p>
        </p:txBody>
      </p:sp>
      <p:sp>
        <p:nvSpPr>
          <p:cNvPr id="130" name="Google Shape;130;p19"/>
          <p:cNvSpPr txBox="1"/>
          <p:nvPr/>
        </p:nvSpPr>
        <p:spPr>
          <a:xfrm>
            <a:off x="2061171" y="4484943"/>
            <a:ext cx="36843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Owns a refrigerator or not</a:t>
            </a:r>
            <a:endParaRPr b="1" sz="900">
              <a:latin typeface="Roboto"/>
              <a:ea typeface="Roboto"/>
              <a:cs typeface="Roboto"/>
              <a:sym typeface="Roboto"/>
            </a:endParaRPr>
          </a:p>
        </p:txBody>
      </p:sp>
      <p:sp>
        <p:nvSpPr>
          <p:cNvPr id="131" name="Google Shape;131;p19"/>
          <p:cNvSpPr txBox="1"/>
          <p:nvPr/>
        </p:nvSpPr>
        <p:spPr>
          <a:xfrm rot="-5400000">
            <a:off x="167950" y="2579988"/>
            <a:ext cx="2502000" cy="2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Roboto"/>
                <a:ea typeface="Roboto"/>
                <a:cs typeface="Roboto"/>
                <a:sym typeface="Roboto"/>
              </a:rPr>
              <a:t>Number of households</a:t>
            </a:r>
            <a:endParaRPr b="1" sz="1000">
              <a:latin typeface="Roboto"/>
              <a:ea typeface="Roboto"/>
              <a:cs typeface="Roboto"/>
              <a:sym typeface="Roboto"/>
            </a:endParaRPr>
          </a:p>
        </p:txBody>
      </p:sp>
      <p:sp>
        <p:nvSpPr>
          <p:cNvPr id="132" name="Google Shape;132;p19"/>
          <p:cNvSpPr txBox="1"/>
          <p:nvPr/>
        </p:nvSpPr>
        <p:spPr>
          <a:xfrm>
            <a:off x="131150" y="0"/>
            <a:ext cx="83031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Association between refrigerator ownership and household classes </a:t>
            </a:r>
            <a:endParaRPr sz="2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6" name="Shape 136"/>
        <p:cNvGrpSpPr/>
        <p:nvPr/>
      </p:nvGrpSpPr>
      <p:grpSpPr>
        <a:xfrm>
          <a:off x="0" y="0"/>
          <a:ext cx="0" cy="0"/>
          <a:chOff x="0" y="0"/>
          <a:chExt cx="0" cy="0"/>
        </a:xfrm>
      </p:grpSpPr>
      <p:sp>
        <p:nvSpPr>
          <p:cNvPr id="137" name="Google Shape;137;p20"/>
          <p:cNvSpPr txBox="1"/>
          <p:nvPr>
            <p:ph type="title"/>
          </p:nvPr>
        </p:nvSpPr>
        <p:spPr>
          <a:xfrm>
            <a:off x="265500" y="924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Male Distribution</a:t>
            </a:r>
            <a:endParaRPr/>
          </a:p>
        </p:txBody>
      </p:sp>
      <p:sp>
        <p:nvSpPr>
          <p:cNvPr id="138" name="Google Shape;138;p20"/>
          <p:cNvSpPr txBox="1"/>
          <p:nvPr>
            <p:ph idx="2" type="body"/>
          </p:nvPr>
        </p:nvSpPr>
        <p:spPr>
          <a:xfrm>
            <a:off x="4932688" y="3479400"/>
            <a:ext cx="3837000" cy="1347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400"/>
              <a:t>Households with higher no. of males younger than 12 tend to be in extreme poverty or are non-vulnerable</a:t>
            </a:r>
            <a:endParaRPr sz="1400"/>
          </a:p>
        </p:txBody>
      </p:sp>
      <p:sp>
        <p:nvSpPr>
          <p:cNvPr id="139" name="Google Shape;139;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40" name="Google Shape;140;p20"/>
          <p:cNvPicPr preferRelativeResize="0"/>
          <p:nvPr/>
        </p:nvPicPr>
        <p:blipFill>
          <a:blip r:embed="rId3">
            <a:alphaModFix/>
          </a:blip>
          <a:stretch>
            <a:fillRect/>
          </a:stretch>
        </p:blipFill>
        <p:spPr>
          <a:xfrm>
            <a:off x="4664100" y="168650"/>
            <a:ext cx="4374175" cy="3263299"/>
          </a:xfrm>
          <a:prstGeom prst="rect">
            <a:avLst/>
          </a:prstGeom>
          <a:noFill/>
          <a:ln cap="flat" cmpd="sng" w="19050">
            <a:solidFill>
              <a:srgbClr val="434343"/>
            </a:solidFill>
            <a:prstDash val="solid"/>
            <a:round/>
            <a:headEnd len="sm" w="sm" type="none"/>
            <a:tailEnd len="sm" w="sm" type="none"/>
          </a:ln>
        </p:spPr>
      </p:pic>
      <p:pic>
        <p:nvPicPr>
          <p:cNvPr id="141" name="Google Shape;141;p20"/>
          <p:cNvPicPr preferRelativeResize="0"/>
          <p:nvPr/>
        </p:nvPicPr>
        <p:blipFill>
          <a:blip r:embed="rId4">
            <a:alphaModFix/>
          </a:blip>
          <a:stretch>
            <a:fillRect/>
          </a:stretch>
        </p:blipFill>
        <p:spPr>
          <a:xfrm>
            <a:off x="217125" y="1892050"/>
            <a:ext cx="4252501" cy="3023200"/>
          </a:xfrm>
          <a:prstGeom prst="rect">
            <a:avLst/>
          </a:prstGeom>
          <a:noFill/>
          <a:ln cap="flat" cmpd="sng" w="19050">
            <a:solidFill>
              <a:srgbClr val="434343"/>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265500" y="924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Male Distribution</a:t>
            </a:r>
            <a:endParaRPr/>
          </a:p>
        </p:txBody>
      </p:sp>
      <p:sp>
        <p:nvSpPr>
          <p:cNvPr id="147" name="Google Shape;147;p21"/>
          <p:cNvSpPr txBox="1"/>
          <p:nvPr>
            <p:ph idx="2" type="body"/>
          </p:nvPr>
        </p:nvSpPr>
        <p:spPr>
          <a:xfrm>
            <a:off x="4939500" y="3515550"/>
            <a:ext cx="3837000" cy="1163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400"/>
              <a:t>If higher number of males older than 12 are present then the household tends not to be in extreme poverty</a:t>
            </a:r>
            <a:endParaRPr sz="1400"/>
          </a:p>
        </p:txBody>
      </p:sp>
      <p:sp>
        <p:nvSpPr>
          <p:cNvPr id="148" name="Google Shape;148;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49" name="Google Shape;149;p21"/>
          <p:cNvPicPr preferRelativeResize="0"/>
          <p:nvPr/>
        </p:nvPicPr>
        <p:blipFill>
          <a:blip r:embed="rId3">
            <a:alphaModFix/>
          </a:blip>
          <a:stretch>
            <a:fillRect/>
          </a:stretch>
        </p:blipFill>
        <p:spPr>
          <a:xfrm>
            <a:off x="187100" y="1854975"/>
            <a:ext cx="4123601" cy="2909001"/>
          </a:xfrm>
          <a:prstGeom prst="rect">
            <a:avLst/>
          </a:prstGeom>
          <a:noFill/>
          <a:ln cap="flat" cmpd="sng" w="19050">
            <a:solidFill>
              <a:schemeClr val="dk2"/>
            </a:solidFill>
            <a:prstDash val="solid"/>
            <a:round/>
            <a:headEnd len="sm" w="sm" type="none"/>
            <a:tailEnd len="sm" w="sm" type="none"/>
          </a:ln>
        </p:spPr>
      </p:pic>
      <p:pic>
        <p:nvPicPr>
          <p:cNvPr id="150" name="Google Shape;150;p21"/>
          <p:cNvPicPr preferRelativeResize="0"/>
          <p:nvPr/>
        </p:nvPicPr>
        <p:blipFill>
          <a:blip r:embed="rId4">
            <a:alphaModFix/>
          </a:blip>
          <a:stretch>
            <a:fillRect/>
          </a:stretch>
        </p:blipFill>
        <p:spPr>
          <a:xfrm>
            <a:off x="4649250" y="92450"/>
            <a:ext cx="4417499" cy="320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