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2918400" cy="21945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7" name="PlaceHolder 2"/>
          <p:cNvSpPr>
            <a:spLocks noGrp="1"/>
          </p:cNvSpPr>
          <p:nvPr>
            <p:ph type="body"/>
          </p:nvPr>
        </p:nvSpPr>
        <p:spPr>
          <a:xfrm>
            <a:off x="1645920" y="5135040"/>
            <a:ext cx="29626200" cy="6071040"/>
          </a:xfrm>
          <a:prstGeom prst="rect">
            <a:avLst/>
          </a:prstGeom>
        </p:spPr>
        <p:txBody>
          <a:bodyPr lIns="0" rIns="0" tIns="0" bIns="0"/>
          <a:p>
            <a:endParaRPr/>
          </a:p>
        </p:txBody>
      </p:sp>
      <p:sp>
        <p:nvSpPr>
          <p:cNvPr id="28" name="PlaceHolder 3"/>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0"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31"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32" name="PlaceHolder 4"/>
          <p:cNvSpPr>
            <a:spLocks noGrp="1"/>
          </p:cNvSpPr>
          <p:nvPr>
            <p:ph type="body"/>
          </p:nvPr>
        </p:nvSpPr>
        <p:spPr>
          <a:xfrm>
            <a:off x="16826400" y="11783160"/>
            <a:ext cx="14457240" cy="6071040"/>
          </a:xfrm>
          <a:prstGeom prst="rect">
            <a:avLst/>
          </a:prstGeom>
        </p:spPr>
        <p:txBody>
          <a:bodyPr lIns="0" rIns="0" tIns="0" bIns="0"/>
          <a:p>
            <a:endParaRPr/>
          </a:p>
        </p:txBody>
      </p:sp>
      <p:sp>
        <p:nvSpPr>
          <p:cNvPr id="33" name="PlaceHolder 5"/>
          <p:cNvSpPr>
            <a:spLocks noGrp="1"/>
          </p:cNvSpPr>
          <p:nvPr>
            <p:ph type="body"/>
          </p:nvPr>
        </p:nvSpPr>
        <p:spPr>
          <a:xfrm>
            <a:off x="1645920" y="11783160"/>
            <a:ext cx="14457240" cy="6071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5" name="PlaceHolder 2"/>
          <p:cNvSpPr>
            <a:spLocks noGrp="1"/>
          </p:cNvSpPr>
          <p:nvPr>
            <p:ph type="body"/>
          </p:nvPr>
        </p:nvSpPr>
        <p:spPr>
          <a:xfrm>
            <a:off x="1645920" y="5135040"/>
            <a:ext cx="29626200" cy="12727800"/>
          </a:xfrm>
          <a:prstGeom prst="rect">
            <a:avLst/>
          </a:prstGeom>
        </p:spPr>
        <p:txBody>
          <a:bodyPr lIns="0" rIns="0" tIns="0" bIns="0"/>
          <a:p>
            <a:endParaRPr/>
          </a:p>
        </p:txBody>
      </p:sp>
      <p:sp>
        <p:nvSpPr>
          <p:cNvPr id="36" name="PlaceHolder 3"/>
          <p:cNvSpPr>
            <a:spLocks noGrp="1"/>
          </p:cNvSpPr>
          <p:nvPr>
            <p:ph type="body"/>
          </p:nvPr>
        </p:nvSpPr>
        <p:spPr>
          <a:xfrm>
            <a:off x="1645920" y="5135040"/>
            <a:ext cx="29626200" cy="12727800"/>
          </a:xfrm>
          <a:prstGeom prst="rect">
            <a:avLst/>
          </a:prstGeom>
        </p:spPr>
        <p:txBody>
          <a:bodyPr lIns="0" rIns="0" tIns="0" bIns="0"/>
          <a:p>
            <a:endParaRPr/>
          </a:p>
        </p:txBody>
      </p:sp>
      <p:pic>
        <p:nvPicPr>
          <p:cNvPr id="37" name="" descr=""/>
          <p:cNvPicPr/>
          <p:nvPr/>
        </p:nvPicPr>
        <p:blipFill>
          <a:blip r:embed="rId2"/>
          <a:stretch>
            <a:fillRect/>
          </a:stretch>
        </p:blipFill>
        <p:spPr>
          <a:xfrm>
            <a:off x="8482680" y="5134680"/>
            <a:ext cx="15951960" cy="12727800"/>
          </a:xfrm>
          <a:prstGeom prst="rect">
            <a:avLst/>
          </a:prstGeom>
          <a:ln>
            <a:noFill/>
          </a:ln>
        </p:spPr>
      </p:pic>
      <p:pic>
        <p:nvPicPr>
          <p:cNvPr id="38" name="" descr=""/>
          <p:cNvPicPr/>
          <p:nvPr/>
        </p:nvPicPr>
        <p:blipFill>
          <a:blip r:embed="rId3"/>
          <a:stretch>
            <a:fillRect/>
          </a:stretch>
        </p:blipFill>
        <p:spPr>
          <a:xfrm>
            <a:off x="8482680" y="5134680"/>
            <a:ext cx="15951960" cy="12727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6" name="PlaceHolder 2"/>
          <p:cNvSpPr>
            <a:spLocks noGrp="1"/>
          </p:cNvSpPr>
          <p:nvPr>
            <p:ph type="subTitle"/>
          </p:nvPr>
        </p:nvSpPr>
        <p:spPr>
          <a:xfrm>
            <a:off x="1645920" y="5135040"/>
            <a:ext cx="29626200" cy="12728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8" name="PlaceHolder 2"/>
          <p:cNvSpPr>
            <a:spLocks noGrp="1"/>
          </p:cNvSpPr>
          <p:nvPr>
            <p:ph type="body"/>
          </p:nvPr>
        </p:nvSpPr>
        <p:spPr>
          <a:xfrm>
            <a:off x="1645920" y="5135040"/>
            <a:ext cx="29626200" cy="12727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0"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11" name="PlaceHolder 3"/>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5"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16" name="PlaceHolder 3"/>
          <p:cNvSpPr>
            <a:spLocks noGrp="1"/>
          </p:cNvSpPr>
          <p:nvPr>
            <p:ph type="body"/>
          </p:nvPr>
        </p:nvSpPr>
        <p:spPr>
          <a:xfrm>
            <a:off x="1645920" y="11783160"/>
            <a:ext cx="14457240" cy="6071040"/>
          </a:xfrm>
          <a:prstGeom prst="rect">
            <a:avLst/>
          </a:prstGeom>
        </p:spPr>
        <p:txBody>
          <a:bodyPr lIns="0" rIns="0" tIns="0" bIns="0"/>
          <a:p>
            <a:endParaRPr/>
          </a:p>
        </p:txBody>
      </p:sp>
      <p:sp>
        <p:nvSpPr>
          <p:cNvPr id="17" name="PlaceHolder 4"/>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9"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20"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1" name="PlaceHolder 4"/>
          <p:cNvSpPr>
            <a:spLocks noGrp="1"/>
          </p:cNvSpPr>
          <p:nvPr>
            <p:ph type="body"/>
          </p:nvPr>
        </p:nvSpPr>
        <p:spPr>
          <a:xfrm>
            <a:off x="16826400" y="11783160"/>
            <a:ext cx="14457240" cy="6071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3"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24"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5" name="PlaceHolder 4"/>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6817320"/>
            <a:ext cx="27980280" cy="4703760"/>
          </a:xfrm>
          <a:prstGeom prst="rect">
            <a:avLst/>
          </a:prstGeom>
        </p:spPr>
        <p:txBody>
          <a:bodyPr lIns="294840" rIns="294840" tIns="147240" bIns="147240" anchor="ctr"/>
          <a:p>
            <a:pPr algn="ctr">
              <a:lnSpc>
                <a:spcPct val="100000"/>
              </a:lnSpc>
            </a:pPr>
            <a:r>
              <a:rPr lang="en-US" sz="142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1645920" y="20340360"/>
            <a:ext cx="7680600" cy="1168200"/>
          </a:xfrm>
          <a:prstGeom prst="rect">
            <a:avLst/>
          </a:prstGeom>
        </p:spPr>
        <p:txBody>
          <a:bodyPr lIns="294840" rIns="294840" tIns="147240" bIns="147240" anchor="ctr"/>
          <a:p>
            <a:pPr>
              <a:lnSpc>
                <a:spcPct val="100000"/>
              </a:lnSpc>
            </a:pPr>
            <a:r>
              <a:rPr lang="en-US" sz="3800">
                <a:solidFill>
                  <a:srgbClr val="8b8b8b"/>
                </a:solidFill>
                <a:latin typeface="Calibri"/>
              </a:rPr>
              <a:t>4/19/15</a:t>
            </a:r>
            <a:endParaRPr/>
          </a:p>
        </p:txBody>
      </p:sp>
      <p:sp>
        <p:nvSpPr>
          <p:cNvPr id="2" name="PlaceHolder 3"/>
          <p:cNvSpPr>
            <a:spLocks noGrp="1"/>
          </p:cNvSpPr>
          <p:nvPr>
            <p:ph type="ftr"/>
          </p:nvPr>
        </p:nvSpPr>
        <p:spPr>
          <a:xfrm>
            <a:off x="11247120" y="20340360"/>
            <a:ext cx="10423800" cy="1168200"/>
          </a:xfrm>
          <a:prstGeom prst="rect">
            <a:avLst/>
          </a:prstGeom>
        </p:spPr>
        <p:txBody>
          <a:bodyPr lIns="294840" rIns="294840" tIns="147240" bIns="147240" anchor="ctr"/>
          <a:p>
            <a:endParaRPr/>
          </a:p>
        </p:txBody>
      </p:sp>
      <p:sp>
        <p:nvSpPr>
          <p:cNvPr id="3" name="PlaceHolder 4"/>
          <p:cNvSpPr>
            <a:spLocks noGrp="1"/>
          </p:cNvSpPr>
          <p:nvPr>
            <p:ph type="sldNum"/>
          </p:nvPr>
        </p:nvSpPr>
        <p:spPr>
          <a:xfrm>
            <a:off x="23591520" y="20340360"/>
            <a:ext cx="7680600" cy="1168200"/>
          </a:xfrm>
          <a:prstGeom prst="rect">
            <a:avLst/>
          </a:prstGeom>
        </p:spPr>
        <p:txBody>
          <a:bodyPr lIns="294840" rIns="294840" tIns="147240" bIns="147240" anchor="ctr"/>
          <a:p>
            <a:pPr algn="r">
              <a:lnSpc>
                <a:spcPct val="100000"/>
              </a:lnSpc>
            </a:pPr>
            <a:fld id="{C7F1FB1C-63C3-4535-A054-93C62A1668BE}" type="slidenum">
              <a:rPr lang="en-US" sz="3800">
                <a:solidFill>
                  <a:srgbClr val="8b8b8b"/>
                </a:solidFill>
                <a:latin typeface="Calibri"/>
              </a:rPr>
              <a:t>&lt;number&gt;</a:t>
            </a:fld>
            <a:endParaRPr/>
          </a:p>
        </p:txBody>
      </p:sp>
      <p:sp>
        <p:nvSpPr>
          <p:cNvPr id="4" name="PlaceHolder 5"/>
          <p:cNvSpPr>
            <a:spLocks noGrp="1"/>
          </p:cNvSpPr>
          <p:nvPr>
            <p:ph type="body"/>
          </p:nvPr>
        </p:nvSpPr>
        <p:spPr>
          <a:xfrm>
            <a:off x="1645920" y="5135040"/>
            <a:ext cx="29626200" cy="12727800"/>
          </a:xfrm>
          <a:prstGeom prst="rect">
            <a:avLst/>
          </a:prstGeom>
        </p:spPr>
        <p:txBody>
          <a:bodyPr lIns="0" rIns="0" tIns="0" bIns="0"/>
          <a:p>
            <a:pPr>
              <a:buSzPct val="45000"/>
              <a:buFont typeface="StarSymbol"/>
              <a:buChar char=""/>
            </a:pPr>
            <a:r>
              <a:rPr lang="en-US" sz="10300">
                <a:latin typeface="Calibri"/>
              </a:rPr>
              <a:t>Click to edit the outline text format</a:t>
            </a:r>
            <a:endParaRPr/>
          </a:p>
          <a:p>
            <a:pPr lvl="1">
              <a:buSzPct val="75000"/>
              <a:buFont typeface="StarSymbol"/>
              <a:buChar char=""/>
            </a:pPr>
            <a:r>
              <a:rPr lang="en-US" sz="7700">
                <a:latin typeface="Calibri"/>
              </a:rPr>
              <a:t>Second Outline Level</a:t>
            </a:r>
            <a:endParaRPr/>
          </a:p>
          <a:p>
            <a:pPr lvl="2">
              <a:buSzPct val="45000"/>
              <a:buFont typeface="StarSymbol"/>
              <a:buChar char=""/>
            </a:pPr>
            <a:r>
              <a:rPr lang="en-US" sz="6400">
                <a:latin typeface="Calibri"/>
              </a:rPr>
              <a:t>Third Outline Level</a:t>
            </a:r>
            <a:endParaRPr/>
          </a:p>
          <a:p>
            <a:pPr lvl="3">
              <a:buSzPct val="75000"/>
              <a:buFont typeface="StarSymbol"/>
              <a:buChar char=""/>
            </a:pPr>
            <a:r>
              <a:rPr lang="en-US" sz="64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0" y="0"/>
            <a:ext cx="32918040" cy="2418120"/>
          </a:xfrm>
          <a:prstGeom prst="rect">
            <a:avLst/>
          </a:prstGeom>
          <a:solidFill>
            <a:srgbClr val="6699ff"/>
          </a:solidFill>
          <a:ln w="9360">
            <a:solidFill>
              <a:srgbClr val="ffffff"/>
            </a:solidFill>
            <a:miter/>
          </a:ln>
        </p:spPr>
        <p:txBody>
          <a:bodyPr lIns="80280" rIns="80280" tIns="40320" bIns="40320" anchor="ctr"/>
          <a:p>
            <a:pPr algn="ctr">
              <a:lnSpc>
                <a:spcPct val="100000"/>
              </a:lnSpc>
            </a:pPr>
            <a:r>
              <a:rPr lang="en-US" sz="8000">
                <a:solidFill>
                  <a:srgbClr val="000000"/>
                </a:solidFill>
                <a:latin typeface="Calibri"/>
              </a:rPr>
              <a:t>Reddit or Not</a:t>
            </a:r>
            <a:endParaRPr/>
          </a:p>
        </p:txBody>
      </p:sp>
      <p:sp>
        <p:nvSpPr>
          <p:cNvPr id="40" name="CustomShape 2"/>
          <p:cNvSpPr/>
          <p:nvPr/>
        </p:nvSpPr>
        <p:spPr>
          <a:xfrm>
            <a:off x="7337520" y="2494080"/>
            <a:ext cx="18240120" cy="832320"/>
          </a:xfrm>
          <a:prstGeom prst="rect">
            <a:avLst/>
          </a:prstGeom>
          <a:noFill/>
          <a:ln>
            <a:noFill/>
          </a:ln>
        </p:spPr>
        <p:txBody>
          <a:bodyPr wrap="none" lIns="100440" rIns="100440" tIns="50400" bIns="50400"/>
          <a:p>
            <a:pPr algn="ctr">
              <a:lnSpc>
                <a:spcPct val="100000"/>
              </a:lnSpc>
            </a:pPr>
            <a:r>
              <a:rPr b="1" lang="en-US" sz="4800">
                <a:solidFill>
                  <a:srgbClr val="000000"/>
                </a:solidFill>
                <a:latin typeface="Calibri"/>
              </a:rPr>
              <a:t>Michael Matheny, Nicolas Bertagnolli, Mathew Arndt</a:t>
            </a:r>
            <a:endParaRPr/>
          </a:p>
        </p:txBody>
      </p:sp>
      <p:sp>
        <p:nvSpPr>
          <p:cNvPr id="41" name="CustomShape 3"/>
          <p:cNvSpPr/>
          <p:nvPr/>
        </p:nvSpPr>
        <p:spPr>
          <a:xfrm>
            <a:off x="173880" y="4149000"/>
            <a:ext cx="10286640" cy="817920"/>
          </a:xfrm>
          <a:prstGeom prst="rect">
            <a:avLst/>
          </a:prstGeom>
          <a:solidFill>
            <a:srgbClr val="ccecff"/>
          </a:solidFill>
          <a:ln>
            <a:noFill/>
          </a:ln>
        </p:spPr>
        <p:txBody>
          <a:bodyPr wrap="none" lIns="80280" rIns="80280" tIns="40320" bIns="40320" anchor="ctr"/>
          <a:p>
            <a:pPr algn="ctr">
              <a:lnSpc>
                <a:spcPct val="100000"/>
              </a:lnSpc>
            </a:pPr>
            <a:r>
              <a:rPr b="1" lang="en-US" sz="2900">
                <a:solidFill>
                  <a:srgbClr val="000000"/>
                </a:solidFill>
                <a:latin typeface="Trebuchet MS"/>
              </a:rPr>
              <a:t>Introduction</a:t>
            </a:r>
            <a:endParaRPr/>
          </a:p>
        </p:txBody>
      </p:sp>
      <p:sp>
        <p:nvSpPr>
          <p:cNvPr id="42" name="CustomShape 4"/>
          <p:cNvSpPr/>
          <p:nvPr/>
        </p:nvSpPr>
        <p:spPr>
          <a:xfrm>
            <a:off x="11372040" y="4149000"/>
            <a:ext cx="10286640" cy="817920"/>
          </a:xfrm>
          <a:prstGeom prst="rect">
            <a:avLst/>
          </a:prstGeom>
          <a:solidFill>
            <a:srgbClr val="ccecff"/>
          </a:solidFill>
          <a:ln>
            <a:noFill/>
          </a:ln>
        </p:spPr>
        <p:txBody>
          <a:bodyPr wrap="none" lIns="80280" rIns="80280" tIns="40320" bIns="40320" anchor="ctr"/>
          <a:p>
            <a:pPr algn="ctr">
              <a:lnSpc>
                <a:spcPct val="100000"/>
              </a:lnSpc>
            </a:pPr>
            <a:r>
              <a:rPr b="1" lang="en-US" sz="2900">
                <a:solidFill>
                  <a:srgbClr val="000000"/>
                </a:solidFill>
                <a:latin typeface="Trebuchet MS"/>
              </a:rPr>
              <a:t>Clustering</a:t>
            </a:r>
            <a:endParaRPr/>
          </a:p>
        </p:txBody>
      </p:sp>
      <p:sp>
        <p:nvSpPr>
          <p:cNvPr id="43" name="CustomShape 5"/>
          <p:cNvSpPr/>
          <p:nvPr/>
        </p:nvSpPr>
        <p:spPr>
          <a:xfrm>
            <a:off x="22570200" y="4149000"/>
            <a:ext cx="10058040" cy="817920"/>
          </a:xfrm>
          <a:prstGeom prst="rect">
            <a:avLst/>
          </a:prstGeom>
          <a:solidFill>
            <a:srgbClr val="ccecff"/>
          </a:solidFill>
          <a:ln>
            <a:noFill/>
          </a:ln>
        </p:spPr>
        <p:txBody>
          <a:bodyPr wrap="none" lIns="80280" rIns="80280" tIns="40320" bIns="40320" anchor="ctr"/>
          <a:p>
            <a:pPr algn="ctr">
              <a:lnSpc>
                <a:spcPct val="100000"/>
              </a:lnSpc>
            </a:pPr>
            <a:r>
              <a:rPr b="1" lang="en-US" sz="2900">
                <a:solidFill>
                  <a:srgbClr val="000000"/>
                </a:solidFill>
                <a:latin typeface="Trebuchet MS"/>
              </a:rPr>
              <a:t>Similarity of Posts</a:t>
            </a:r>
            <a:endParaRPr/>
          </a:p>
        </p:txBody>
      </p:sp>
      <p:sp>
        <p:nvSpPr>
          <p:cNvPr id="44" name="CustomShape 6"/>
          <p:cNvSpPr/>
          <p:nvPr/>
        </p:nvSpPr>
        <p:spPr>
          <a:xfrm>
            <a:off x="22570200" y="13200840"/>
            <a:ext cx="10058040" cy="817920"/>
          </a:xfrm>
          <a:prstGeom prst="rect">
            <a:avLst/>
          </a:prstGeom>
          <a:solidFill>
            <a:srgbClr val="ccecff"/>
          </a:solidFill>
          <a:ln>
            <a:noFill/>
          </a:ln>
        </p:spPr>
        <p:txBody>
          <a:bodyPr wrap="none" lIns="80280" rIns="80280" tIns="40320" bIns="40320" anchor="ctr"/>
          <a:p>
            <a:pPr algn="ctr">
              <a:lnSpc>
                <a:spcPct val="100000"/>
              </a:lnSpc>
            </a:pPr>
            <a:r>
              <a:rPr b="1" lang="en-US" sz="2900">
                <a:solidFill>
                  <a:srgbClr val="000000"/>
                </a:solidFill>
                <a:latin typeface="Trebuchet MS"/>
              </a:rPr>
              <a:t>Conclusions</a:t>
            </a:r>
            <a:endParaRPr/>
          </a:p>
        </p:txBody>
      </p:sp>
      <p:sp>
        <p:nvSpPr>
          <p:cNvPr id="45" name="CustomShape 7"/>
          <p:cNvSpPr/>
          <p:nvPr/>
        </p:nvSpPr>
        <p:spPr>
          <a:xfrm>
            <a:off x="274320" y="15544800"/>
            <a:ext cx="21214080" cy="817920"/>
          </a:xfrm>
          <a:prstGeom prst="rect">
            <a:avLst/>
          </a:prstGeom>
          <a:solidFill>
            <a:srgbClr val="ccecff"/>
          </a:solidFill>
          <a:ln>
            <a:noFill/>
          </a:ln>
        </p:spPr>
        <p:txBody>
          <a:bodyPr wrap="none" lIns="80280" rIns="80280" tIns="40320" bIns="40320" anchor="ctr"/>
          <a:p>
            <a:pPr algn="ctr">
              <a:lnSpc>
                <a:spcPct val="100000"/>
              </a:lnSpc>
            </a:pPr>
            <a:r>
              <a:rPr b="1" lang="en-US" sz="2900">
                <a:solidFill>
                  <a:srgbClr val="000000"/>
                </a:solidFill>
                <a:latin typeface="Trebuchet MS"/>
              </a:rPr>
              <a:t>Frequent Words</a:t>
            </a:r>
            <a:endParaRPr/>
          </a:p>
        </p:txBody>
      </p:sp>
      <p:sp>
        <p:nvSpPr>
          <p:cNvPr id="46" name="CustomShape 8"/>
          <p:cNvSpPr/>
          <p:nvPr/>
        </p:nvSpPr>
        <p:spPr>
          <a:xfrm>
            <a:off x="173880" y="5441760"/>
            <a:ext cx="10286640" cy="11300760"/>
          </a:xfrm>
          <a:prstGeom prst="rect">
            <a:avLst/>
          </a:prstGeom>
          <a:noFill/>
          <a:ln>
            <a:noFill/>
          </a:ln>
        </p:spPr>
        <p:txBody>
          <a:bodyPr lIns="90000" rIns="90000" tIns="45000" bIns="45000"/>
          <a:p>
            <a:pPr algn="just">
              <a:lnSpc>
                <a:spcPct val="100000"/>
              </a:lnSpc>
            </a:pPr>
            <a:r>
              <a:rPr lang="en-US" sz="3200">
                <a:solidFill>
                  <a:srgbClr val="000000"/>
                </a:solidFill>
                <a:latin typeface="Calibri"/>
              </a:rPr>
              <a:t>Reddit is a very rich site where users are allowed to post just about anything.   This project examined relationships between the users of reddit and their posts, and between the posts themselves.  The hope was that it might be possible to uncover interesting relationships that could lead to better modeling of internet forums.    This project explored reddit data by examining three questions:</a:t>
            </a:r>
            <a:endParaRPr/>
          </a:p>
          <a:p>
            <a:pPr algn="just">
              <a:lnSpc>
                <a:spcPct val="100000"/>
              </a:lnSpc>
            </a:pPr>
            <a:endParaRPr/>
          </a:p>
          <a:p>
            <a:pPr algn="just">
              <a:lnSpc>
                <a:spcPct val="100000"/>
              </a:lnSpc>
              <a:buFont typeface="Calibri"/>
              <a:buAutoNum type="arabicPeriod"/>
            </a:pPr>
            <a:r>
              <a:rPr lang="en-US" sz="3200">
                <a:solidFill>
                  <a:srgbClr val="000000"/>
                </a:solidFill>
                <a:latin typeface="Calibri"/>
              </a:rPr>
              <a:t>What words appear most frequently in specific subreddits?</a:t>
            </a:r>
            <a:endParaRPr/>
          </a:p>
          <a:p>
            <a:pPr algn="just">
              <a:lnSpc>
                <a:spcPct val="100000"/>
              </a:lnSpc>
              <a:buFont typeface="Calibri"/>
              <a:buAutoNum type="arabicPeriod"/>
            </a:pPr>
            <a:r>
              <a:rPr lang="en-US" sz="3200">
                <a:solidFill>
                  <a:srgbClr val="000000"/>
                </a:solidFill>
                <a:latin typeface="Calibri"/>
              </a:rPr>
              <a:t>Can user posting habits be used to uncover relationships in subreddit relatedness?</a:t>
            </a:r>
            <a:endParaRPr/>
          </a:p>
          <a:p>
            <a:pPr algn="just">
              <a:lnSpc>
                <a:spcPct val="100000"/>
              </a:lnSpc>
              <a:buFont typeface="Calibri"/>
              <a:buAutoNum type="arabicPeriod"/>
            </a:pPr>
            <a:r>
              <a:rPr lang="en-US" sz="3200">
                <a:solidFill>
                  <a:srgbClr val="000000"/>
                </a:solidFill>
                <a:latin typeface="Calibri"/>
              </a:rPr>
              <a:t>How similar are high ranking posts?</a:t>
            </a:r>
            <a:endParaRPr/>
          </a:p>
          <a:p>
            <a:pPr algn="just">
              <a:lnSpc>
                <a:spcPct val="100000"/>
              </a:lnSpc>
            </a:pPr>
            <a:endParaRPr/>
          </a:p>
          <a:p>
            <a:pPr algn="just">
              <a:lnSpc>
                <a:spcPct val="100000"/>
              </a:lnSpc>
            </a:pPr>
            <a:r>
              <a:rPr lang="en-US" sz="3200">
                <a:solidFill>
                  <a:srgbClr val="000000"/>
                </a:solidFill>
                <a:latin typeface="Calibri"/>
              </a:rPr>
              <a:t>All data was collected in a live stream from Reddit.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id="47" name="Picture 9" descr=""/>
          <p:cNvPicPr/>
          <p:nvPr/>
        </p:nvPicPr>
        <p:blipFill>
          <a:blip r:embed="rId1"/>
          <a:stretch>
            <a:fillRect/>
          </a:stretch>
        </p:blipFill>
        <p:spPr>
          <a:xfrm>
            <a:off x="11372040" y="6969960"/>
            <a:ext cx="5158440" cy="3437640"/>
          </a:xfrm>
          <a:prstGeom prst="rect">
            <a:avLst/>
          </a:prstGeom>
          <a:ln>
            <a:noFill/>
          </a:ln>
        </p:spPr>
      </p:pic>
      <p:pic>
        <p:nvPicPr>
          <p:cNvPr id="48" name="Picture 11" descr=""/>
          <p:cNvPicPr/>
          <p:nvPr/>
        </p:nvPicPr>
        <p:blipFill>
          <a:blip r:embed="rId2"/>
          <a:stretch>
            <a:fillRect/>
          </a:stretch>
        </p:blipFill>
        <p:spPr>
          <a:xfrm>
            <a:off x="16317360" y="7011360"/>
            <a:ext cx="5341680" cy="3440160"/>
          </a:xfrm>
          <a:prstGeom prst="rect">
            <a:avLst/>
          </a:prstGeom>
          <a:ln>
            <a:noFill/>
          </a:ln>
        </p:spPr>
      </p:pic>
      <p:sp>
        <p:nvSpPr>
          <p:cNvPr id="49" name="CustomShape 9"/>
          <p:cNvSpPr/>
          <p:nvPr/>
        </p:nvSpPr>
        <p:spPr>
          <a:xfrm>
            <a:off x="11372040" y="5441760"/>
            <a:ext cx="10286640" cy="2039400"/>
          </a:xfrm>
          <a:prstGeom prst="rect">
            <a:avLst/>
          </a:prstGeom>
          <a:noFill/>
          <a:ln>
            <a:noFill/>
          </a:ln>
        </p:spPr>
        <p:txBody>
          <a:bodyPr lIns="90000" rIns="90000" tIns="45000" bIns="45000"/>
          <a:p>
            <a:pPr algn="just">
              <a:lnSpc>
                <a:spcPct val="100000"/>
              </a:lnSpc>
            </a:pPr>
            <a:r>
              <a:rPr lang="en-US" sz="3200">
                <a:solidFill>
                  <a:srgbClr val="000000"/>
                </a:solidFill>
                <a:latin typeface="Calibri"/>
              </a:rPr>
              <a:t>To find groups of users with similar interests reddit users were sampled and then clustered based on the number of comments that they had posted in each subreddit. </a:t>
            </a:r>
            <a:endParaRPr/>
          </a:p>
        </p:txBody>
      </p:sp>
      <p:sp>
        <p:nvSpPr>
          <p:cNvPr id="50" name="CustomShape 10"/>
          <p:cNvSpPr/>
          <p:nvPr/>
        </p:nvSpPr>
        <p:spPr>
          <a:xfrm>
            <a:off x="22570200" y="5441760"/>
            <a:ext cx="10286640" cy="2040120"/>
          </a:xfrm>
          <a:prstGeom prst="rect">
            <a:avLst/>
          </a:prstGeom>
          <a:noFill/>
          <a:ln>
            <a:noFill/>
          </a:ln>
        </p:spPr>
        <p:txBody>
          <a:bodyPr lIns="90000" rIns="90000" tIns="45000" bIns="45000"/>
          <a:p>
            <a:pPr algn="just">
              <a:lnSpc>
                <a:spcPct val="100000"/>
              </a:lnSpc>
            </a:pPr>
            <a:r>
              <a:rPr lang="en-US" sz="3200">
                <a:solidFill>
                  <a:srgbClr val="000000"/>
                </a:solidFill>
                <a:latin typeface="Calibri"/>
              </a:rPr>
              <a:t>Similarity of texts was assessed using n-grams 1-4 on reddit comments that had more than 100 likes.  The average Jaccard similarity was used to determine how related a group of posts was.  </a:t>
            </a:r>
            <a:endParaRPr/>
          </a:p>
        </p:txBody>
      </p:sp>
      <p:graphicFrame>
        <p:nvGraphicFramePr>
          <p:cNvPr id="51" name="Table 11"/>
          <p:cNvGraphicFramePr/>
          <p:nvPr/>
        </p:nvGraphicFramePr>
        <p:xfrm>
          <a:off x="22570200" y="7590600"/>
          <a:ext cx="10058040" cy="914040"/>
        </p:xfrm>
        <a:graphic>
          <a:graphicData uri="http://schemas.openxmlformats.org/drawingml/2006/table">
            <a:tbl>
              <a:tblPr/>
              <a:tblGrid>
                <a:gridCol w="2011680"/>
                <a:gridCol w="2011680"/>
                <a:gridCol w="2011680"/>
                <a:gridCol w="2011680"/>
                <a:gridCol w="2011680"/>
              </a:tblGrid>
              <a:tr h="457560">
                <a:tc>
                  <a:txBody>
                    <a:bodyPr/>
                    <a:p>
                      <a:pPr algn="ctr">
                        <a:lnSpc>
                          <a:spcPct val="100000"/>
                        </a:lnSpc>
                      </a:pPr>
                      <a:r>
                        <a:rPr b="1" lang="en-US" sz="2400">
                          <a:solidFill>
                            <a:srgbClr val="ffffff"/>
                          </a:solidFill>
                          <a:latin typeface="Calibri"/>
                        </a:rPr>
                        <a:t>N-gram</a:t>
                      </a:r>
                      <a:endParaRPr/>
                    </a:p>
                  </a:txBody>
                  <a:tcPr/>
                </a:tc>
                <a:tc>
                  <a:txBody>
                    <a:bodyPr/>
                    <a:p>
                      <a:pPr algn="ctr">
                        <a:lnSpc>
                          <a:spcPct val="100000"/>
                        </a:lnSpc>
                      </a:pPr>
                      <a:r>
                        <a:rPr b="1" lang="en-US" sz="2400">
                          <a:solidFill>
                            <a:srgbClr val="ffffff"/>
                          </a:solidFill>
                          <a:latin typeface="Calibri"/>
                        </a:rPr>
                        <a:t>1</a:t>
                      </a:r>
                      <a:endParaRPr/>
                    </a:p>
                  </a:txBody>
                  <a:tcPr/>
                </a:tc>
                <a:tc>
                  <a:txBody>
                    <a:bodyPr/>
                    <a:p>
                      <a:pPr algn="ctr">
                        <a:lnSpc>
                          <a:spcPct val="100000"/>
                        </a:lnSpc>
                      </a:pPr>
                      <a:r>
                        <a:rPr b="1" lang="en-US" sz="2400">
                          <a:solidFill>
                            <a:srgbClr val="ffffff"/>
                          </a:solidFill>
                          <a:latin typeface="Calibri"/>
                        </a:rPr>
                        <a:t>2</a:t>
                      </a:r>
                      <a:endParaRPr/>
                    </a:p>
                  </a:txBody>
                  <a:tcPr/>
                </a:tc>
                <a:tc>
                  <a:txBody>
                    <a:bodyPr/>
                    <a:p>
                      <a:pPr algn="ctr">
                        <a:lnSpc>
                          <a:spcPct val="100000"/>
                        </a:lnSpc>
                      </a:pPr>
                      <a:r>
                        <a:rPr b="1" lang="en-US" sz="2400">
                          <a:solidFill>
                            <a:srgbClr val="ffffff"/>
                          </a:solidFill>
                          <a:latin typeface="Calibri"/>
                        </a:rPr>
                        <a:t>3</a:t>
                      </a:r>
                      <a:endParaRPr/>
                    </a:p>
                  </a:txBody>
                  <a:tcPr/>
                </a:tc>
                <a:tc>
                  <a:txBody>
                    <a:bodyPr/>
                    <a:p>
                      <a:pPr algn="ctr">
                        <a:lnSpc>
                          <a:spcPct val="100000"/>
                        </a:lnSpc>
                      </a:pPr>
                      <a:r>
                        <a:rPr b="1" lang="en-US" sz="2400">
                          <a:solidFill>
                            <a:srgbClr val="ffffff"/>
                          </a:solidFill>
                          <a:latin typeface="Calibri"/>
                        </a:rPr>
                        <a:t>4</a:t>
                      </a:r>
                      <a:endParaRPr/>
                    </a:p>
                  </a:txBody>
                  <a:tcPr/>
                </a:tc>
              </a:tr>
              <a:tr h="457560">
                <a:tc>
                  <a:txBody>
                    <a:bodyPr/>
                    <a:p>
                      <a:pPr algn="ctr">
                        <a:lnSpc>
                          <a:spcPct val="100000"/>
                        </a:lnSpc>
                      </a:pPr>
                      <a:r>
                        <a:rPr lang="en-US" sz="2400">
                          <a:solidFill>
                            <a:srgbClr val="000000"/>
                          </a:solidFill>
                          <a:latin typeface="Calibri"/>
                        </a:rPr>
                        <a:t>Similarity</a:t>
                      </a:r>
                      <a:endParaRPr/>
                    </a:p>
                  </a:txBody>
                  <a:tcPr/>
                </a:tc>
                <a:tc>
                  <a:txBody>
                    <a:bodyPr/>
                    <a:p>
                      <a:pPr algn="ctr">
                        <a:lnSpc>
                          <a:spcPct val="100000"/>
                        </a:lnSpc>
                      </a:pPr>
                      <a:r>
                        <a:rPr lang="en-US" sz="2400">
                          <a:solidFill>
                            <a:srgbClr val="000000"/>
                          </a:solidFill>
                          <a:latin typeface="Calibri"/>
                        </a:rPr>
                        <a:t>.025</a:t>
                      </a:r>
                      <a:endParaRPr/>
                    </a:p>
                  </a:txBody>
                  <a:tcPr/>
                </a:tc>
                <a:tc>
                  <a:txBody>
                    <a:bodyPr/>
                    <a:p>
                      <a:pPr algn="ctr">
                        <a:lnSpc>
                          <a:spcPct val="100000"/>
                        </a:lnSpc>
                      </a:pPr>
                      <a:r>
                        <a:rPr lang="en-US" sz="2400">
                          <a:solidFill>
                            <a:srgbClr val="000000"/>
                          </a:solidFill>
                          <a:latin typeface="Calibri"/>
                        </a:rPr>
                        <a:t>2.24e</a:t>
                      </a:r>
                      <a:r>
                        <a:rPr lang="en-US" sz="2400" baseline="30000">
                          <a:solidFill>
                            <a:srgbClr val="000000"/>
                          </a:solidFill>
                          <a:latin typeface="Calibri"/>
                        </a:rPr>
                        <a:t>-3</a:t>
                      </a:r>
                      <a:endParaRPr/>
                    </a:p>
                  </a:txBody>
                  <a:tcPr/>
                </a:tc>
                <a:tc>
                  <a:txBody>
                    <a:bodyPr/>
                    <a:p>
                      <a:pPr algn="ctr">
                        <a:lnSpc>
                          <a:spcPct val="100000"/>
                        </a:lnSpc>
                      </a:pPr>
                      <a:r>
                        <a:rPr lang="en-US" sz="2400">
                          <a:solidFill>
                            <a:srgbClr val="000000"/>
                          </a:solidFill>
                          <a:latin typeface="Calibri"/>
                        </a:rPr>
                        <a:t>1.75e</a:t>
                      </a:r>
                      <a:r>
                        <a:rPr lang="en-US" sz="2400" baseline="30000">
                          <a:solidFill>
                            <a:srgbClr val="000000"/>
                          </a:solidFill>
                          <a:latin typeface="Calibri"/>
                        </a:rPr>
                        <a:t>-3</a:t>
                      </a:r>
                      <a:endParaRPr/>
                    </a:p>
                  </a:txBody>
                  <a:tcPr/>
                </a:tc>
                <a:tc>
                  <a:txBody>
                    <a:bodyPr/>
                    <a:p>
                      <a:pPr algn="ctr">
                        <a:lnSpc>
                          <a:spcPct val="100000"/>
                        </a:lnSpc>
                      </a:pPr>
                      <a:r>
                        <a:rPr lang="en-US" sz="2400">
                          <a:solidFill>
                            <a:srgbClr val="000000"/>
                          </a:solidFill>
                          <a:latin typeface="Calibri"/>
                        </a:rPr>
                        <a:t>1.57e</a:t>
                      </a:r>
                      <a:r>
                        <a:rPr lang="en-US" sz="2400" baseline="30000">
                          <a:solidFill>
                            <a:srgbClr val="000000"/>
                          </a:solidFill>
                          <a:latin typeface="Calibri"/>
                        </a:rPr>
                        <a:t>-3</a:t>
                      </a:r>
                      <a:endParaRPr/>
                    </a:p>
                  </a:txBody>
                  <a:tcPr/>
                </a:tc>
              </a:tr>
            </a:tbl>
          </a:graphicData>
        </a:graphic>
      </p:graphicFrame>
      <p:sp>
        <p:nvSpPr>
          <p:cNvPr id="52" name="CustomShape 12"/>
          <p:cNvSpPr/>
          <p:nvPr/>
        </p:nvSpPr>
        <p:spPr>
          <a:xfrm>
            <a:off x="22570200" y="8538480"/>
            <a:ext cx="10058040" cy="821160"/>
          </a:xfrm>
          <a:prstGeom prst="rect">
            <a:avLst/>
          </a:prstGeom>
          <a:noFill/>
          <a:ln>
            <a:noFill/>
          </a:ln>
        </p:spPr>
        <p:txBody>
          <a:bodyPr lIns="90000" rIns="90000" tIns="45000" bIns="45000"/>
          <a:p>
            <a:pPr>
              <a:lnSpc>
                <a:spcPct val="100000"/>
              </a:lnSpc>
            </a:pPr>
            <a:r>
              <a:rPr b="1" lang="en-US" sz="2400">
                <a:solidFill>
                  <a:srgbClr val="000000"/>
                </a:solidFill>
                <a:latin typeface="Calibri"/>
              </a:rPr>
              <a:t>Table 1 – </a:t>
            </a:r>
            <a:r>
              <a:rPr lang="en-US" sz="2400">
                <a:solidFill>
                  <a:srgbClr val="000000"/>
                </a:solidFill>
                <a:latin typeface="Calibri"/>
              </a:rPr>
              <a:t>Similarity of posts with more than 100 likes taken from all of Reddit.</a:t>
            </a:r>
            <a:endParaRPr/>
          </a:p>
        </p:txBody>
      </p:sp>
      <p:graphicFrame>
        <p:nvGraphicFramePr>
          <p:cNvPr id="53" name="Table 13"/>
          <p:cNvGraphicFramePr/>
          <p:nvPr/>
        </p:nvGraphicFramePr>
        <p:xfrm>
          <a:off x="22570200" y="9351000"/>
          <a:ext cx="10058040" cy="914040"/>
        </p:xfrm>
        <a:graphic>
          <a:graphicData uri="http://schemas.openxmlformats.org/drawingml/2006/table">
            <a:tbl>
              <a:tblPr/>
              <a:tblGrid>
                <a:gridCol w="2011680"/>
                <a:gridCol w="2011680"/>
                <a:gridCol w="2011680"/>
                <a:gridCol w="2011680"/>
                <a:gridCol w="2011680"/>
              </a:tblGrid>
              <a:tr h="457560">
                <a:tc>
                  <a:txBody>
                    <a:bodyPr/>
                    <a:p>
                      <a:pPr algn="ctr">
                        <a:lnSpc>
                          <a:spcPct val="100000"/>
                        </a:lnSpc>
                      </a:pPr>
                      <a:r>
                        <a:rPr b="1" lang="en-US" sz="2400">
                          <a:solidFill>
                            <a:srgbClr val="ffffff"/>
                          </a:solidFill>
                          <a:latin typeface="Calibri"/>
                        </a:rPr>
                        <a:t>N-gram</a:t>
                      </a:r>
                      <a:endParaRPr/>
                    </a:p>
                  </a:txBody>
                  <a:tcPr/>
                </a:tc>
                <a:tc>
                  <a:txBody>
                    <a:bodyPr/>
                    <a:p>
                      <a:pPr algn="ctr">
                        <a:lnSpc>
                          <a:spcPct val="100000"/>
                        </a:lnSpc>
                      </a:pPr>
                      <a:r>
                        <a:rPr b="1" lang="en-US" sz="2400">
                          <a:solidFill>
                            <a:srgbClr val="ffffff"/>
                          </a:solidFill>
                          <a:latin typeface="Calibri"/>
                        </a:rPr>
                        <a:t>1</a:t>
                      </a:r>
                      <a:endParaRPr/>
                    </a:p>
                  </a:txBody>
                  <a:tcPr/>
                </a:tc>
                <a:tc>
                  <a:txBody>
                    <a:bodyPr/>
                    <a:p>
                      <a:pPr algn="ctr">
                        <a:lnSpc>
                          <a:spcPct val="100000"/>
                        </a:lnSpc>
                      </a:pPr>
                      <a:r>
                        <a:rPr b="1" lang="en-US" sz="2400">
                          <a:solidFill>
                            <a:srgbClr val="ffffff"/>
                          </a:solidFill>
                          <a:latin typeface="Calibri"/>
                        </a:rPr>
                        <a:t>2</a:t>
                      </a:r>
                      <a:endParaRPr/>
                    </a:p>
                  </a:txBody>
                  <a:tcPr/>
                </a:tc>
                <a:tc>
                  <a:txBody>
                    <a:bodyPr/>
                    <a:p>
                      <a:pPr algn="ctr">
                        <a:lnSpc>
                          <a:spcPct val="100000"/>
                        </a:lnSpc>
                      </a:pPr>
                      <a:r>
                        <a:rPr b="1" lang="en-US" sz="2400">
                          <a:solidFill>
                            <a:srgbClr val="ffffff"/>
                          </a:solidFill>
                          <a:latin typeface="Calibri"/>
                        </a:rPr>
                        <a:t>3</a:t>
                      </a:r>
                      <a:endParaRPr/>
                    </a:p>
                  </a:txBody>
                  <a:tcPr/>
                </a:tc>
                <a:tc>
                  <a:txBody>
                    <a:bodyPr/>
                    <a:p>
                      <a:pPr algn="ctr">
                        <a:lnSpc>
                          <a:spcPct val="100000"/>
                        </a:lnSpc>
                      </a:pPr>
                      <a:r>
                        <a:rPr b="1" lang="en-US" sz="2400">
                          <a:solidFill>
                            <a:srgbClr val="ffffff"/>
                          </a:solidFill>
                          <a:latin typeface="Calibri"/>
                        </a:rPr>
                        <a:t>4</a:t>
                      </a:r>
                      <a:endParaRPr/>
                    </a:p>
                  </a:txBody>
                  <a:tcPr/>
                </a:tc>
              </a:tr>
              <a:tr h="457560">
                <a:tc>
                  <a:txBody>
                    <a:bodyPr/>
                    <a:p>
                      <a:pPr algn="ctr">
                        <a:lnSpc>
                          <a:spcPct val="100000"/>
                        </a:lnSpc>
                      </a:pPr>
                      <a:r>
                        <a:rPr lang="en-US" sz="2400">
                          <a:solidFill>
                            <a:srgbClr val="000000"/>
                          </a:solidFill>
                          <a:latin typeface="Calibri"/>
                        </a:rPr>
                        <a:t>Similarity</a:t>
                      </a:r>
                      <a:endParaRPr/>
                    </a:p>
                  </a:txBody>
                  <a:tcPr/>
                </a:tc>
                <a:tc>
                  <a:txBody>
                    <a:bodyPr/>
                    <a:p>
                      <a:pPr algn="ctr">
                        <a:lnSpc>
                          <a:spcPct val="100000"/>
                        </a:lnSpc>
                      </a:pPr>
                      <a:r>
                        <a:rPr lang="en-US" sz="2400">
                          <a:solidFill>
                            <a:srgbClr val="000000"/>
                          </a:solidFill>
                          <a:latin typeface="Calibri"/>
                        </a:rPr>
                        <a:t>.042</a:t>
                      </a:r>
                      <a:endParaRPr/>
                    </a:p>
                  </a:txBody>
                  <a:tcPr/>
                </a:tc>
                <a:tc>
                  <a:txBody>
                    <a:bodyPr/>
                    <a:p>
                      <a:pPr algn="ctr">
                        <a:lnSpc>
                          <a:spcPct val="100000"/>
                        </a:lnSpc>
                      </a:pPr>
                      <a:r>
                        <a:rPr lang="en-US" sz="2400">
                          <a:solidFill>
                            <a:srgbClr val="000000"/>
                          </a:solidFill>
                          <a:latin typeface="Calibri"/>
                        </a:rPr>
                        <a:t>.017</a:t>
                      </a:r>
                      <a:endParaRPr/>
                    </a:p>
                  </a:txBody>
                  <a:tcPr/>
                </a:tc>
                <a:tc>
                  <a:txBody>
                    <a:bodyPr/>
                    <a:p>
                      <a:pPr algn="ctr">
                        <a:lnSpc>
                          <a:spcPct val="100000"/>
                        </a:lnSpc>
                      </a:pPr>
                      <a:r>
                        <a:rPr lang="en-US" sz="2400">
                          <a:solidFill>
                            <a:srgbClr val="000000"/>
                          </a:solidFill>
                          <a:latin typeface="Calibri"/>
                        </a:rPr>
                        <a:t>.017</a:t>
                      </a:r>
                      <a:endParaRPr/>
                    </a:p>
                  </a:txBody>
                  <a:tcPr/>
                </a:tc>
                <a:tc>
                  <a:txBody>
                    <a:bodyPr/>
                    <a:p>
                      <a:pPr algn="ctr">
                        <a:lnSpc>
                          <a:spcPct val="100000"/>
                        </a:lnSpc>
                      </a:pPr>
                      <a:r>
                        <a:rPr lang="en-US" sz="2400">
                          <a:solidFill>
                            <a:srgbClr val="000000"/>
                          </a:solidFill>
                          <a:latin typeface="Calibri"/>
                        </a:rPr>
                        <a:t>.016</a:t>
                      </a:r>
                      <a:endParaRPr/>
                    </a:p>
                  </a:txBody>
                  <a:tcPr/>
                </a:tc>
              </a:tr>
            </a:tbl>
          </a:graphicData>
        </a:graphic>
      </p:graphicFrame>
      <p:sp>
        <p:nvSpPr>
          <p:cNvPr id="54" name="CustomShape 14"/>
          <p:cNvSpPr/>
          <p:nvPr/>
        </p:nvSpPr>
        <p:spPr>
          <a:xfrm>
            <a:off x="22570200" y="10298880"/>
            <a:ext cx="10058040" cy="821160"/>
          </a:xfrm>
          <a:prstGeom prst="rect">
            <a:avLst/>
          </a:prstGeom>
          <a:noFill/>
          <a:ln>
            <a:noFill/>
          </a:ln>
        </p:spPr>
        <p:txBody>
          <a:bodyPr lIns="90000" rIns="90000" tIns="45000" bIns="45000"/>
          <a:p>
            <a:pPr>
              <a:lnSpc>
                <a:spcPct val="100000"/>
              </a:lnSpc>
            </a:pPr>
            <a:r>
              <a:rPr b="1" lang="en-US" sz="2400">
                <a:solidFill>
                  <a:srgbClr val="000000"/>
                </a:solidFill>
                <a:latin typeface="Calibri"/>
              </a:rPr>
              <a:t>Table 2 – </a:t>
            </a:r>
            <a:r>
              <a:rPr lang="en-US" sz="2400">
                <a:solidFill>
                  <a:srgbClr val="000000"/>
                </a:solidFill>
                <a:latin typeface="Calibri"/>
              </a:rPr>
              <a:t>Similarity of posts with more than 1000 likes taken from all of Reddit.</a:t>
            </a:r>
            <a:endParaRPr/>
          </a:p>
        </p:txBody>
      </p:sp>
      <p:graphicFrame>
        <p:nvGraphicFramePr>
          <p:cNvPr id="55" name="Table 15"/>
          <p:cNvGraphicFramePr/>
          <p:nvPr/>
        </p:nvGraphicFramePr>
        <p:xfrm>
          <a:off x="22570200" y="10986120"/>
          <a:ext cx="10058040" cy="914040"/>
        </p:xfrm>
        <a:graphic>
          <a:graphicData uri="http://schemas.openxmlformats.org/drawingml/2006/table">
            <a:tbl>
              <a:tblPr/>
              <a:tblGrid>
                <a:gridCol w="2011680"/>
                <a:gridCol w="2011680"/>
                <a:gridCol w="2011680"/>
                <a:gridCol w="2011680"/>
                <a:gridCol w="2011680"/>
              </a:tblGrid>
              <a:tr h="457560">
                <a:tc>
                  <a:txBody>
                    <a:bodyPr/>
                    <a:p>
                      <a:pPr algn="ctr">
                        <a:lnSpc>
                          <a:spcPct val="100000"/>
                        </a:lnSpc>
                      </a:pPr>
                      <a:r>
                        <a:rPr b="1" lang="en-US" sz="2400">
                          <a:solidFill>
                            <a:srgbClr val="ffffff"/>
                          </a:solidFill>
                          <a:latin typeface="Calibri"/>
                        </a:rPr>
                        <a:t>N-gram</a:t>
                      </a:r>
                      <a:endParaRPr/>
                    </a:p>
                  </a:txBody>
                  <a:tcPr/>
                </a:tc>
                <a:tc>
                  <a:txBody>
                    <a:bodyPr/>
                    <a:p>
                      <a:pPr algn="ctr">
                        <a:lnSpc>
                          <a:spcPct val="100000"/>
                        </a:lnSpc>
                      </a:pPr>
                      <a:r>
                        <a:rPr b="1" lang="en-US" sz="2400">
                          <a:solidFill>
                            <a:srgbClr val="ffffff"/>
                          </a:solidFill>
                          <a:latin typeface="Calibri"/>
                        </a:rPr>
                        <a:t>1</a:t>
                      </a:r>
                      <a:endParaRPr/>
                    </a:p>
                  </a:txBody>
                  <a:tcPr/>
                </a:tc>
                <a:tc>
                  <a:txBody>
                    <a:bodyPr/>
                    <a:p>
                      <a:pPr algn="ctr">
                        <a:lnSpc>
                          <a:spcPct val="100000"/>
                        </a:lnSpc>
                      </a:pPr>
                      <a:r>
                        <a:rPr b="1" lang="en-US" sz="2400">
                          <a:solidFill>
                            <a:srgbClr val="ffffff"/>
                          </a:solidFill>
                          <a:latin typeface="Calibri"/>
                        </a:rPr>
                        <a:t>2</a:t>
                      </a:r>
                      <a:endParaRPr/>
                    </a:p>
                  </a:txBody>
                  <a:tcPr/>
                </a:tc>
                <a:tc>
                  <a:txBody>
                    <a:bodyPr/>
                    <a:p>
                      <a:pPr algn="ctr">
                        <a:lnSpc>
                          <a:spcPct val="100000"/>
                        </a:lnSpc>
                      </a:pPr>
                      <a:r>
                        <a:rPr b="1" lang="en-US" sz="2400">
                          <a:solidFill>
                            <a:srgbClr val="ffffff"/>
                          </a:solidFill>
                          <a:latin typeface="Calibri"/>
                        </a:rPr>
                        <a:t>3</a:t>
                      </a:r>
                      <a:endParaRPr/>
                    </a:p>
                  </a:txBody>
                  <a:tcPr/>
                </a:tc>
                <a:tc>
                  <a:txBody>
                    <a:bodyPr/>
                    <a:p>
                      <a:pPr algn="ctr">
                        <a:lnSpc>
                          <a:spcPct val="100000"/>
                        </a:lnSpc>
                      </a:pPr>
                      <a:r>
                        <a:rPr b="1" lang="en-US" sz="2400">
                          <a:solidFill>
                            <a:srgbClr val="ffffff"/>
                          </a:solidFill>
                          <a:latin typeface="Calibri"/>
                        </a:rPr>
                        <a:t>4</a:t>
                      </a:r>
                      <a:endParaRPr/>
                    </a:p>
                  </a:txBody>
                  <a:tcPr/>
                </a:tc>
              </a:tr>
              <a:tr h="457560">
                <a:tc>
                  <a:txBody>
                    <a:bodyPr/>
                    <a:p>
                      <a:pPr algn="ctr">
                        <a:lnSpc>
                          <a:spcPct val="100000"/>
                        </a:lnSpc>
                      </a:pPr>
                      <a:r>
                        <a:rPr lang="en-US" sz="2400">
                          <a:solidFill>
                            <a:srgbClr val="000000"/>
                          </a:solidFill>
                          <a:latin typeface="Calibri"/>
                        </a:rPr>
                        <a:t>Similarity</a:t>
                      </a:r>
                      <a:endParaRPr/>
                    </a:p>
                  </a:txBody>
                  <a:tcPr/>
                </a:tc>
                <a:tc>
                  <a:txBody>
                    <a:bodyPr/>
                    <a:p>
                      <a:pPr algn="ctr">
                        <a:lnSpc>
                          <a:spcPct val="100000"/>
                        </a:lnSpc>
                      </a:pPr>
                      <a:r>
                        <a:rPr lang="en-US" sz="2400">
                          <a:solidFill>
                            <a:srgbClr val="000000"/>
                          </a:solidFill>
                          <a:latin typeface="Calibri"/>
                        </a:rPr>
                        <a:t>.054</a:t>
                      </a:r>
                      <a:endParaRPr/>
                    </a:p>
                  </a:txBody>
                  <a:tcPr/>
                </a:tc>
                <a:tc>
                  <a:txBody>
                    <a:bodyPr/>
                    <a:p>
                      <a:pPr algn="ctr">
                        <a:lnSpc>
                          <a:spcPct val="100000"/>
                        </a:lnSpc>
                      </a:pPr>
                      <a:r>
                        <a:rPr lang="en-US" sz="2400">
                          <a:solidFill>
                            <a:srgbClr val="000000"/>
                          </a:solidFill>
                          <a:latin typeface="Calibri"/>
                        </a:rPr>
                        <a:t>.022</a:t>
                      </a:r>
                      <a:endParaRPr/>
                    </a:p>
                  </a:txBody>
                  <a:tcPr/>
                </a:tc>
                <a:tc>
                  <a:txBody>
                    <a:bodyPr/>
                    <a:p>
                      <a:pPr algn="ctr">
                        <a:lnSpc>
                          <a:spcPct val="100000"/>
                        </a:lnSpc>
                      </a:pPr>
                      <a:r>
                        <a:rPr lang="en-US" sz="2400">
                          <a:solidFill>
                            <a:srgbClr val="000000"/>
                          </a:solidFill>
                          <a:latin typeface="Calibri"/>
                        </a:rPr>
                        <a:t>.021</a:t>
                      </a:r>
                      <a:endParaRPr/>
                    </a:p>
                  </a:txBody>
                  <a:tcPr/>
                </a:tc>
                <a:tc>
                  <a:txBody>
                    <a:bodyPr/>
                    <a:p>
                      <a:pPr algn="ctr">
                        <a:lnSpc>
                          <a:spcPct val="100000"/>
                        </a:lnSpc>
                      </a:pPr>
                      <a:r>
                        <a:rPr lang="en-US" sz="2400">
                          <a:solidFill>
                            <a:srgbClr val="000000"/>
                          </a:solidFill>
                          <a:latin typeface="Calibri"/>
                        </a:rPr>
                        <a:t>.020</a:t>
                      </a:r>
                      <a:endParaRPr/>
                    </a:p>
                  </a:txBody>
                  <a:tcPr/>
                </a:tc>
              </a:tr>
            </a:tbl>
          </a:graphicData>
        </a:graphic>
      </p:graphicFrame>
      <p:sp>
        <p:nvSpPr>
          <p:cNvPr id="56" name="CustomShape 16"/>
          <p:cNvSpPr/>
          <p:nvPr/>
        </p:nvSpPr>
        <p:spPr>
          <a:xfrm>
            <a:off x="22570200" y="11934000"/>
            <a:ext cx="10058040" cy="821880"/>
          </a:xfrm>
          <a:prstGeom prst="rect">
            <a:avLst/>
          </a:prstGeom>
          <a:noFill/>
          <a:ln>
            <a:noFill/>
          </a:ln>
        </p:spPr>
        <p:txBody>
          <a:bodyPr lIns="90000" rIns="90000" tIns="45000" bIns="45000"/>
          <a:p>
            <a:pPr algn="just">
              <a:lnSpc>
                <a:spcPct val="100000"/>
              </a:lnSpc>
            </a:pPr>
            <a:r>
              <a:rPr b="1" lang="en-US" sz="2400">
                <a:solidFill>
                  <a:srgbClr val="000000"/>
                </a:solidFill>
                <a:latin typeface="Calibri"/>
              </a:rPr>
              <a:t>Table 3 – </a:t>
            </a:r>
            <a:r>
              <a:rPr lang="en-US" sz="2400">
                <a:solidFill>
                  <a:srgbClr val="000000"/>
                </a:solidFill>
                <a:latin typeface="Calibri"/>
              </a:rPr>
              <a:t>Similarity of posts with more than 100 likes taken from subreddit worldnews</a:t>
            </a:r>
            <a:endParaRPr/>
          </a:p>
        </p:txBody>
      </p:sp>
      <p:sp>
        <p:nvSpPr>
          <p:cNvPr id="57" name="CustomShape 17"/>
          <p:cNvSpPr/>
          <p:nvPr/>
        </p:nvSpPr>
        <p:spPr>
          <a:xfrm>
            <a:off x="11372040" y="10280160"/>
            <a:ext cx="10286640" cy="1187640"/>
          </a:xfrm>
          <a:prstGeom prst="rect">
            <a:avLst/>
          </a:prstGeom>
          <a:noFill/>
          <a:ln>
            <a:noFill/>
          </a:ln>
        </p:spPr>
        <p:txBody>
          <a:bodyPr lIns="90000" rIns="90000" tIns="45000" bIns="45000"/>
          <a:p>
            <a:pPr algn="just">
              <a:lnSpc>
                <a:spcPct val="100000"/>
              </a:lnSpc>
            </a:pPr>
            <a:r>
              <a:rPr b="1" lang="en-US" sz="2400">
                <a:solidFill>
                  <a:srgbClr val="000000"/>
                </a:solidFill>
                <a:latin typeface="Calibri"/>
              </a:rPr>
              <a:t>Figure ?? – </a:t>
            </a:r>
            <a:r>
              <a:rPr lang="en-US" sz="2400">
                <a:solidFill>
                  <a:srgbClr val="000000"/>
                </a:solidFill>
                <a:latin typeface="Calibri"/>
              </a:rPr>
              <a:t>Wordle representation of k-means clustering of reddit users. (Left) cluster of users who post and follow professional sports.  (Right) Users who are involved in fantasy sports leagues.</a:t>
            </a:r>
            <a:endParaRPr/>
          </a:p>
        </p:txBody>
      </p:sp>
      <p:sp>
        <p:nvSpPr>
          <p:cNvPr id="58" name="CustomShape 18"/>
          <p:cNvSpPr/>
          <p:nvPr/>
        </p:nvSpPr>
        <p:spPr>
          <a:xfrm>
            <a:off x="22570200" y="14630400"/>
            <a:ext cx="10058040" cy="5938920"/>
          </a:xfrm>
          <a:prstGeom prst="rect">
            <a:avLst/>
          </a:prstGeom>
          <a:noFill/>
          <a:ln>
            <a:noFill/>
          </a:ln>
        </p:spPr>
        <p:txBody>
          <a:bodyPr lIns="90000" rIns="90000" tIns="45000" bIns="45000"/>
          <a:p>
            <a:pPr>
              <a:lnSpc>
                <a:spcPct val="100000"/>
              </a:lnSpc>
            </a:pPr>
            <a:r>
              <a:rPr lang="en-US" sz="3200">
                <a:solidFill>
                  <a:srgbClr val="000000"/>
                </a:solidFill>
                <a:latin typeface="Calibri"/>
              </a:rPr>
              <a:t>We find:</a:t>
            </a:r>
            <a:endParaRPr/>
          </a:p>
          <a:p>
            <a:pPr>
              <a:lnSpc>
                <a:spcPct val="100000"/>
              </a:lnSpc>
              <a:buFont typeface="Calibri"/>
              <a:buAutoNum type="arabicPeriod"/>
            </a:pPr>
            <a:r>
              <a:rPr lang="en-US" sz="3200">
                <a:solidFill>
                  <a:srgbClr val="000000"/>
                </a:solidFill>
                <a:latin typeface="Calibri"/>
              </a:rPr>
              <a:t>The words alone do not give a good indicator of post likeability.</a:t>
            </a:r>
            <a:endParaRPr/>
          </a:p>
          <a:p>
            <a:pPr>
              <a:lnSpc>
                <a:spcPct val="100000"/>
              </a:lnSpc>
              <a:buFont typeface="Calibri"/>
              <a:buAutoNum type="arabicPeriod"/>
            </a:pPr>
            <a:r>
              <a:rPr lang="en-US" sz="3200">
                <a:solidFill>
                  <a:srgbClr val="000000"/>
                </a:solidFill>
                <a:latin typeface="Calibri"/>
              </a:rPr>
              <a:t>Most of the similarity comes from posts with a very large number of likes (&gt;1000)</a:t>
            </a:r>
            <a:endParaRPr/>
          </a:p>
          <a:p>
            <a:pPr>
              <a:lnSpc>
                <a:spcPct val="100000"/>
              </a:lnSpc>
              <a:buFont typeface="Calibri"/>
              <a:buAutoNum type="arabicPeriod"/>
            </a:pPr>
            <a:r>
              <a:rPr lang="en-US" sz="3200">
                <a:solidFill>
                  <a:srgbClr val="000000"/>
                </a:solidFill>
                <a:latin typeface="Calibri"/>
              </a:rPr>
              <a:t>It is possible to uncover relationships between reddit posts by examining user postings</a:t>
            </a:r>
            <a:endParaRPr/>
          </a:p>
          <a:p>
            <a:pPr>
              <a:lnSpc>
                <a:spcPct val="100000"/>
              </a:lnSpc>
              <a:buFont typeface="Calibri"/>
              <a:buAutoNum type="arabicPeriod"/>
            </a:pPr>
            <a:r>
              <a:rPr lang="en-US" sz="3200">
                <a:solidFill>
                  <a:srgbClr val="000000"/>
                </a:solidFill>
                <a:latin typeface="Calibri"/>
              </a:rPr>
              <a:t>Frequency of words often converge to one or a few most frequent words.</a:t>
            </a:r>
            <a:endParaRPr/>
          </a:p>
          <a:p>
            <a:pPr>
              <a:lnSpc>
                <a:spcPct val="100000"/>
              </a:lnSpc>
            </a:pPr>
            <a:endParaRPr/>
          </a:p>
          <a:p>
            <a:pPr>
              <a:lnSpc>
                <a:spcPct val="100000"/>
              </a:lnSpc>
            </a:pPr>
            <a:endParaRPr/>
          </a:p>
        </p:txBody>
      </p:sp>
      <p:graphicFrame>
        <p:nvGraphicFramePr>
          <p:cNvPr id="59" name="Table 19"/>
          <p:cNvGraphicFramePr/>
          <p:nvPr/>
        </p:nvGraphicFramePr>
        <p:xfrm>
          <a:off x="11372040" y="11733120"/>
          <a:ext cx="6171840" cy="2285640"/>
        </p:xfrm>
        <a:graphic>
          <a:graphicData uri="http://schemas.openxmlformats.org/drawingml/2006/table">
            <a:tbl>
              <a:tblPr/>
              <a:tblGrid>
                <a:gridCol w="2057400"/>
                <a:gridCol w="2057400"/>
                <a:gridCol w="2057400"/>
              </a:tblGrid>
              <a:tr h="823320">
                <a:tc>
                  <a:txBody>
                    <a:bodyPr/>
                    <a:p>
                      <a:pPr algn="ctr">
                        <a:lnSpc>
                          <a:spcPct val="100000"/>
                        </a:lnSpc>
                      </a:pPr>
                      <a:r>
                        <a:rPr b="1" lang="en-US" sz="2400">
                          <a:solidFill>
                            <a:srgbClr val="ffffff"/>
                          </a:solidFill>
                          <a:latin typeface="Calibri"/>
                        </a:rPr>
                        <a:t>Algorithm</a:t>
                      </a:r>
                      <a:endParaRPr/>
                    </a:p>
                  </a:txBody>
                  <a:tcPr/>
                </a:tc>
                <a:tc>
                  <a:txBody>
                    <a:bodyPr/>
                    <a:p>
                      <a:pPr algn="ctr">
                        <a:lnSpc>
                          <a:spcPct val="100000"/>
                        </a:lnSpc>
                      </a:pPr>
                      <a:r>
                        <a:rPr b="1" lang="en-US" sz="2400">
                          <a:solidFill>
                            <a:srgbClr val="ffffff"/>
                          </a:solidFill>
                          <a:latin typeface="Calibri"/>
                        </a:rPr>
                        <a:t>Parameters</a:t>
                      </a:r>
                      <a:endParaRPr/>
                    </a:p>
                  </a:txBody>
                  <a:tcPr/>
                </a:tc>
                <a:tc>
                  <a:txBody>
                    <a:bodyPr/>
                    <a:p>
                      <a:pPr algn="ctr">
                        <a:lnSpc>
                          <a:spcPct val="100000"/>
                        </a:lnSpc>
                      </a:pPr>
                      <a:r>
                        <a:rPr b="1" lang="en-US" sz="2400">
                          <a:solidFill>
                            <a:srgbClr val="ffffff"/>
                          </a:solidFill>
                          <a:latin typeface="Calibri"/>
                        </a:rPr>
                        <a:t>Time (sec)</a:t>
                      </a:r>
                      <a:endParaRPr/>
                    </a:p>
                  </a:txBody>
                  <a:tcPr/>
                </a:tc>
              </a:tr>
              <a:tr h="457560">
                <a:tc>
                  <a:txBody>
                    <a:bodyPr/>
                    <a:p>
                      <a:pPr algn="ctr">
                        <a:lnSpc>
                          <a:spcPct val="100000"/>
                        </a:lnSpc>
                      </a:pPr>
                      <a:r>
                        <a:rPr lang="en-US" sz="2400">
                          <a:solidFill>
                            <a:srgbClr val="000000"/>
                          </a:solidFill>
                          <a:latin typeface="Calibri"/>
                        </a:rPr>
                        <a:t>k-means</a:t>
                      </a:r>
                      <a:endParaRPr/>
                    </a:p>
                  </a:txBody>
                  <a:tcPr/>
                </a:tc>
                <a:tc>
                  <a:txBody>
                    <a:bodyPr/>
                    <a:p>
                      <a:pPr algn="ctr">
                        <a:lnSpc>
                          <a:spcPct val="100000"/>
                        </a:lnSpc>
                      </a:pPr>
                      <a:r>
                        <a:rPr lang="en-US" sz="2400">
                          <a:solidFill>
                            <a:srgbClr val="000000"/>
                          </a:solidFill>
                          <a:latin typeface="Calibri"/>
                        </a:rPr>
                        <a:t>-</a:t>
                      </a:r>
                      <a:endParaRPr/>
                    </a:p>
                  </a:txBody>
                  <a:tcPr/>
                </a:tc>
                <a:tc>
                  <a:txBody>
                    <a:bodyPr/>
                    <a:p>
                      <a:pPr algn="ctr">
                        <a:lnSpc>
                          <a:spcPct val="100000"/>
                        </a:lnSpc>
                      </a:pPr>
                      <a:r>
                        <a:rPr lang="en-US" sz="2400">
                          <a:solidFill>
                            <a:srgbClr val="000000"/>
                          </a:solidFill>
                          <a:latin typeface="Calibri"/>
                        </a:rPr>
                        <a:t>287</a:t>
                      </a:r>
                      <a:endParaRPr/>
                    </a:p>
                  </a:txBody>
                  <a:tcPr/>
                </a:tc>
              </a:tr>
              <a:tr h="823320">
                <a:tc>
                  <a:txBody>
                    <a:bodyPr/>
                    <a:p>
                      <a:pPr algn="ctr">
                        <a:lnSpc>
                          <a:spcPct val="100000"/>
                        </a:lnSpc>
                      </a:pPr>
                      <a:r>
                        <a:rPr lang="en-US" sz="2400">
                          <a:solidFill>
                            <a:srgbClr val="000000"/>
                          </a:solidFill>
                          <a:latin typeface="Calibri"/>
                        </a:rPr>
                        <a:t>k-means SVD</a:t>
                      </a:r>
                      <a:endParaRPr/>
                    </a:p>
                  </a:txBody>
                  <a:tcPr/>
                </a:tc>
                <a:tc>
                  <a:txBody>
                    <a:bodyPr/>
                    <a:p>
                      <a:pPr algn="ctr">
                        <a:lnSpc>
                          <a:spcPct val="100000"/>
                        </a:lnSpc>
                      </a:pPr>
                      <a:r>
                        <a:rPr lang="en-US" sz="2400">
                          <a:solidFill>
                            <a:srgbClr val="000000"/>
                          </a:solidFill>
                          <a:latin typeface="Calibri"/>
                        </a:rPr>
                        <a:t>k = 60</a:t>
                      </a:r>
                      <a:endParaRPr/>
                    </a:p>
                  </a:txBody>
                  <a:tcPr/>
                </a:tc>
                <a:tc>
                  <a:txBody>
                    <a:bodyPr/>
                    <a:p>
                      <a:pPr algn="ctr">
                        <a:lnSpc>
                          <a:spcPct val="100000"/>
                        </a:lnSpc>
                      </a:pPr>
                      <a:r>
                        <a:rPr lang="en-US" sz="2400">
                          <a:solidFill>
                            <a:srgbClr val="000000"/>
                          </a:solidFill>
                          <a:latin typeface="Calibri"/>
                        </a:rPr>
                        <a:t>13</a:t>
                      </a:r>
                      <a:endParaRPr/>
                    </a:p>
                  </a:txBody>
                  <a:tcPr/>
                </a:tc>
              </a:tr>
              <a:tr h="457560">
                <a:tc>
                  <a:txBody>
                    <a:bodyPr/>
                    <a:p>
                      <a:pPr algn="ctr">
                        <a:lnSpc>
                          <a:spcPct val="100000"/>
                        </a:lnSpc>
                      </a:pPr>
                      <a:r>
                        <a:rPr lang="en-US" sz="2400">
                          <a:solidFill>
                            <a:srgbClr val="000000"/>
                          </a:solidFill>
                          <a:latin typeface="Calibri"/>
                        </a:rPr>
                        <a:t>k-means JLT</a:t>
                      </a:r>
                      <a:endParaRPr/>
                    </a:p>
                  </a:txBody>
                  <a:tcPr/>
                </a:tc>
                <a:tc>
                  <a:txBody>
                    <a:bodyPr/>
                    <a:p>
                      <a:pPr algn="ctr">
                        <a:lnSpc>
                          <a:spcPct val="100000"/>
                        </a:lnSpc>
                      </a:pPr>
                      <a:r>
                        <a:rPr lang="en-US" sz="2400">
                          <a:solidFill>
                            <a:srgbClr val="000000"/>
                          </a:solidFill>
                          <a:latin typeface="Calibri"/>
                        </a:rPr>
                        <a:t>k = 100</a:t>
                      </a:r>
                      <a:endParaRPr/>
                    </a:p>
                  </a:txBody>
                  <a:tcPr/>
                </a:tc>
                <a:tc>
                  <a:txBody>
                    <a:bodyPr/>
                    <a:p>
                      <a:pPr algn="ctr">
                        <a:lnSpc>
                          <a:spcPct val="100000"/>
                        </a:lnSpc>
                      </a:pPr>
                      <a:r>
                        <a:rPr lang="en-US" sz="2400">
                          <a:solidFill>
                            <a:srgbClr val="000000"/>
                          </a:solidFill>
                          <a:latin typeface="Calibri"/>
                        </a:rPr>
                        <a:t>28</a:t>
                      </a:r>
                      <a:endParaRPr/>
                    </a:p>
                  </a:txBody>
                  <a:tcPr/>
                </a:tc>
              </a:tr>
              <a:tr h="823320">
                <a:tc>
                  <a:txBody>
                    <a:bodyPr/>
                    <a:p>
                      <a:pPr algn="ctr">
                        <a:lnSpc>
                          <a:spcPct val="100000"/>
                        </a:lnSpc>
                      </a:pPr>
                      <a:r>
                        <a:rPr lang="en-US" sz="2400">
                          <a:solidFill>
                            <a:srgbClr val="000000"/>
                          </a:solidFill>
                          <a:latin typeface="Calibri"/>
                        </a:rPr>
                        <a:t>k-means LSH</a:t>
                      </a:r>
                      <a:endParaRPr/>
                    </a:p>
                  </a:txBody>
                  <a:tcPr/>
                </a:tc>
                <a:tc>
                  <a:txBody>
                    <a:bodyPr/>
                    <a:p>
                      <a:pPr algn="ctr">
                        <a:lnSpc>
                          <a:spcPct val="100000"/>
                        </a:lnSpc>
                      </a:pPr>
                      <a:r>
                        <a:rPr lang="en-US" sz="2400">
                          <a:solidFill>
                            <a:srgbClr val="000000"/>
                          </a:solidFill>
                          <a:latin typeface="Calibri"/>
                        </a:rPr>
                        <a:t>B=6, r = 30</a:t>
                      </a:r>
                      <a:endParaRPr/>
                    </a:p>
                  </a:txBody>
                  <a:tcPr/>
                </a:tc>
                <a:tc>
                  <a:txBody>
                    <a:bodyPr/>
                    <a:p>
                      <a:pPr algn="ctr">
                        <a:lnSpc>
                          <a:spcPct val="100000"/>
                        </a:lnSpc>
                      </a:pPr>
                      <a:r>
                        <a:rPr lang="en-US" sz="2400">
                          <a:solidFill>
                            <a:srgbClr val="000000"/>
                          </a:solidFill>
                          <a:latin typeface="Calibri"/>
                        </a:rPr>
                        <a:t>283</a:t>
                      </a:r>
                      <a:endParaRPr/>
                    </a:p>
                  </a:txBody>
                  <a:tcPr/>
                </a:tc>
              </a:tr>
            </a:tbl>
          </a:graphicData>
        </a:graphic>
      </p:graphicFrame>
      <p:sp>
        <p:nvSpPr>
          <p:cNvPr id="60" name="CustomShape 20"/>
          <p:cNvSpPr/>
          <p:nvPr/>
        </p:nvSpPr>
        <p:spPr>
          <a:xfrm>
            <a:off x="17857440" y="11733120"/>
            <a:ext cx="3801600" cy="3381480"/>
          </a:xfrm>
          <a:prstGeom prst="rect">
            <a:avLst/>
          </a:prstGeom>
          <a:noFill/>
          <a:ln>
            <a:noFill/>
          </a:ln>
        </p:spPr>
        <p:txBody>
          <a:bodyPr lIns="90000" rIns="90000" tIns="45000" bIns="45000"/>
          <a:p>
            <a:pPr algn="just">
              <a:lnSpc>
                <a:spcPct val="100000"/>
              </a:lnSpc>
            </a:pPr>
            <a:r>
              <a:rPr b="1" lang="en-US" sz="2400">
                <a:solidFill>
                  <a:srgbClr val="000000"/>
                </a:solidFill>
                <a:latin typeface="Calibri"/>
              </a:rPr>
              <a:t>Table 3 – </a:t>
            </a:r>
            <a:r>
              <a:rPr lang="en-US" sz="2400">
                <a:solidFill>
                  <a:srgbClr val="000000"/>
                </a:solidFill>
                <a:latin typeface="Calibri"/>
              </a:rPr>
              <a:t>Comparison of clustering implementations.  Hyperparameters that gave the same average distance between points as vanilla k-means were used to assess speed. </a:t>
            </a:r>
            <a:endParaRPr/>
          </a:p>
        </p:txBody>
      </p:sp>
      <p:sp>
        <p:nvSpPr>
          <p:cNvPr id="61" name="CustomShape 21"/>
          <p:cNvSpPr/>
          <p:nvPr/>
        </p:nvSpPr>
        <p:spPr>
          <a:xfrm>
            <a:off x="365760" y="16550640"/>
            <a:ext cx="21031200" cy="1551960"/>
          </a:xfrm>
          <a:prstGeom prst="rect">
            <a:avLst/>
          </a:prstGeom>
          <a:noFill/>
          <a:ln>
            <a:noFill/>
          </a:ln>
        </p:spPr>
        <p:txBody>
          <a:bodyPr lIns="90000" rIns="90000" tIns="45000" bIns="45000"/>
          <a:p>
            <a:pPr algn="just">
              <a:lnSpc>
                <a:spcPct val="100000"/>
              </a:lnSpc>
            </a:pPr>
            <a:r>
              <a:rPr lang="en-US" sz="3200">
                <a:solidFill>
                  <a:srgbClr val="000000"/>
                </a:solidFill>
                <a:latin typeface="Calibri"/>
              </a:rPr>
              <a:t>The frequent words were found using Misra-Gries algorithm and k = 200 counters (0.5 % error).  When the algorithm traverses the entire subreddit, one word or a few words dominate.  Here is one such result from the </a:t>
            </a:r>
            <a:r>
              <a:rPr b="1" lang="en-US" sz="3200">
                <a:solidFill>
                  <a:srgbClr val="000000"/>
                </a:solidFill>
                <a:latin typeface="Calibri"/>
              </a:rPr>
              <a:t>awww </a:t>
            </a:r>
            <a:r>
              <a:rPr lang="en-US" sz="3200">
                <a:solidFill>
                  <a:srgbClr val="000000"/>
                </a:solidFill>
                <a:latin typeface="Calibri"/>
              </a:rPr>
              <a:t>subreddit:</a:t>
            </a:r>
            <a:endParaRPr/>
          </a:p>
        </p:txBody>
      </p:sp>
      <p:pic>
        <p:nvPicPr>
          <p:cNvPr id="62" name="" descr=""/>
          <p:cNvPicPr/>
          <p:nvPr/>
        </p:nvPicPr>
        <p:blipFill>
          <a:blip r:embed="rId3"/>
          <a:stretch>
            <a:fillRect/>
          </a:stretch>
        </p:blipFill>
        <p:spPr>
          <a:xfrm>
            <a:off x="1737360" y="18102600"/>
            <a:ext cx="7952400" cy="3618720"/>
          </a:xfrm>
          <a:prstGeom prst="rect">
            <a:avLst/>
          </a:prstGeom>
          <a:ln>
            <a:noFill/>
          </a:ln>
        </p:spPr>
      </p:pic>
      <p:pic>
        <p:nvPicPr>
          <p:cNvPr id="63" name="" descr=""/>
          <p:cNvPicPr/>
          <p:nvPr/>
        </p:nvPicPr>
        <p:blipFill>
          <a:blip r:embed="rId4"/>
          <a:stretch>
            <a:fillRect/>
          </a:stretch>
        </p:blipFill>
        <p:spPr>
          <a:xfrm>
            <a:off x="13039920" y="18013680"/>
            <a:ext cx="6583680" cy="3383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