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800" y="-33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3"/>
            <a:ext cx="32918400" cy="1727197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60992" y="1808331"/>
            <a:ext cx="12467472" cy="6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581" tIns="50291" rIns="100581" bIns="50291">
            <a:spAutoFit/>
          </a:bodyPr>
          <a:lstStyle/>
          <a:p>
            <a:pPr algn="ctr"/>
            <a:r>
              <a:rPr lang="en-US" sz="3600" b="1" dirty="0" smtClean="0"/>
              <a:t>Michael Matheny, Nicolas </a:t>
            </a:r>
            <a:r>
              <a:rPr lang="en-US" sz="3600" b="1" dirty="0" err="1" smtClean="0"/>
              <a:t>Bertagnolli</a:t>
            </a:r>
            <a:r>
              <a:rPr lang="en-US" sz="3600" b="1" dirty="0" smtClean="0"/>
              <a:t>, Mathew Arndt</a:t>
            </a:r>
            <a:endParaRPr lang="en-US" sz="36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6636" y="256549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5" y="256549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59" y="2565492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55" y="11820443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0784211"/>
            <a:ext cx="10284355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81" y="3516931"/>
            <a:ext cx="10284355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/>
              <a:t> </a:t>
            </a:r>
            <a:r>
              <a:rPr lang="en-US" sz="3200" dirty="0" smtClean="0"/>
              <a:t>using Python.</a:t>
            </a:r>
            <a:endParaRPr lang="en-US" sz="3200" dirty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2" y="5680204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727" y="5680204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5" y="3599284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 smtClean="0"/>
              <a:t>subreddit</a:t>
            </a:r>
            <a:r>
              <a:rPr lang="en-US" sz="3200" dirty="0"/>
              <a:t> </a:t>
            </a:r>
            <a:r>
              <a:rPr lang="en-US" sz="3200" dirty="0" smtClean="0"/>
              <a:t>using </a:t>
            </a:r>
          </a:p>
          <a:p>
            <a:pPr algn="just"/>
            <a:r>
              <a:rPr lang="en-US" sz="3200" dirty="0" smtClean="0"/>
              <a:t>Cosine </a:t>
            </a:r>
            <a:r>
              <a:rPr lang="en-US" sz="3200" dirty="0" err="1" smtClean="0"/>
              <a:t>similiarity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70259" y="3707037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45170"/>
              </p:ext>
            </p:extLst>
          </p:nvPr>
        </p:nvGraphicFramePr>
        <p:xfrm>
          <a:off x="22570259" y="594207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704002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4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70966"/>
              </p:ext>
            </p:extLst>
          </p:nvPr>
        </p:nvGraphicFramePr>
        <p:xfrm>
          <a:off x="22570259" y="7726248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7" y="89455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5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68686"/>
              </p:ext>
            </p:extLst>
          </p:nvPr>
        </p:nvGraphicFramePr>
        <p:xfrm>
          <a:off x="22570257" y="9674573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7" y="10913851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6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1" y="8856482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</a:t>
            </a:r>
            <a:r>
              <a:rPr lang="en-US" sz="2400" b="1" dirty="0"/>
              <a:t>3</a:t>
            </a:r>
            <a:r>
              <a:rPr lang="en-US" sz="2400" b="1" dirty="0" smtClean="0"/>
              <a:t> – </a:t>
            </a:r>
            <a:r>
              <a:rPr lang="en-US" sz="2400" dirty="0" smtClean="0"/>
              <a:t>Word cloud </a:t>
            </a:r>
            <a:r>
              <a:rPr lang="en-US" sz="2400" dirty="0" smtClean="0"/>
              <a:t>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</a:t>
            </a:r>
            <a:r>
              <a:rPr lang="en-US" sz="2400" dirty="0" smtClean="0"/>
              <a:t>. Words are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names. </a:t>
            </a:r>
            <a:r>
              <a:rPr lang="en-US" sz="2400" dirty="0" smtClean="0"/>
              <a:t>(Left) cluster of users who post and follow professional sports.  (Right) Users who are involved in fantasy sports leagues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59" y="12916922"/>
            <a:ext cx="10058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We find</a:t>
            </a:r>
            <a:r>
              <a:rPr lang="en-US" sz="3200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Individual </a:t>
            </a:r>
            <a:r>
              <a:rPr lang="en-US" sz="3200" dirty="0" err="1" smtClean="0"/>
              <a:t>s</a:t>
            </a:r>
            <a:r>
              <a:rPr lang="en-US" sz="3200" dirty="0" err="1" smtClean="0"/>
              <a:t>ubreddits</a:t>
            </a:r>
            <a:r>
              <a:rPr lang="en-US" sz="3200" dirty="0" smtClean="0"/>
              <a:t> have their own distinct set of commonly occurring words.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Most users comment only in the default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. The remaining users form micro communities that each have a set of very specific interests (fantasy football or aquariums).</a:t>
            </a:r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</a:t>
            </a:r>
            <a:r>
              <a:rPr lang="en-US" sz="3200" dirty="0" smtClean="0"/>
              <a:t>ords </a:t>
            </a:r>
            <a:r>
              <a:rPr lang="en-US" sz="3200" dirty="0" smtClean="0"/>
              <a:t>alone do not give a good indicator of post </a:t>
            </a:r>
            <a:r>
              <a:rPr lang="en-US" sz="3200" dirty="0" smtClean="0"/>
              <a:t>likeability and the posts with the highest mutual similarities have a </a:t>
            </a:r>
            <a:r>
              <a:rPr lang="en-US" sz="3200" dirty="0" smtClean="0"/>
              <a:t>very large number of likes (&gt;1000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In </a:t>
            </a:r>
            <a:r>
              <a:rPr lang="en-US" sz="3200" dirty="0" smtClean="0"/>
              <a:t>the future we would like to look at using user clusters to define low dimensional </a:t>
            </a:r>
            <a:r>
              <a:rPr lang="en-US" sz="3200" dirty="0" err="1" smtClean="0"/>
              <a:t>embeddings</a:t>
            </a:r>
            <a:r>
              <a:rPr lang="en-US" sz="3200" dirty="0" smtClean="0"/>
              <a:t> of users.  It would also be interesting to use </a:t>
            </a:r>
            <a:r>
              <a:rPr lang="en-US" sz="3200" dirty="0" err="1" smtClean="0"/>
              <a:t>Misra-Gries</a:t>
            </a:r>
            <a:r>
              <a:rPr lang="en-US" sz="3200" dirty="0" smtClean="0"/>
              <a:t> to assess </a:t>
            </a:r>
            <a:r>
              <a:rPr lang="en-US" sz="3200" dirty="0" smtClean="0"/>
              <a:t>post </a:t>
            </a:r>
            <a:r>
              <a:rPr lang="en-US" sz="3200" dirty="0" smtClean="0"/>
              <a:t>similarity and compare this method to that of the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02510"/>
              </p:ext>
            </p:extLst>
          </p:nvPr>
        </p:nvGraphicFramePr>
        <p:xfrm>
          <a:off x="11372125" y="16258360"/>
          <a:ext cx="6172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</a:t>
                      </a:r>
                      <a:r>
                        <a:rPr lang="en-US" sz="2400" baseline="0" dirty="0" smtClean="0"/>
                        <a:t> batch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</a:t>
                      </a:r>
                      <a:r>
                        <a:rPr lang="en-US" sz="2400" baseline="0" dirty="0" smtClean="0"/>
                        <a:t>=5000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7.2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83771" y="16323904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</a:t>
            </a:r>
            <a:r>
              <a:rPr lang="en-US" sz="2400" dirty="0" smtClean="0"/>
              <a:t>gave within .01 </a:t>
            </a:r>
            <a:r>
              <a:rPr lang="en-US" sz="2400" dirty="0" smtClean="0"/>
              <a:t>average distance </a:t>
            </a:r>
            <a:r>
              <a:rPr lang="en-US" sz="2400" dirty="0" smtClean="0"/>
              <a:t>of what vanilla </a:t>
            </a:r>
            <a:r>
              <a:rPr lang="en-US" sz="2400" dirty="0" smtClean="0"/>
              <a:t>k-means </a:t>
            </a:r>
            <a:r>
              <a:rPr lang="en-US" sz="2400" dirty="0" smtClean="0"/>
              <a:t>attains were </a:t>
            </a:r>
            <a:r>
              <a:rPr lang="en-US" sz="2400" dirty="0" smtClean="0"/>
              <a:t>used to assess speed. 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5470" y="12124152"/>
            <a:ext cx="10059564" cy="2481762"/>
            <a:chOff x="176636" y="12753781"/>
            <a:chExt cx="10456318" cy="26057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3883" y="12753781"/>
              <a:ext cx="5229071" cy="26057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worldnew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36" y="12757551"/>
              <a:ext cx="5224604" cy="2601976"/>
            </a:xfrm>
            <a:prstGeom prst="rect">
              <a:avLst/>
            </a:prstGeom>
          </p:spPr>
        </p:pic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87722"/>
              </p:ext>
            </p:extLst>
          </p:nvPr>
        </p:nvGraphicFramePr>
        <p:xfrm>
          <a:off x="425470" y="16246460"/>
          <a:ext cx="4806930" cy="275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10"/>
                <a:gridCol w="1602310"/>
                <a:gridCol w="1602310"/>
              </a:tblGrid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People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.095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Israel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.008</a:t>
                      </a:r>
                      <a:endParaRPr lang="en-US" sz="2400" dirty="0"/>
                    </a:p>
                  </a:txBody>
                  <a:tcPr/>
                </a:tc>
              </a:tr>
              <a:tr h="551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Russia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91652"/>
              </p:ext>
            </p:extLst>
          </p:nvPr>
        </p:nvGraphicFramePr>
        <p:xfrm>
          <a:off x="5664200" y="16246461"/>
          <a:ext cx="4820835" cy="275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45"/>
                <a:gridCol w="1606945"/>
                <a:gridCol w="1606945"/>
              </a:tblGrid>
              <a:tr h="841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.576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.327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.071</a:t>
                      </a:r>
                      <a:endParaRPr lang="en-US" sz="2400" dirty="0"/>
                    </a:p>
                  </a:txBody>
                  <a:tcPr/>
                </a:tc>
              </a:tr>
              <a:tr h="478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5469" y="14811584"/>
            <a:ext cx="100355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1 – </a:t>
            </a:r>
            <a:r>
              <a:rPr lang="en-US" sz="2400" dirty="0" smtClean="0"/>
              <a:t>Most frequently </a:t>
            </a:r>
            <a:r>
              <a:rPr lang="en-US" sz="2400" dirty="0" err="1" smtClean="0"/>
              <a:t>occuring</a:t>
            </a:r>
            <a:r>
              <a:rPr lang="en-US" sz="2400" dirty="0" smtClean="0"/>
              <a:t> words </a:t>
            </a:r>
            <a:r>
              <a:rPr lang="en-US" sz="2400" dirty="0" smtClean="0"/>
              <a:t>k=</a:t>
            </a:r>
            <a:r>
              <a:rPr lang="en-US" sz="2400" dirty="0"/>
              <a:t>200. All common words were removed, i.e. “the,” “If,” “and”, etc.  </a:t>
            </a:r>
            <a:endParaRPr lang="en-US" sz="2400" dirty="0" smtClean="0"/>
          </a:p>
          <a:p>
            <a:pPr algn="just"/>
            <a:r>
              <a:rPr lang="en-US" sz="2400" dirty="0" smtClean="0"/>
              <a:t>(Left) </a:t>
            </a:r>
            <a:r>
              <a:rPr lang="en-US" sz="2400" dirty="0" err="1"/>
              <a:t>w</a:t>
            </a:r>
            <a:r>
              <a:rPr lang="en-US" sz="2400" dirty="0" err="1" smtClean="0"/>
              <a:t>orldnews</a:t>
            </a:r>
            <a:r>
              <a:rPr lang="en-US" sz="2400" dirty="0" smtClean="0"/>
              <a:t>. (Right) </a:t>
            </a:r>
            <a:r>
              <a:rPr lang="en-US" sz="2400" dirty="0" err="1" smtClean="0"/>
              <a:t>awww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5470" y="19147626"/>
            <a:ext cx="1003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1 – </a:t>
            </a:r>
            <a:r>
              <a:rPr lang="en-US" sz="2400" dirty="0" smtClean="0"/>
              <a:t>Break down of word frequency for the 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a</a:t>
            </a:r>
            <a:r>
              <a:rPr lang="en-US" sz="2400" dirty="0" err="1" smtClean="0"/>
              <a:t>www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.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72121" y="10240053"/>
            <a:ext cx="103134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data set used for generating user clusters was roughly 30000 users with 32000 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, but very sparse with only .12% of the entries non zero. Ordinary k-means was very slow, so we tried other methods:</a:t>
            </a:r>
          </a:p>
          <a:p>
            <a:pPr marL="514350" indent="-514350">
              <a:buFont typeface="Arial"/>
              <a:buChar char="•"/>
            </a:pPr>
            <a:r>
              <a:rPr lang="en-US" sz="3200" dirty="0" smtClean="0"/>
              <a:t>Dimensionality Reduction</a:t>
            </a:r>
          </a:p>
          <a:p>
            <a:pPr marL="1987820" lvl="1" indent="-514350">
              <a:buFont typeface="Arial"/>
              <a:buChar char="•"/>
            </a:pPr>
            <a:r>
              <a:rPr lang="en-US" sz="3200" dirty="0" smtClean="0"/>
              <a:t>Singular Value Decomposition</a:t>
            </a:r>
          </a:p>
          <a:p>
            <a:pPr marL="1987820" lvl="1" indent="-514350">
              <a:buFont typeface="Arial"/>
              <a:buChar char="•"/>
            </a:pPr>
            <a:r>
              <a:rPr lang="en-US" sz="3200" dirty="0" smtClean="0"/>
              <a:t>Johnson </a:t>
            </a:r>
            <a:r>
              <a:rPr lang="en-US" sz="3200" dirty="0" err="1" smtClean="0"/>
              <a:t>Lindenstruass</a:t>
            </a:r>
            <a:r>
              <a:rPr lang="en-US" sz="3200" dirty="0" smtClean="0"/>
              <a:t> Transform</a:t>
            </a:r>
          </a:p>
          <a:p>
            <a:pPr marL="514350" indent="-514350">
              <a:buFont typeface="Arial"/>
              <a:buChar char="•"/>
            </a:pPr>
            <a:r>
              <a:rPr lang="en-US" sz="3200" dirty="0" smtClean="0"/>
              <a:t>Subsampling</a:t>
            </a:r>
          </a:p>
          <a:p>
            <a:pPr marL="1987820" lvl="1" indent="-514350">
              <a:buFont typeface="Arial"/>
              <a:buChar char="•"/>
            </a:pPr>
            <a:r>
              <a:rPr lang="en-US" sz="3200" dirty="0" smtClean="0"/>
              <a:t>Mini Batch </a:t>
            </a:r>
            <a:r>
              <a:rPr lang="en-US" sz="3200" dirty="0" err="1" smtClean="0"/>
              <a:t>Kmeans</a:t>
            </a:r>
            <a:endParaRPr lang="en-US" sz="3200" dirty="0"/>
          </a:p>
          <a:p>
            <a:pPr marL="514350" indent="-514350">
              <a:buFont typeface="Arial"/>
              <a:buChar char="•"/>
            </a:pPr>
            <a:r>
              <a:rPr lang="en-US" sz="3200" dirty="0" smtClean="0"/>
              <a:t>Acceleration Structures</a:t>
            </a:r>
          </a:p>
          <a:p>
            <a:pPr marL="1987820" lvl="1" indent="-514350">
              <a:buFont typeface="Arial"/>
              <a:buChar char="•"/>
            </a:pPr>
            <a:r>
              <a:rPr lang="en-US" sz="3200" dirty="0" err="1" smtClean="0"/>
              <a:t>Kmeans</a:t>
            </a:r>
            <a:r>
              <a:rPr lang="en-US" sz="3200" dirty="0" smtClean="0"/>
              <a:t> with Locality Sensitive Hashing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98196" y="5026220"/>
            <a:ext cx="18466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</TotalTime>
  <Words>699</Words>
  <Application>Microsoft Macintosh PowerPoint</Application>
  <PresentationFormat>Custom</PresentationFormat>
  <Paragraphs>114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Michael Matheny</cp:lastModifiedBy>
  <cp:revision>82</cp:revision>
  <dcterms:created xsi:type="dcterms:W3CDTF">2013-09-04T03:24:20Z</dcterms:created>
  <dcterms:modified xsi:type="dcterms:W3CDTF">2015-04-20T21:08:09Z</dcterms:modified>
</cp:coreProperties>
</file>