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66" r:id="rId3"/>
    <p:sldId id="269" r:id="rId4"/>
    <p:sldId id="270" r:id="rId5"/>
    <p:sldId id="256" r:id="rId6"/>
    <p:sldId id="258" r:id="rId7"/>
    <p:sldId id="259" r:id="rId8"/>
    <p:sldId id="261" r:id="rId9"/>
    <p:sldId id="262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8" autoAdjust="0"/>
  </p:normalViewPr>
  <p:slideViewPr>
    <p:cSldViewPr snapToGrid="0" snapToObjects="1">
      <p:cViewPr>
        <p:scale>
          <a:sx n="120" d="100"/>
          <a:sy n="120" d="100"/>
        </p:scale>
        <p:origin x="-256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0506-66FC-CF4B-A9AD-E95B9DFBCF8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F298B-74C0-B045-BDBE-1A2F42C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classify this data, we grouped the alcohol consumption ratings</a:t>
            </a:r>
            <a:r>
              <a:rPr lang="en-US" baseline="0" dirty="0" smtClean="0"/>
              <a:t> into a “low” group with ratings 1-3 and a “high” group with ratings 4-5.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test accuracy of models, the </a:t>
            </a:r>
            <a:r>
              <a:rPr lang="en-US" dirty="0" err="1" smtClean="0"/>
              <a:t>cross_val_predict</a:t>
            </a:r>
            <a:r>
              <a:rPr lang="en-US" dirty="0" smtClean="0"/>
              <a:t> function was used, splitting the dataset into 2 for training and testing.</a:t>
            </a:r>
          </a:p>
          <a:p>
            <a:endParaRPr lang="en-US" dirty="0" smtClean="0"/>
          </a:p>
          <a:p>
            <a:r>
              <a:rPr lang="en-US" dirty="0" smtClean="0"/>
              <a:t>Tried</a:t>
            </a:r>
            <a:r>
              <a:rPr lang="en-US" baseline="0" dirty="0" smtClean="0"/>
              <a:t> to classify weekday and weekend alcohol consumption separately using all the variables in the dataset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Considered SVM, Decision Trees, and k-Nearest</a:t>
            </a:r>
            <a:r>
              <a:rPr lang="en-US" baseline="0" dirty="0" smtClean="0"/>
              <a:t> Neighbors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the parameters that resulted in the highest accuracies</a:t>
            </a:r>
          </a:p>
          <a:p>
            <a:endParaRPr lang="en-US" dirty="0" smtClean="0"/>
          </a:p>
          <a:p>
            <a:r>
              <a:rPr lang="en-US" dirty="0" smtClean="0"/>
              <a:t>If the independent</a:t>
            </a:r>
            <a:r>
              <a:rPr lang="en-US" baseline="0" dirty="0" smtClean="0"/>
              <a:t> variables were limited, accuracies went down.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also tried using neural networks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[and found 125 nodes consistently produced the best results, despite random initialization]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[However, behavior was similar to SVM, and even did a little worse on weekend alcohol consumption]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Had</a:t>
            </a:r>
            <a:r>
              <a:rPr lang="en-US" baseline="0" dirty="0" smtClean="0"/>
              <a:t> h</a:t>
            </a:r>
            <a:r>
              <a:rPr lang="en-US" dirty="0" smtClean="0"/>
              <a:t>igher accuracies for weekday models – however highest accuracies for those models arise from assuming low alcohol consumption regardless of input</a:t>
            </a:r>
            <a:r>
              <a:rPr lang="en-US" baseline="0" dirty="0" smtClean="0"/>
              <a:t> variables since the majority of the training data had low ratings (94.9%), seen in the confusion matrix here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Weekend models did a better job at trying to predict high alcohol consumption, even though they had lower accuracies : Decision Trees ended up with the highest accuracy of 84.2%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[Decision Tree Primary splits: Father’s job]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[If a rating of 3 was considered high instead of low, accuracies also went down, but the models did better at trying to predict high alcohol 	consumption. However, we stuck with keeping 3 in the low category due to wording in the survey.]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76316-F0E1-404C-9137-82F8B80F0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tried using regression to potentially be able to predict</a:t>
            </a:r>
            <a:r>
              <a:rPr lang="en-US" baseline="0" dirty="0" smtClean="0"/>
              <a:t> an alcohol consumption rating 1 – 5 from inputs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results came from</a:t>
            </a:r>
            <a:r>
              <a:rPr lang="en-US" baseline="0" dirty="0" smtClean="0"/>
              <a:t> using these variables</a:t>
            </a:r>
          </a:p>
          <a:p>
            <a:r>
              <a:rPr lang="en-US" baseline="0" dirty="0" smtClean="0"/>
              <a:t>	[, which had the highest correlation with weekday and weekend alcohol consumption ratings</a:t>
            </a:r>
          </a:p>
          <a:p>
            <a:r>
              <a:rPr lang="en-US" baseline="0" dirty="0" smtClean="0"/>
              <a:t>	though the highest was between the weekday and weekend ratings themselves with only 62%]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model only explains 48% of the variance in weekend</a:t>
            </a:r>
            <a:r>
              <a:rPr lang="en-US" baseline="0" dirty="0" smtClean="0"/>
              <a:t> alcohol consumption rating with the independent variables considered</a:t>
            </a:r>
          </a:p>
          <a:p>
            <a:endParaRPr lang="en-US" baseline="0" dirty="0" smtClean="0"/>
          </a:p>
          <a:p>
            <a:r>
              <a:rPr lang="en-US" dirty="0" smtClean="0"/>
              <a:t>And it’s</a:t>
            </a:r>
            <a:r>
              <a:rPr lang="en-US" baseline="0" dirty="0" smtClean="0"/>
              <a:t> not necessarily a useful model as it requires knowing the weekday rating to guess the weekend rating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	[However, if we remove the weekday rating from the independent variables, the R-squared goes down to 27%]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76316-F0E1-404C-9137-82F8B80F0A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Alcohol Consumption in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Armstrong, Karen DeMille, and Nipun Gunawardena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- Visualization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2107"/>
            <a:ext cx="5157787" cy="341052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50142"/>
            <a:ext cx="5183188" cy="2794454"/>
          </a:xfrm>
        </p:spPr>
      </p:pic>
    </p:spTree>
    <p:extLst>
      <p:ext uri="{BB962C8B-B14F-4D97-AF65-F5344CB8AC3E}">
        <p14:creationId xmlns:p14="http://schemas.microsoft.com/office/powerpoint/2010/main" val="14925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Alcohol </a:t>
            </a:r>
            <a:r>
              <a:rPr lang="en-US" dirty="0"/>
              <a:t>Consumption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845"/>
            <a:ext cx="5181600" cy="41608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0845"/>
            <a:ext cx="5181600" cy="4160897"/>
          </a:xfrm>
        </p:spPr>
      </p:pic>
      <p:sp>
        <p:nvSpPr>
          <p:cNvPr id="3" name="Rectangle 2"/>
          <p:cNvSpPr/>
          <p:nvPr/>
        </p:nvSpPr>
        <p:spPr>
          <a:xfrm>
            <a:off x="2690037" y="1920845"/>
            <a:ext cx="574158" cy="17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27581" y="1920845"/>
            <a:ext cx="552893" cy="17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7607" y="1621101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Weekday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53262" y="1626053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Weekend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4311" y="1406197"/>
            <a:ext cx="10364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One big cluster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342900" lvl="1" indent="-342900">
              <a:buFont typeface="Wingdings" charset="2"/>
              <a:buChar char="§"/>
            </a:pPr>
            <a:r>
              <a:rPr lang="en-US" sz="2000" dirty="0" smtClean="0"/>
              <a:t>Decision trees performed the best</a:t>
            </a:r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This dataset was not good enough for predicting alcohol consumption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Not large enough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Doesn’t contain the best </a:t>
            </a:r>
            <a:r>
              <a:rPr lang="en-US" sz="2000" dirty="0" smtClean="0"/>
              <a:t>features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89658" y="63101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73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</a:t>
            </a:r>
            <a:r>
              <a:rPr lang="en-US" dirty="0" smtClean="0"/>
              <a:t>Consumption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collected from students at 2 Portuguese secondary schools</a:t>
            </a:r>
          </a:p>
          <a:p>
            <a:pPr lvl="1"/>
            <a:r>
              <a:rPr lang="en-US" dirty="0" smtClean="0"/>
              <a:t>Alcohol </a:t>
            </a:r>
            <a:r>
              <a:rPr lang="en-US" dirty="0"/>
              <a:t>consumption was reported in terms of a 1 (very low) to 5 (very high) rating on weekdays and weekends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consumption of alcohol is not necessarily a concern because as of 2014, Portugal laws allowed anyone 16 or older to purchase alcohol [1]</a:t>
            </a:r>
          </a:p>
          <a:p>
            <a:r>
              <a:rPr lang="en-US" dirty="0"/>
              <a:t>Additional data was acquired via a survey of University of Utah </a:t>
            </a:r>
            <a:r>
              <a:rPr lang="en-US" dirty="0" smtClean="0"/>
              <a:t>students</a:t>
            </a:r>
            <a:endParaRPr lang="en-US" dirty="0"/>
          </a:p>
          <a:p>
            <a:r>
              <a:rPr lang="en-US" dirty="0" smtClean="0"/>
              <a:t>Duplicates were present and removed using a merge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7226" y="6476433"/>
            <a:ext cx="5046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http://www.who.int/substance_abuse/publications/global_alcohol_report/profiles/prt.pdf</a:t>
            </a:r>
          </a:p>
        </p:txBody>
      </p:sp>
    </p:spTree>
    <p:extLst>
      <p:ext uri="{BB962C8B-B14F-4D97-AF65-F5344CB8AC3E}">
        <p14:creationId xmlns:p14="http://schemas.microsoft.com/office/powerpoint/2010/main" val="647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03508" y="1273533"/>
            <a:ext cx="4581961" cy="1035404"/>
            <a:chOff x="702235" y="3913379"/>
            <a:chExt cx="3436471" cy="10354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10836"/>
            <a:stretch/>
          </p:blipFill>
          <p:spPr>
            <a:xfrm>
              <a:off x="922617" y="4409362"/>
              <a:ext cx="2528795" cy="5394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02235" y="3913379"/>
              <a:ext cx="343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Weekday Model Confusion Matrix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7727" y="976110"/>
            <a:ext cx="7013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b="1" dirty="0" smtClean="0"/>
              <a:t>SVM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 = 2.2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 &lt; 3.4 weekday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Rbf</a:t>
            </a:r>
            <a:r>
              <a:rPr lang="en-US" sz="2000" dirty="0" smtClean="0"/>
              <a:t> kernel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b="1" dirty="0" smtClean="0"/>
              <a:t>Decision Trees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Max depth = 5, min split = 100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Max depth = 4, min split = 100 weekday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b="1" dirty="0" smtClean="0"/>
              <a:t>K-Nearest Neighbors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20 </a:t>
            </a:r>
            <a:r>
              <a:rPr lang="en-US" sz="2000" b="0" i="0" dirty="0" smtClean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 smtClean="0"/>
              <a:t> k </a:t>
            </a:r>
            <a:r>
              <a:rPr lang="en-US" sz="2000" b="0" i="0" dirty="0" smtClean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 smtClean="0"/>
              <a:t> 30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k </a:t>
            </a:r>
            <a:r>
              <a:rPr lang="en-US" sz="2000" b="0" i="0" dirty="0" smtClean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 smtClean="0"/>
              <a:t> 10 weekday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Weighted by 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727" y="38098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Exploring Classification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7727" y="5580515"/>
            <a:ext cx="3843968" cy="923330"/>
            <a:chOff x="433295" y="5580515"/>
            <a:chExt cx="2882976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433295" y="5580515"/>
              <a:ext cx="2882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Neural Networks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295" y="6103735"/>
              <a:ext cx="1846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§"/>
              </a:pPr>
              <a:r>
                <a:rPr lang="en-US" sz="2000" dirty="0" smtClean="0"/>
                <a:t>125 nodes</a:t>
              </a:r>
            </a:p>
          </p:txBody>
        </p:sp>
      </p:grpSp>
      <p:pic>
        <p:nvPicPr>
          <p:cNvPr id="14" name="Picture 13" descr="accuracies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07" y="3549858"/>
            <a:ext cx="6857932" cy="31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658" y="63101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Multilinear</a:t>
            </a:r>
            <a:r>
              <a:rPr lang="en-US" sz="2800" b="1" dirty="0" smtClean="0"/>
              <a:t>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4312" y="1406198"/>
            <a:ext cx="7013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Independent variables: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Weekday alcohol </a:t>
            </a:r>
            <a:r>
              <a:rPr lang="en-US" sz="2000" dirty="0"/>
              <a:t>c</a:t>
            </a:r>
            <a:r>
              <a:rPr lang="en-US" sz="2000" dirty="0" smtClean="0"/>
              <a:t>onsumption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Frequency of outings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Gender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Frequency of time spent on studying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Dependent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Weekend alcohol consumption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0.484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1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clustering algorithms were implemented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81944"/>
            <a:ext cx="4216400" cy="2619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Tried one through fifteen clusters</a:t>
            </a:r>
          </a:p>
          <a:p>
            <a:r>
              <a:rPr lang="en-US" dirty="0"/>
              <a:t>Decided to focus on two through five clusters</a:t>
            </a:r>
          </a:p>
          <a:p>
            <a:r>
              <a:rPr lang="en-US" dirty="0"/>
              <a:t>Silhouette Score (measure of distance from other clusters) wasn’t promising</a:t>
            </a:r>
          </a:p>
          <a:p>
            <a:pPr lvl="1"/>
            <a:r>
              <a:rPr lang="en-US" dirty="0"/>
              <a:t>+1 is best, -1 is worst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4216400" cy="26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Silhouette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128"/>
            <a:ext cx="5181600" cy="347633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3128"/>
            <a:ext cx="5181600" cy="3476332"/>
          </a:xfrm>
        </p:spPr>
      </p:pic>
      <p:sp>
        <p:nvSpPr>
          <p:cNvPr id="11" name="TextBox 10"/>
          <p:cNvSpPr txBox="1"/>
          <p:nvPr/>
        </p:nvSpPr>
        <p:spPr>
          <a:xfrm>
            <a:off x="3833233" y="6127234"/>
            <a:ext cx="452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Silhouettes aren’t close to +1, </a:t>
            </a:r>
            <a:r>
              <a:rPr lang="en-US"/>
              <a:t>shape isn’t boxy</a:t>
            </a:r>
          </a:p>
        </p:txBody>
      </p:sp>
    </p:spTree>
    <p:extLst>
      <p:ext uri="{BB962C8B-B14F-4D97-AF65-F5344CB8AC3E}">
        <p14:creationId xmlns:p14="http://schemas.microsoft.com/office/powerpoint/2010/main" val="6911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Silhouette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935034" cy="2640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83" y="4217988"/>
            <a:ext cx="3935034" cy="2640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65" y="1690688"/>
            <a:ext cx="3935035" cy="2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one last algorithm, DBSCAN</a:t>
            </a:r>
          </a:p>
          <a:p>
            <a:r>
              <a:rPr lang="en-US" dirty="0"/>
              <a:t>DBSCAN determines the number of clusters for you</a:t>
            </a:r>
          </a:p>
          <a:p>
            <a:r>
              <a:rPr lang="en-US" dirty="0"/>
              <a:t>DBSCAN classified all points as noise</a:t>
            </a:r>
          </a:p>
          <a:p>
            <a:pPr lvl="1"/>
            <a:r>
              <a:rPr lang="en-US" dirty="0"/>
              <a:t>This may imply that there are no real clusters, or one large cluster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77</TotalTime>
  <Words>455</Words>
  <Application>Microsoft Macintosh PowerPoint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ＭＳ ゴシック</vt:lpstr>
      <vt:lpstr>Wingdings</vt:lpstr>
      <vt:lpstr>Arial</vt:lpstr>
      <vt:lpstr>Office Theme</vt:lpstr>
      <vt:lpstr>Predicting Alcohol Consumption in Students</vt:lpstr>
      <vt:lpstr>Alcohol Consumption Data</vt:lpstr>
      <vt:lpstr>PowerPoint Presentation</vt:lpstr>
      <vt:lpstr>PowerPoint Presentation</vt:lpstr>
      <vt:lpstr>Clustering</vt:lpstr>
      <vt:lpstr>k-Means</vt:lpstr>
      <vt:lpstr>k-Means Silhouette Plots</vt:lpstr>
      <vt:lpstr>Hierarchical Silhouette Plots</vt:lpstr>
      <vt:lpstr>DBSCAN</vt:lpstr>
      <vt:lpstr>Dimensionality Reduction - Visualization</vt:lpstr>
      <vt:lpstr>Survey Alcohol Consumption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Gunawardena</dc:creator>
  <cp:lastModifiedBy>Nipun Gunawardena</cp:lastModifiedBy>
  <cp:revision>20</cp:revision>
  <dcterms:created xsi:type="dcterms:W3CDTF">2016-12-02T23:14:51Z</dcterms:created>
  <dcterms:modified xsi:type="dcterms:W3CDTF">2016-12-03T01:04:39Z</dcterms:modified>
</cp:coreProperties>
</file>