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69" r:id="rId4"/>
    <p:sldId id="270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04" autoAdjust="0"/>
  </p:normalViewPr>
  <p:slideViewPr>
    <p:cSldViewPr snapToGrid="0" snapToObjects="1">
      <p:cViewPr varScale="1">
        <p:scale>
          <a:sx n="65" d="100"/>
          <a:sy n="65" d="100"/>
        </p:scale>
        <p:origin x="-6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0506-66FC-CF4B-A9AD-E95B9DFBCF8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298B-74C0-B045-BDBE-1A2F42C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classify this data, we grouped the alcohol consumption ratings</a:t>
            </a:r>
            <a:r>
              <a:rPr lang="en-US" baseline="0" dirty="0" smtClean="0"/>
              <a:t> into a “low” group with ratings 1-3 and a “high” group with ratings 4-5.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test accuracy of models, the </a:t>
            </a:r>
            <a:r>
              <a:rPr lang="en-US" dirty="0" err="1" smtClean="0"/>
              <a:t>cross_val_predict</a:t>
            </a:r>
            <a:r>
              <a:rPr lang="en-US" dirty="0" smtClean="0"/>
              <a:t> function was used, splitting the dataset into 2 for training and testing.</a:t>
            </a:r>
          </a:p>
          <a:p>
            <a:endParaRPr lang="en-US" dirty="0" smtClean="0"/>
          </a:p>
          <a:p>
            <a:r>
              <a:rPr lang="en-US" dirty="0" smtClean="0"/>
              <a:t>Tried</a:t>
            </a:r>
            <a:r>
              <a:rPr lang="en-US" baseline="0" dirty="0" smtClean="0"/>
              <a:t> to classify weekday and weekend alcohol consumption separately using all the variables in the dataset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Considered SVM, Decision Trees, and k-Nearest</a:t>
            </a:r>
            <a:r>
              <a:rPr lang="en-US" baseline="0" dirty="0" smtClean="0"/>
              <a:t> Neighbors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the parameters that resulted in the highest accuracies</a:t>
            </a:r>
          </a:p>
          <a:p>
            <a:endParaRPr lang="en-US" dirty="0" smtClean="0"/>
          </a:p>
          <a:p>
            <a:r>
              <a:rPr lang="en-US" dirty="0" smtClean="0"/>
              <a:t>If the independent</a:t>
            </a:r>
            <a:r>
              <a:rPr lang="en-US" baseline="0" dirty="0" smtClean="0"/>
              <a:t> variables were limited, accuracies went down.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also tried using neural networks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[and found 125 nodes consistently produced the best results, despite random initialization]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[However, behavior was similar to SVM, and even did a little worse on weekend alcohol consumption]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Had</a:t>
            </a:r>
            <a:r>
              <a:rPr lang="en-US" baseline="0" dirty="0" smtClean="0"/>
              <a:t> h</a:t>
            </a:r>
            <a:r>
              <a:rPr lang="en-US" dirty="0" smtClean="0"/>
              <a:t>igher accuracies for weekday models – however highest accuracies for those models arise from assuming low alcohol consumption regardless of input</a:t>
            </a:r>
            <a:r>
              <a:rPr lang="en-US" baseline="0" dirty="0" smtClean="0"/>
              <a:t> variables since the majority of the training data had low ratings (94.9%), seen in the confusion matrix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Weekend models did a better job at trying to predict high alcohol consumption, even though they had lower accuracies : Decision Trees ended up with the highest accuracy of 84.2%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[Decision Tree Primary splits: Father’s job]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[If a rating of 3 was considered high instead of low, accuracies also went down, but the models did better at trying to predict high alcohol 	consumption. However, we stuck with keeping 3 in the low category due to wording in the survey.]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76316-F0E1-404C-9137-82F8B80F0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tried using regression to potentially be able to predict</a:t>
            </a:r>
            <a:r>
              <a:rPr lang="en-US" baseline="0" dirty="0" smtClean="0"/>
              <a:t> an alcohol consumption rating 1 – 5 from inputs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results came from</a:t>
            </a:r>
            <a:r>
              <a:rPr lang="en-US" baseline="0" dirty="0" smtClean="0"/>
              <a:t> using these variables</a:t>
            </a:r>
          </a:p>
          <a:p>
            <a:r>
              <a:rPr lang="en-US" baseline="0" dirty="0" smtClean="0"/>
              <a:t>	[, which had the highest correlation with weekday and weekend alcohol consumption ratings</a:t>
            </a:r>
          </a:p>
          <a:p>
            <a:r>
              <a:rPr lang="en-US" baseline="0" dirty="0" smtClean="0"/>
              <a:t>	though the highest was between the weekday and weekend ratings themselves with only 62%]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model only explains 48% of the variance in weekend</a:t>
            </a:r>
            <a:r>
              <a:rPr lang="en-US" baseline="0" dirty="0" smtClean="0"/>
              <a:t> alcohol consumption rating with the independent variables considered</a:t>
            </a:r>
          </a:p>
          <a:p>
            <a:endParaRPr lang="en-US" baseline="0" dirty="0" smtClean="0"/>
          </a:p>
          <a:p>
            <a:r>
              <a:rPr lang="en-US" dirty="0" smtClean="0"/>
              <a:t>And it’s</a:t>
            </a:r>
            <a:r>
              <a:rPr lang="en-US" baseline="0" dirty="0" smtClean="0"/>
              <a:t> not necessarily a useful model as it requires knowing the weekday rating to guess the weekend rating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	[However, if we remove the weekday rating from the independent variables, the R-squared goes down to 27%]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76316-F0E1-404C-9137-82F8B80F0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collected from students at 2 Portuguese secondary schools</a:t>
            </a:r>
          </a:p>
          <a:p>
            <a:pPr lvl="1"/>
            <a:r>
              <a:rPr lang="en-US" dirty="0"/>
              <a:t>Students were surveyed in either a math class or Portuguese language class</a:t>
            </a:r>
          </a:p>
          <a:p>
            <a:pPr lvl="1"/>
            <a:r>
              <a:rPr lang="en-US" dirty="0"/>
              <a:t>Ages ranged from 15 to 22</a:t>
            </a:r>
          </a:p>
          <a:p>
            <a:pPr lvl="1"/>
            <a:r>
              <a:rPr lang="en-US" dirty="0"/>
              <a:t>Alcohol consumption was reported in terms of a 1 (very low) to 5 (very high) rating on weekdays and weekends</a:t>
            </a:r>
          </a:p>
          <a:p>
            <a:pPr lvl="1"/>
            <a:r>
              <a:rPr lang="en-US" dirty="0"/>
              <a:t>31 other variables included family demographics, school performance, and social activities</a:t>
            </a:r>
          </a:p>
          <a:p>
            <a:pPr lvl="1"/>
            <a:r>
              <a:rPr lang="en-US" dirty="0"/>
              <a:t>Illegal consumption of alcohol is not necessarily a concern because as of 2014, Portugal laws allowed anyone 16 or older to purchase alcohol [1]</a:t>
            </a:r>
          </a:p>
          <a:p>
            <a:r>
              <a:rPr lang="en-US" dirty="0"/>
              <a:t>Additional data was acquired via a survey of University of Utah students</a:t>
            </a:r>
          </a:p>
          <a:p>
            <a:pPr lvl="1"/>
            <a:r>
              <a:rPr lang="en-US" dirty="0"/>
              <a:t>Students were from chemical engineering department and data science course</a:t>
            </a:r>
          </a:p>
          <a:p>
            <a:pPr lvl="1"/>
            <a:r>
              <a:rPr lang="en-US" dirty="0"/>
              <a:t>Subset of variables from main data were included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7226" y="6476433"/>
            <a:ext cx="5046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http://www.who.int/substance_abuse/publications/global_alcohol_report/profiles/prt.pdf</a:t>
            </a:r>
          </a:p>
        </p:txBody>
      </p:sp>
    </p:spTree>
    <p:extLst>
      <p:ext uri="{BB962C8B-B14F-4D97-AF65-F5344CB8AC3E}">
        <p14:creationId xmlns:p14="http://schemas.microsoft.com/office/powerpoint/2010/main" val="6474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one last algorithm, DBSCAN</a:t>
            </a:r>
          </a:p>
          <a:p>
            <a:r>
              <a:rPr lang="en-US" dirty="0"/>
              <a:t>DBSCAN determines the number of clusters for you</a:t>
            </a:r>
          </a:p>
          <a:p>
            <a:r>
              <a:rPr lang="en-US" dirty="0"/>
              <a:t>DBSCAN classified all points as noise</a:t>
            </a:r>
          </a:p>
          <a:p>
            <a:pPr lvl="1"/>
            <a:r>
              <a:rPr lang="en-US" dirty="0"/>
              <a:t>This may imply that there are no real clusters, or one large cluster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- Visualization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2107"/>
            <a:ext cx="5157787" cy="341052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0142"/>
            <a:ext cx="5183188" cy="2794454"/>
          </a:xfrm>
        </p:spPr>
      </p:pic>
    </p:spTree>
    <p:extLst>
      <p:ext uri="{BB962C8B-B14F-4D97-AF65-F5344CB8AC3E}">
        <p14:creationId xmlns:p14="http://schemas.microsoft.com/office/powerpoint/2010/main" val="149254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45"/>
            <a:ext cx="5181600" cy="41608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0845"/>
            <a:ext cx="5181600" cy="4160897"/>
          </a:xfrm>
        </p:spPr>
      </p:pic>
    </p:spTree>
    <p:extLst>
      <p:ext uri="{BB962C8B-B14F-4D97-AF65-F5344CB8AC3E}">
        <p14:creationId xmlns:p14="http://schemas.microsoft.com/office/powerpoint/2010/main" val="183687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4311" y="1406197"/>
            <a:ext cx="103643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Clustering and dimensionality reduction visualization showed the dataset is really one big cluster</a:t>
            </a:r>
          </a:p>
          <a:p>
            <a:pPr lvl="1"/>
            <a:endParaRPr lang="en-US" sz="2000" dirty="0" smtClean="0"/>
          </a:p>
          <a:p>
            <a:pPr marL="342900" lvl="1" indent="-342900">
              <a:buFont typeface="Wingdings" charset="2"/>
              <a:buChar char="§"/>
            </a:pPr>
            <a:r>
              <a:rPr lang="en-US" sz="2000" dirty="0" smtClean="0"/>
              <a:t>The best model for predicting high vs. low alcohol consumption came from a decision tree</a:t>
            </a:r>
            <a:r>
              <a:rPr lang="en-US" sz="2000" dirty="0"/>
              <a:t> </a:t>
            </a:r>
            <a:r>
              <a:rPr lang="en-US" sz="2000" dirty="0" smtClean="0"/>
              <a:t>model on weekends </a:t>
            </a:r>
          </a:p>
          <a:p>
            <a:pPr marL="800100" lvl="2" indent="-342900">
              <a:buFont typeface="Wingdings" charset="2"/>
              <a:buChar char="§"/>
            </a:pPr>
            <a:r>
              <a:rPr lang="en-US" sz="2000" dirty="0" smtClean="0"/>
              <a:t>max depth 5</a:t>
            </a:r>
          </a:p>
          <a:p>
            <a:pPr marL="800100" lvl="2" indent="-342900">
              <a:buFont typeface="Wingdings" charset="2"/>
              <a:buChar char="§"/>
            </a:pPr>
            <a:r>
              <a:rPr lang="en-US" sz="2000" dirty="0" smtClean="0"/>
              <a:t>min split 100 </a:t>
            </a:r>
          </a:p>
          <a:p>
            <a:pPr marL="800100" lvl="2" indent="-342900">
              <a:buFont typeface="Wingdings" charset="2"/>
              <a:buChar char="§"/>
            </a:pPr>
            <a:r>
              <a:rPr lang="en-US" sz="2000" dirty="0" smtClean="0"/>
              <a:t>84.2% accuracy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This dataset was not good enough for predicting alcohol consumption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Not large enough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Doesn’t contain the best features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Subjective and incomplete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658" y="63101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6736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data was gathered in both math classes and Portuguese classes, some students were surveyed twice</a:t>
            </a:r>
          </a:p>
          <a:p>
            <a:pPr lvl="1"/>
            <a:r>
              <a:rPr lang="en-US" dirty="0"/>
              <a:t>Data was reported in two sets, one for math classes and another for Portuguese classes</a:t>
            </a:r>
          </a:p>
          <a:p>
            <a:r>
              <a:rPr lang="en-US" dirty="0"/>
              <a:t>To remove duplicates from the data, a merge was performed between the two sets</a:t>
            </a:r>
          </a:p>
          <a:p>
            <a:pPr lvl="1"/>
            <a:r>
              <a:rPr lang="en-US" dirty="0"/>
              <a:t>All variables except those related directly to the class (grades, attendance) type were used as a basis of comparison for the merge</a:t>
            </a:r>
          </a:p>
          <a:p>
            <a:r>
              <a:rPr lang="en-US" dirty="0"/>
              <a:t>Class-dependent variables were combined into single values for each student by averaging</a:t>
            </a:r>
          </a:p>
          <a:p>
            <a:r>
              <a:rPr lang="en-US" dirty="0"/>
              <a:t>Categorical variables were converted to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25466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03508" y="1273533"/>
            <a:ext cx="4581961" cy="1035404"/>
            <a:chOff x="702235" y="3913379"/>
            <a:chExt cx="3436471" cy="10354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10836"/>
            <a:stretch/>
          </p:blipFill>
          <p:spPr>
            <a:xfrm>
              <a:off x="922617" y="4409362"/>
              <a:ext cx="2528795" cy="5394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02235" y="3913379"/>
              <a:ext cx="343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Weekday Model </a:t>
              </a:r>
              <a:r>
                <a:rPr lang="en-US" dirty="0" smtClean="0"/>
                <a:t>Confusion Matrix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7727" y="976110"/>
            <a:ext cx="7013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b="1" dirty="0" smtClean="0"/>
              <a:t>SVM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 = 2.2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 &lt; 3.4 weekday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Rbf</a:t>
            </a:r>
            <a:r>
              <a:rPr lang="en-US" sz="2000" dirty="0" smtClean="0"/>
              <a:t> kernel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b="1" dirty="0" smtClean="0"/>
              <a:t>Decision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Max depth = 5, min split = 100 weekend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Max depth = 4, min split = 100 weekday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b="1" dirty="0" smtClean="0"/>
              <a:t>K-Nearest Neighbors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20 </a:t>
            </a:r>
            <a:r>
              <a:rPr lang="en-US" sz="2000" b="0" i="0" dirty="0" smtClean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 smtClean="0"/>
              <a:t> k </a:t>
            </a:r>
            <a:r>
              <a:rPr lang="en-US" sz="2000" b="0" i="0" dirty="0" smtClean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 smtClean="0"/>
              <a:t> 30 weekend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k </a:t>
            </a:r>
            <a:r>
              <a:rPr lang="en-US" sz="2000" b="0" i="0" dirty="0" smtClean="0">
                <a:latin typeface="ＭＳ ゴシック"/>
                <a:ea typeface="ＭＳ ゴシック"/>
                <a:cs typeface="ＭＳ ゴシック"/>
              </a:rPr>
              <a:t>≥</a:t>
            </a:r>
            <a:r>
              <a:rPr lang="en-US" sz="2000" dirty="0" smtClean="0"/>
              <a:t> 10 weekday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Weighted by 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727" y="38098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Exploring </a:t>
            </a:r>
            <a:r>
              <a:rPr lang="en-US" sz="2800" b="1" dirty="0" smtClean="0"/>
              <a:t>Classification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7727" y="5580515"/>
            <a:ext cx="3843968" cy="923330"/>
            <a:chOff x="433295" y="5580515"/>
            <a:chExt cx="2882976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433295" y="5580515"/>
              <a:ext cx="288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Neural Networks</a:t>
              </a:r>
              <a:endParaRPr lang="en-US" sz="2800" b="1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295" y="6103735"/>
              <a:ext cx="1846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§"/>
              </a:pPr>
              <a:r>
                <a:rPr lang="en-US" sz="2000" dirty="0" smtClean="0"/>
                <a:t>125 nodes</a:t>
              </a:r>
            </a:p>
          </p:txBody>
        </p:sp>
      </p:grpSp>
      <p:pic>
        <p:nvPicPr>
          <p:cNvPr id="14" name="Picture 13" descr="accuracies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07" y="3549858"/>
            <a:ext cx="6857932" cy="31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658" y="631011"/>
            <a:ext cx="740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Multilinear</a:t>
            </a:r>
            <a:r>
              <a:rPr lang="en-US" sz="2800" b="1" dirty="0" smtClean="0"/>
              <a:t> Regression</a:t>
            </a:r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4312" y="1406198"/>
            <a:ext cx="7013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Independent variables: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Weekday alcohol </a:t>
            </a:r>
            <a:r>
              <a:rPr lang="en-US" sz="2000" dirty="0"/>
              <a:t>c</a:t>
            </a:r>
            <a:r>
              <a:rPr lang="en-US" sz="2000" dirty="0" smtClean="0"/>
              <a:t>onsumption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Frequency of outings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Gender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Frequency of time spent on studying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Dependent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Weekend alcohol consumption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0.484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102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clustering algorithms were implemented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DBSCAN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If clusters are present, we can see what the clusters consist of to give us new insights</a:t>
            </a:r>
          </a:p>
          <a:p>
            <a:pPr lvl="1"/>
            <a:r>
              <a:rPr lang="en-US" dirty="0"/>
              <a:t>Example: Maybe there’s a cluster of students with divorced parents?</a:t>
            </a:r>
          </a:p>
        </p:txBody>
      </p:sp>
    </p:spTree>
    <p:extLst>
      <p:ext uri="{BB962C8B-B14F-4D97-AF65-F5344CB8AC3E}">
        <p14:creationId xmlns:p14="http://schemas.microsoft.com/office/powerpoint/2010/main" val="2036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81944"/>
            <a:ext cx="4216400" cy="2619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Tried one through fifteen clusters</a:t>
            </a:r>
          </a:p>
          <a:p>
            <a:r>
              <a:rPr lang="en-US" dirty="0"/>
              <a:t>Decided to focus on two through five clusters</a:t>
            </a:r>
          </a:p>
          <a:p>
            <a:r>
              <a:rPr lang="en-US" dirty="0"/>
              <a:t>Silhouette Score (measure of distance from other clusters) wasn’t promising</a:t>
            </a:r>
          </a:p>
          <a:p>
            <a:pPr lvl="1"/>
            <a:r>
              <a:rPr lang="en-US" dirty="0"/>
              <a:t>+1 is best, -1 is worst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4216400" cy="26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Silhouette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128"/>
            <a:ext cx="5181600" cy="347633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3128"/>
            <a:ext cx="5181600" cy="3476332"/>
          </a:xfrm>
        </p:spPr>
      </p:pic>
      <p:sp>
        <p:nvSpPr>
          <p:cNvPr id="11" name="TextBox 10"/>
          <p:cNvSpPr txBox="1"/>
          <p:nvPr/>
        </p:nvSpPr>
        <p:spPr>
          <a:xfrm>
            <a:off x="3833233" y="6127234"/>
            <a:ext cx="452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Silhouettes aren’t close to +1, </a:t>
            </a:r>
            <a:r>
              <a:rPr lang="en-US"/>
              <a:t>shape isn’t boxy</a:t>
            </a:r>
          </a:p>
        </p:txBody>
      </p:sp>
    </p:spTree>
    <p:extLst>
      <p:ext uri="{BB962C8B-B14F-4D97-AF65-F5344CB8AC3E}">
        <p14:creationId xmlns:p14="http://schemas.microsoft.com/office/powerpoint/2010/main" val="69116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Hierarchical?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Silhouette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935034" cy="2640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3" y="4217988"/>
            <a:ext cx="3935034" cy="264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65" y="1690688"/>
            <a:ext cx="3935035" cy="2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676</Words>
  <Application>Microsoft Macintosh PowerPoint</Application>
  <PresentationFormat>Custom</PresentationFormat>
  <Paragraphs>121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Alcohol consumption data</vt:lpstr>
      <vt:lpstr>Data Cleanup</vt:lpstr>
      <vt:lpstr>PowerPoint Presentation</vt:lpstr>
      <vt:lpstr>PowerPoint Presentation</vt:lpstr>
      <vt:lpstr>Clustering</vt:lpstr>
      <vt:lpstr>k-Means</vt:lpstr>
      <vt:lpstr>k-Means Silhouette Plots</vt:lpstr>
      <vt:lpstr>What about Hierarchical?</vt:lpstr>
      <vt:lpstr>Hierarchical Silhouette Plots</vt:lpstr>
      <vt:lpstr>DBSCAN</vt:lpstr>
      <vt:lpstr>Dimensionality Reduction - Visualization</vt:lpstr>
      <vt:lpstr>Survey</vt:lpstr>
      <vt:lpstr>Alcohol Consumption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Gunawardena</dc:creator>
  <cp:lastModifiedBy>Elizabeth Armstrong</cp:lastModifiedBy>
  <cp:revision>12</cp:revision>
  <dcterms:created xsi:type="dcterms:W3CDTF">2016-12-02T23:14:51Z</dcterms:created>
  <dcterms:modified xsi:type="dcterms:W3CDTF">2016-12-03T00:31:27Z</dcterms:modified>
</cp:coreProperties>
</file>