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1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5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7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6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7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26D26-662B-144D-9DCE-CC9459C07D55}" type="datetimeFigureOut">
              <a:rPr lang="en-US" smtClean="0"/>
              <a:t>12/2/2016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2652-B9B7-8A42-B531-AB46840A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9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consumption data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collected from students at 2 Portuguese secondary schools</a:t>
            </a:r>
          </a:p>
          <a:p>
            <a:pPr lvl="1"/>
            <a:r>
              <a:rPr lang="en-US" dirty="0"/>
              <a:t>Students were surveyed in either a math class or Portuguese language class</a:t>
            </a:r>
          </a:p>
          <a:p>
            <a:pPr lvl="1"/>
            <a:r>
              <a:rPr lang="en-US" dirty="0"/>
              <a:t>Ages ranged from 15 to 22</a:t>
            </a:r>
          </a:p>
          <a:p>
            <a:pPr lvl="1"/>
            <a:r>
              <a:rPr lang="en-US" dirty="0"/>
              <a:t>Alcohol consumption was reported in terms of a 1 (very low) to 5 (very high) rating on weekdays and weekends</a:t>
            </a:r>
          </a:p>
          <a:p>
            <a:pPr lvl="1"/>
            <a:r>
              <a:rPr lang="en-US" dirty="0"/>
              <a:t>31 other variables included family demographics, school performance, and social activities</a:t>
            </a:r>
          </a:p>
          <a:p>
            <a:pPr lvl="1"/>
            <a:r>
              <a:rPr lang="en-US" dirty="0"/>
              <a:t>Illegal consumption of alcohol is not necessarily a concern because as of 2014, Portugal laws allowed anyone 16 or older to purchase alcohol [1]</a:t>
            </a:r>
          </a:p>
          <a:p>
            <a:r>
              <a:rPr lang="en-US" dirty="0"/>
              <a:t>Additional data was acquired via a survey of University of Utah students</a:t>
            </a:r>
          </a:p>
          <a:p>
            <a:pPr lvl="1"/>
            <a:r>
              <a:rPr lang="en-US" dirty="0"/>
              <a:t>Students were from chemical engineering department and data science course</a:t>
            </a:r>
          </a:p>
          <a:p>
            <a:pPr lvl="1"/>
            <a:r>
              <a:rPr lang="en-US" dirty="0"/>
              <a:t>Subset of variables from main data were included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7226" y="6476433"/>
            <a:ext cx="5046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 http://www.who.int/substance_abuse/publications/global_alcohol_report/profiles/prt.pdf</a:t>
            </a:r>
          </a:p>
        </p:txBody>
      </p:sp>
    </p:spTree>
    <p:extLst>
      <p:ext uri="{BB962C8B-B14F-4D97-AF65-F5344CB8AC3E}">
        <p14:creationId xmlns:p14="http://schemas.microsoft.com/office/powerpoint/2010/main" val="64742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5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Consumption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0845"/>
            <a:ext cx="5181600" cy="416089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20845"/>
            <a:ext cx="5181600" cy="4160897"/>
          </a:xfrm>
        </p:spPr>
      </p:pic>
    </p:spTree>
    <p:extLst>
      <p:ext uri="{BB962C8B-B14F-4D97-AF65-F5344CB8AC3E}">
        <p14:creationId xmlns:p14="http://schemas.microsoft.com/office/powerpoint/2010/main" val="183687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Since data was gathered in both math classes and Portuguese classes, some students were surveyed twice</a:t>
            </a:r>
          </a:p>
          <a:p>
            <a:pPr lvl="1"/>
            <a:r>
              <a:rPr lang="en-US" dirty="0"/>
              <a:t>Data was reported in two sets, one for math classes and another for Portuguese classes</a:t>
            </a:r>
          </a:p>
          <a:p>
            <a:r>
              <a:rPr lang="en-US" dirty="0"/>
              <a:t>To remove duplicates from the data, a merge was performed between the two sets</a:t>
            </a:r>
          </a:p>
          <a:p>
            <a:pPr lvl="1"/>
            <a:r>
              <a:rPr lang="en-US" dirty="0"/>
              <a:t>All variables except those related directly to the class (grades, attendance) type were used as a basis of comparison for the merge</a:t>
            </a:r>
          </a:p>
          <a:p>
            <a:r>
              <a:rPr lang="en-US" dirty="0"/>
              <a:t>Class-dependent variables were combined into single values for each student by averaging</a:t>
            </a:r>
          </a:p>
          <a:p>
            <a:r>
              <a:rPr lang="en-US" dirty="0"/>
              <a:t>Categorical variables were converted to integer values</a:t>
            </a:r>
          </a:p>
        </p:txBody>
      </p:sp>
    </p:spTree>
    <p:extLst>
      <p:ext uri="{BB962C8B-B14F-4D97-AF65-F5344CB8AC3E}">
        <p14:creationId xmlns:p14="http://schemas.microsoft.com/office/powerpoint/2010/main" val="254664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different clustering algorithms were implemented</a:t>
            </a:r>
          </a:p>
          <a:p>
            <a:pPr lvl="1"/>
            <a:r>
              <a:rPr lang="en-US" dirty="0"/>
              <a:t>k-Means </a:t>
            </a:r>
          </a:p>
          <a:p>
            <a:pPr lvl="1"/>
            <a:r>
              <a:rPr lang="en-US" dirty="0"/>
              <a:t>Hierarchical</a:t>
            </a:r>
          </a:p>
          <a:p>
            <a:pPr lvl="1"/>
            <a:r>
              <a:rPr lang="en-US" dirty="0"/>
              <a:t>DBSCAN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If clusters are present, we can see what the clusters consist of to give us new insights</a:t>
            </a:r>
          </a:p>
          <a:p>
            <a:pPr lvl="1"/>
            <a:r>
              <a:rPr lang="en-US" dirty="0"/>
              <a:t>Example: Maybe there’s a cluster of students with divorced parents?</a:t>
            </a:r>
          </a:p>
        </p:txBody>
      </p:sp>
    </p:spTree>
    <p:extLst>
      <p:ext uri="{BB962C8B-B14F-4D97-AF65-F5344CB8AC3E}">
        <p14:creationId xmlns:p14="http://schemas.microsoft.com/office/powerpoint/2010/main" val="20365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81944"/>
            <a:ext cx="4216400" cy="26193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Tried one through fifteen clusters</a:t>
            </a:r>
          </a:p>
          <a:p>
            <a:r>
              <a:rPr lang="en-US" dirty="0"/>
              <a:t>Decided to focus on two through five clusters</a:t>
            </a:r>
          </a:p>
          <a:p>
            <a:r>
              <a:rPr lang="en-US" dirty="0"/>
              <a:t>Silhouette Score (measure of distance from other clusters) wasn’t promising</a:t>
            </a:r>
          </a:p>
          <a:p>
            <a:pPr lvl="1"/>
            <a:r>
              <a:rPr lang="en-US" dirty="0"/>
              <a:t>+1 is best, -1 is worst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001294"/>
            <a:ext cx="4216400" cy="26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9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Silhouette Plots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3128"/>
            <a:ext cx="5181600" cy="347633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63128"/>
            <a:ext cx="5181600" cy="3476332"/>
          </a:xfrm>
        </p:spPr>
      </p:pic>
      <p:sp>
        <p:nvSpPr>
          <p:cNvPr id="11" name="TextBox 10"/>
          <p:cNvSpPr txBox="1"/>
          <p:nvPr/>
        </p:nvSpPr>
        <p:spPr>
          <a:xfrm>
            <a:off x="3833233" y="6127234"/>
            <a:ext cx="452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Silhouettes aren’t close to +1, </a:t>
            </a:r>
            <a:r>
              <a:rPr lang="en-US"/>
              <a:t>shape isn’t boxy</a:t>
            </a:r>
          </a:p>
        </p:txBody>
      </p:sp>
    </p:spTree>
    <p:extLst>
      <p:ext uri="{BB962C8B-B14F-4D97-AF65-F5344CB8AC3E}">
        <p14:creationId xmlns:p14="http://schemas.microsoft.com/office/powerpoint/2010/main" val="691166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Hierarchical?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Silhouette Plots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3935034" cy="26400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83" y="4217988"/>
            <a:ext cx="3935034" cy="26400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965" y="1690688"/>
            <a:ext cx="3935035" cy="264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8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Tried one last algorithm, DBSCAN</a:t>
            </a:r>
          </a:p>
          <a:p>
            <a:r>
              <a:rPr lang="en-US" dirty="0"/>
              <a:t>DBSCAN determines the number of clusters for you</a:t>
            </a:r>
          </a:p>
          <a:p>
            <a:r>
              <a:rPr lang="en-US" dirty="0"/>
              <a:t>DBSCAN classified all points as noise</a:t>
            </a:r>
          </a:p>
          <a:p>
            <a:pPr lvl="1"/>
            <a:r>
              <a:rPr lang="en-US" dirty="0"/>
              <a:t>This may imply that there are no real clusters, or one large cluster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8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 - Visualization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t-SNE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42107"/>
            <a:ext cx="5157787" cy="3410523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950142"/>
            <a:ext cx="5183188" cy="2794454"/>
          </a:xfrm>
        </p:spPr>
      </p:pic>
    </p:spTree>
    <p:extLst>
      <p:ext uri="{BB962C8B-B14F-4D97-AF65-F5344CB8AC3E}">
        <p14:creationId xmlns:p14="http://schemas.microsoft.com/office/powerpoint/2010/main" val="149254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363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Alcohol consumption data</vt:lpstr>
      <vt:lpstr>Data Cleanup</vt:lpstr>
      <vt:lpstr>Clustering</vt:lpstr>
      <vt:lpstr>k-Means</vt:lpstr>
      <vt:lpstr>k-Means Silhouette Plots</vt:lpstr>
      <vt:lpstr>What about Hierarchical?</vt:lpstr>
      <vt:lpstr>Hierarchical Silhouette Plots</vt:lpstr>
      <vt:lpstr>DBSCAN</vt:lpstr>
      <vt:lpstr>Dimensionality Reduction - Visualization</vt:lpstr>
      <vt:lpstr>Survey</vt:lpstr>
      <vt:lpstr>Alcohol Consumption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Gunawardena</dc:creator>
  <cp:lastModifiedBy>Karen DeMille</cp:lastModifiedBy>
  <cp:revision>11</cp:revision>
  <dcterms:created xsi:type="dcterms:W3CDTF">2016-12-02T23:14:51Z</dcterms:created>
  <dcterms:modified xsi:type="dcterms:W3CDTF">2016-12-03T00:25:51Z</dcterms:modified>
</cp:coreProperties>
</file>